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6" r:id="rId1"/>
    <p:sldMasterId id="2147483707" r:id="rId2"/>
    <p:sldMasterId id="2147483691" r:id="rId3"/>
  </p:sldMasterIdLst>
  <p:notesMasterIdLst>
    <p:notesMasterId r:id="rId96"/>
  </p:notesMasterIdLst>
  <p:sldIdLst>
    <p:sldId id="2147474486" r:id="rId4"/>
    <p:sldId id="2147474487" r:id="rId5"/>
    <p:sldId id="2147474488" r:id="rId6"/>
    <p:sldId id="2147474654" r:id="rId7"/>
    <p:sldId id="2147474669" r:id="rId8"/>
    <p:sldId id="2147474529" r:id="rId9"/>
    <p:sldId id="2147474672" r:id="rId10"/>
    <p:sldId id="2147474673" r:id="rId11"/>
    <p:sldId id="2147474674" r:id="rId12"/>
    <p:sldId id="2147474678" r:id="rId13"/>
    <p:sldId id="2147474679" r:id="rId14"/>
    <p:sldId id="2147474671" r:id="rId15"/>
    <p:sldId id="2147474670" r:id="rId16"/>
    <p:sldId id="2147474680" r:id="rId17"/>
    <p:sldId id="2147474681" r:id="rId18"/>
    <p:sldId id="2147474677" r:id="rId19"/>
    <p:sldId id="2147474682" r:id="rId20"/>
    <p:sldId id="2147474684" r:id="rId21"/>
    <p:sldId id="2147474683" r:id="rId22"/>
    <p:sldId id="2147474685" r:id="rId23"/>
    <p:sldId id="2147474686" r:id="rId24"/>
    <p:sldId id="2147474675" r:id="rId25"/>
    <p:sldId id="2147474687" r:id="rId26"/>
    <p:sldId id="2147474688" r:id="rId27"/>
    <p:sldId id="2147474689" r:id="rId28"/>
    <p:sldId id="2147474690" r:id="rId29"/>
    <p:sldId id="2147474691" r:id="rId30"/>
    <p:sldId id="2147474676" r:id="rId31"/>
    <p:sldId id="2147474692" r:id="rId32"/>
    <p:sldId id="2147474693" r:id="rId33"/>
    <p:sldId id="2147474694" r:id="rId34"/>
    <p:sldId id="2147474695" r:id="rId35"/>
    <p:sldId id="2147474697" r:id="rId36"/>
    <p:sldId id="2147474714" r:id="rId37"/>
    <p:sldId id="2147474696" r:id="rId38"/>
    <p:sldId id="2147474715" r:id="rId39"/>
    <p:sldId id="2147474716" r:id="rId40"/>
    <p:sldId id="2147474717" r:id="rId41"/>
    <p:sldId id="2147474718" r:id="rId42"/>
    <p:sldId id="2147474719" r:id="rId43"/>
    <p:sldId id="2147474720" r:id="rId44"/>
    <p:sldId id="2147474721" r:id="rId45"/>
    <p:sldId id="2147474722" r:id="rId46"/>
    <p:sldId id="2147474723" r:id="rId47"/>
    <p:sldId id="2147474724" r:id="rId48"/>
    <p:sldId id="2147474725" r:id="rId49"/>
    <p:sldId id="2147474727" r:id="rId50"/>
    <p:sldId id="2147474728" r:id="rId51"/>
    <p:sldId id="2147474729" r:id="rId52"/>
    <p:sldId id="2147474730" r:id="rId53"/>
    <p:sldId id="2147474731" r:id="rId54"/>
    <p:sldId id="2147474732" r:id="rId55"/>
    <p:sldId id="2147474733" r:id="rId56"/>
    <p:sldId id="2147474734" r:id="rId57"/>
    <p:sldId id="2147474706" r:id="rId58"/>
    <p:sldId id="2147474726" r:id="rId59"/>
    <p:sldId id="2147474700" r:id="rId60"/>
    <p:sldId id="2147474701" r:id="rId61"/>
    <p:sldId id="2147474702" r:id="rId62"/>
    <p:sldId id="2147474703" r:id="rId63"/>
    <p:sldId id="2147474704" r:id="rId64"/>
    <p:sldId id="2147474705" r:id="rId65"/>
    <p:sldId id="2147474698" r:id="rId66"/>
    <p:sldId id="2147474735" r:id="rId67"/>
    <p:sldId id="2147474737" r:id="rId68"/>
    <p:sldId id="2147474738" r:id="rId69"/>
    <p:sldId id="2147474739" r:id="rId70"/>
    <p:sldId id="2147474740" r:id="rId71"/>
    <p:sldId id="2147474741" r:id="rId72"/>
    <p:sldId id="2147474742" r:id="rId73"/>
    <p:sldId id="2147474743" r:id="rId74"/>
    <p:sldId id="2147474744" r:id="rId75"/>
    <p:sldId id="2147474745" r:id="rId76"/>
    <p:sldId id="2147474746" r:id="rId77"/>
    <p:sldId id="2147474747" r:id="rId78"/>
    <p:sldId id="2147474748" r:id="rId79"/>
    <p:sldId id="2147474749" r:id="rId80"/>
    <p:sldId id="2147474750" r:id="rId81"/>
    <p:sldId id="2147474751" r:id="rId82"/>
    <p:sldId id="2147474752" r:id="rId83"/>
    <p:sldId id="2147474736" r:id="rId84"/>
    <p:sldId id="2147474707" r:id="rId85"/>
    <p:sldId id="2147474708" r:id="rId86"/>
    <p:sldId id="2147474709" r:id="rId87"/>
    <p:sldId id="2147474711" r:id="rId88"/>
    <p:sldId id="2147474712" r:id="rId89"/>
    <p:sldId id="2147474713" r:id="rId90"/>
    <p:sldId id="2147474656" r:id="rId91"/>
    <p:sldId id="2147474608" r:id="rId92"/>
    <p:sldId id="314" r:id="rId93"/>
    <p:sldId id="2147474478" r:id="rId94"/>
    <p:sldId id="2147474573" r:id="rId95"/>
  </p:sldIdLst>
  <p:sldSz cx="18288000" cy="10287000"/>
  <p:notesSz cx="6858000" cy="9144000"/>
  <p:embeddedFontLst>
    <p:embeddedFont>
      <p:font typeface="Consolas" panose="020B0609020204030204" pitchFamily="49" charset="0"/>
      <p:regular r:id="rId97"/>
      <p:bold r:id="rId98"/>
      <p:italic r:id="rId99"/>
      <p:boldItalic r:id="rId100"/>
    </p:embeddedFont>
    <p:embeddedFont>
      <p:font typeface="Libre Franklin Light" pitchFamily="2" charset="0"/>
      <p:regular r:id="rId101"/>
      <p:italic r:id="rId102"/>
    </p:embeddedFont>
    <p:embeddedFont>
      <p:font typeface="Libre Franklin Medium" pitchFamily="2" charset="0"/>
      <p:regular r:id="rId103"/>
      <p:italic r:id="rId104"/>
    </p:embeddedFont>
    <p:embeddedFont>
      <p:font typeface="Libre Franklin Thin" pitchFamily="2" charset="0"/>
      <p:regular r:id="rId105"/>
      <p:italic r:id="rId10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pa" id="{A99CA389-6576-4104-A9B1-718ED31A4E63}">
          <p14:sldIdLst>
            <p14:sldId id="2147474486"/>
            <p14:sldId id="2147474487"/>
          </p14:sldIdLst>
        </p14:section>
        <p14:section name="Agenda do Dia" id="{389363D2-425F-4333-84B3-C53536975A65}">
          <p14:sldIdLst>
            <p14:sldId id="2147474488"/>
            <p14:sldId id="2147474654"/>
          </p14:sldIdLst>
        </p14:section>
        <p14:section name="Conteúdo" id="{FBEEEE5E-16D8-4937-A88E-230BF46C2FA5}">
          <p14:sldIdLst>
            <p14:sldId id="2147474669"/>
            <p14:sldId id="2147474529"/>
            <p14:sldId id="2147474672"/>
            <p14:sldId id="2147474673"/>
            <p14:sldId id="2147474674"/>
            <p14:sldId id="2147474678"/>
            <p14:sldId id="2147474679"/>
            <p14:sldId id="2147474671"/>
            <p14:sldId id="2147474670"/>
            <p14:sldId id="2147474680"/>
            <p14:sldId id="2147474681"/>
            <p14:sldId id="2147474677"/>
            <p14:sldId id="2147474682"/>
            <p14:sldId id="2147474684"/>
            <p14:sldId id="2147474683"/>
            <p14:sldId id="2147474685"/>
            <p14:sldId id="2147474686"/>
            <p14:sldId id="2147474675"/>
            <p14:sldId id="2147474687"/>
            <p14:sldId id="2147474688"/>
            <p14:sldId id="2147474689"/>
            <p14:sldId id="2147474690"/>
            <p14:sldId id="2147474691"/>
            <p14:sldId id="2147474676"/>
            <p14:sldId id="2147474692"/>
            <p14:sldId id="2147474693"/>
            <p14:sldId id="2147474694"/>
            <p14:sldId id="2147474695"/>
            <p14:sldId id="2147474697"/>
            <p14:sldId id="2147474714"/>
            <p14:sldId id="2147474696"/>
            <p14:sldId id="2147474715"/>
            <p14:sldId id="2147474716"/>
            <p14:sldId id="2147474717"/>
            <p14:sldId id="2147474718"/>
            <p14:sldId id="2147474719"/>
            <p14:sldId id="2147474720"/>
            <p14:sldId id="2147474721"/>
            <p14:sldId id="2147474722"/>
            <p14:sldId id="2147474723"/>
            <p14:sldId id="2147474724"/>
            <p14:sldId id="2147474725"/>
            <p14:sldId id="2147474727"/>
            <p14:sldId id="2147474728"/>
            <p14:sldId id="2147474729"/>
            <p14:sldId id="2147474730"/>
            <p14:sldId id="2147474731"/>
            <p14:sldId id="2147474732"/>
            <p14:sldId id="2147474733"/>
            <p14:sldId id="2147474734"/>
            <p14:sldId id="2147474706"/>
            <p14:sldId id="2147474726"/>
            <p14:sldId id="2147474700"/>
            <p14:sldId id="2147474701"/>
            <p14:sldId id="2147474702"/>
            <p14:sldId id="2147474703"/>
            <p14:sldId id="2147474704"/>
            <p14:sldId id="2147474705"/>
            <p14:sldId id="2147474698"/>
            <p14:sldId id="2147474735"/>
            <p14:sldId id="2147474737"/>
            <p14:sldId id="2147474738"/>
            <p14:sldId id="2147474739"/>
            <p14:sldId id="2147474740"/>
            <p14:sldId id="2147474741"/>
            <p14:sldId id="2147474742"/>
            <p14:sldId id="2147474743"/>
            <p14:sldId id="2147474744"/>
            <p14:sldId id="2147474745"/>
            <p14:sldId id="2147474746"/>
            <p14:sldId id="2147474747"/>
            <p14:sldId id="2147474748"/>
            <p14:sldId id="2147474749"/>
            <p14:sldId id="2147474750"/>
            <p14:sldId id="2147474751"/>
            <p14:sldId id="2147474752"/>
            <p14:sldId id="2147474736"/>
            <p14:sldId id="2147474707"/>
            <p14:sldId id="2147474708"/>
            <p14:sldId id="2147474709"/>
            <p14:sldId id="2147474711"/>
            <p14:sldId id="2147474712"/>
            <p14:sldId id="2147474713"/>
            <p14:sldId id="2147474656"/>
            <p14:sldId id="2147474608"/>
          </p14:sldIdLst>
        </p14:section>
        <p14:section name="Dúvidas, Proxíma Aula e Agradecimentos" id="{61A205FC-5E42-4604-93F9-07DB202FA945}">
          <p14:sldIdLst>
            <p14:sldId id="314"/>
            <p14:sldId id="2147474478"/>
            <p14:sldId id="21474745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1651"/>
    <a:srgbClr val="1C1D21"/>
    <a:srgbClr val="1F422F"/>
    <a:srgbClr val="4D4B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Estilo Médio 1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17" autoAdjust="0"/>
    <p:restoredTop sz="61864" autoAdjust="0"/>
  </p:normalViewPr>
  <p:slideViewPr>
    <p:cSldViewPr>
      <p:cViewPr varScale="1">
        <p:scale>
          <a:sx n="23" d="100"/>
          <a:sy n="23" d="100"/>
        </p:scale>
        <p:origin x="2238" y="2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presProps" Target="presProp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6.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7.fntdata"/><Relationship Id="rId108"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10.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heme" Target="theme/theme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font" Target="fonts/font2.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AB06F6-7CDC-7642-93AF-8F5D5C54BFC2}" type="datetimeFigureOut">
              <a:rPr lang="pt-BR" smtClean="0"/>
              <a:t>17/03/2025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28AF2E-C0BC-6340-BC61-C12A5CD2F272}" type="slidenum">
              <a:rPr lang="pt-BR" smtClean="0"/>
              <a:t>‹nº›</a:t>
            </a:fld>
            <a:endParaRPr lang="pt-BR"/>
          </a:p>
        </p:txBody>
      </p:sp>
    </p:spTree>
    <p:extLst>
      <p:ext uri="{BB962C8B-B14F-4D97-AF65-F5344CB8AC3E}">
        <p14:creationId xmlns:p14="http://schemas.microsoft.com/office/powerpoint/2010/main" val="593240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3238A-C53F-EB3C-0003-028FDFC6225E}"/>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0EBD54F-1862-ABED-2FA1-15F8A29BD90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C06E1D1F-AE22-61A2-1D0E-3BED581E0039}"/>
              </a:ext>
            </a:extLst>
          </p:cNvPr>
          <p:cNvSpPr>
            <a:spLocks noGrp="1"/>
          </p:cNvSpPr>
          <p:nvPr>
            <p:ph type="body" idx="1"/>
          </p:nvPr>
        </p:nvSpPr>
        <p:spPr/>
        <p:txBody>
          <a:bodyPr/>
          <a:lstStyle/>
          <a:p>
            <a:pPr algn="l"/>
            <a:endParaRPr lang="pt-BR" sz="1800" b="0" i="0" u="none" strike="noStrike" baseline="0" dirty="0">
              <a:solidFill>
                <a:srgbClr val="585757"/>
              </a:solidFill>
              <a:latin typeface="OpenSans-Regular"/>
            </a:endParaRPr>
          </a:p>
        </p:txBody>
      </p:sp>
      <p:sp>
        <p:nvSpPr>
          <p:cNvPr id="4" name="Espaço Reservado para Número de Slide 3">
            <a:extLst>
              <a:ext uri="{FF2B5EF4-FFF2-40B4-BE49-F238E27FC236}">
                <a16:creationId xmlns:a16="http://schemas.microsoft.com/office/drawing/2014/main" id="{ACCCE2E7-9C03-661A-EDAA-5E57C16307BF}"/>
              </a:ext>
            </a:extLst>
          </p:cNvPr>
          <p:cNvSpPr>
            <a:spLocks noGrp="1"/>
          </p:cNvSpPr>
          <p:nvPr>
            <p:ph type="sldNum" sz="quarter" idx="5"/>
          </p:nvPr>
        </p:nvSpPr>
        <p:spPr/>
        <p:txBody>
          <a:bodyPr/>
          <a:lstStyle/>
          <a:p>
            <a:fld id="{D0E42C9D-BC2F-4B75-8FE9-F32B3E470D2E}" type="slidenum">
              <a:rPr lang="pt-BR" smtClean="0"/>
              <a:t>10</a:t>
            </a:fld>
            <a:endParaRPr lang="pt-BR"/>
          </a:p>
        </p:txBody>
      </p:sp>
    </p:spTree>
    <p:extLst>
      <p:ext uri="{BB962C8B-B14F-4D97-AF65-F5344CB8AC3E}">
        <p14:creationId xmlns:p14="http://schemas.microsoft.com/office/powerpoint/2010/main" val="4027593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36E55-FA02-0E65-BD7A-76822444257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9214BF9F-451D-3A3D-6CC8-1516D3B3345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DD4C4A7-70E8-99D9-930F-5E240F48F044}"/>
              </a:ext>
            </a:extLst>
          </p:cNvPr>
          <p:cNvSpPr>
            <a:spLocks noGrp="1"/>
          </p:cNvSpPr>
          <p:nvPr>
            <p:ph type="body" idx="1"/>
          </p:nvPr>
        </p:nvSpPr>
        <p:spPr/>
        <p:txBody>
          <a:bodyPr/>
          <a:lstStyle/>
          <a:p>
            <a:pPr algn="l"/>
            <a:endParaRPr lang="pt-BR" sz="1800" b="0" i="0" u="none" strike="noStrike" baseline="0" dirty="0">
              <a:solidFill>
                <a:srgbClr val="585757"/>
              </a:solidFill>
              <a:latin typeface="OpenSans-Regular"/>
            </a:endParaRPr>
          </a:p>
          <a:p>
            <a:pPr algn="l"/>
            <a:r>
              <a:rPr lang="pt-BR" sz="1200" b="0" i="0" u="none" strike="noStrike" baseline="0" dirty="0">
                <a:solidFill>
                  <a:srgbClr val="585757"/>
                </a:solidFill>
                <a:latin typeface="OpenSans-Regular"/>
              </a:rPr>
              <a:t>De acordo com Alves (2014), algumas características da linguagem HTML podem ser destacadas:</a:t>
            </a:r>
          </a:p>
          <a:p>
            <a:pPr algn="l"/>
            <a:r>
              <a:rPr lang="pt-BR" sz="1200" b="0" i="0" u="none" strike="noStrike" baseline="0" dirty="0">
                <a:solidFill>
                  <a:srgbClr val="585757"/>
                </a:solidFill>
                <a:latin typeface="OpenSans-Regular"/>
              </a:rPr>
              <a:t>• Independência de plataforma (hardware e software), o que torna possível a qualquer tipo de computador ler e interpretar o conteúdo de uma página escrita em HTML.</a:t>
            </a:r>
          </a:p>
          <a:p>
            <a:pPr algn="l"/>
            <a:r>
              <a:rPr lang="pt-BR" sz="1200" b="0" i="0" u="none" strike="noStrike" baseline="0" dirty="0">
                <a:solidFill>
                  <a:srgbClr val="585757"/>
                </a:solidFill>
                <a:latin typeface="OpenSans-Regular"/>
              </a:rPr>
              <a:t>• Não é monopolizada por uma pessoa ou por uma empresa, privada ou do governo.</a:t>
            </a:r>
          </a:p>
          <a:p>
            <a:pPr algn="l"/>
            <a:r>
              <a:rPr lang="pt-BR" sz="1200" b="0" i="0" u="none" strike="noStrike" baseline="0" dirty="0">
                <a:solidFill>
                  <a:srgbClr val="585757"/>
                </a:solidFill>
                <a:latin typeface="OpenSans-Regular"/>
              </a:rPr>
              <a:t>• Os arquivos resultantes são pequenos, vinculados entre si pelos hiperlinks definidos na estrutura dos documentos. O tamanho reduzido viabiliza a transmissão com velocidade aceitável, mesmo em meios de comunicação de baixa velocidade, como a conexão discada por linha telefônica comum.</a:t>
            </a:r>
          </a:p>
          <a:p>
            <a:pPr algn="l"/>
            <a:r>
              <a:rPr lang="pt-BR" sz="1200" b="0" i="0" u="none" strike="noStrike" baseline="0" dirty="0">
                <a:solidFill>
                  <a:srgbClr val="585757"/>
                </a:solidFill>
                <a:latin typeface="OpenSans-Regular"/>
              </a:rPr>
              <a:t>• A linguagem foi desenvolvida para ser utilizada na web e não para um equipamento/sistema operacional específico.</a:t>
            </a:r>
          </a:p>
          <a:p>
            <a:pPr algn="l"/>
            <a:r>
              <a:rPr lang="pt-BR" sz="1200" b="0" i="0" u="none" strike="noStrike" baseline="0" dirty="0">
                <a:solidFill>
                  <a:srgbClr val="585757"/>
                </a:solidFill>
                <a:latin typeface="OpenSans-Regular"/>
              </a:rPr>
              <a:t>• Não necessita de um editor especial, já que é possível utilizar o Bloco de notas, o </a:t>
            </a:r>
            <a:r>
              <a:rPr lang="pt-BR" sz="1200" b="0" i="0" u="none" strike="noStrike" baseline="0" dirty="0" err="1">
                <a:solidFill>
                  <a:srgbClr val="585757"/>
                </a:solidFill>
                <a:latin typeface="OpenSans-Regular"/>
              </a:rPr>
              <a:t>WordPad</a:t>
            </a:r>
            <a:r>
              <a:rPr lang="pt-BR" sz="1200" b="0" i="0" u="none" strike="noStrike" baseline="0" dirty="0">
                <a:solidFill>
                  <a:srgbClr val="585757"/>
                </a:solidFill>
                <a:latin typeface="OpenSans-Regular"/>
              </a:rPr>
              <a:t> ou qualquer outro programa de edição de texto capaz de gravar arquivos em um padrão de texto sem formatação, conhecido como “texto puro”.</a:t>
            </a:r>
            <a:endParaRPr lang="pt-BR" dirty="0"/>
          </a:p>
          <a:p>
            <a:pPr algn="l"/>
            <a:endParaRPr lang="pt-BR" dirty="0"/>
          </a:p>
        </p:txBody>
      </p:sp>
      <p:sp>
        <p:nvSpPr>
          <p:cNvPr id="4" name="Espaço Reservado para Número de Slide 3">
            <a:extLst>
              <a:ext uri="{FF2B5EF4-FFF2-40B4-BE49-F238E27FC236}">
                <a16:creationId xmlns:a16="http://schemas.microsoft.com/office/drawing/2014/main" id="{657F6937-EFBC-7CF0-423C-49C1231F79B1}"/>
              </a:ext>
            </a:extLst>
          </p:cNvPr>
          <p:cNvSpPr>
            <a:spLocks noGrp="1"/>
          </p:cNvSpPr>
          <p:nvPr>
            <p:ph type="sldNum" sz="quarter" idx="5"/>
          </p:nvPr>
        </p:nvSpPr>
        <p:spPr/>
        <p:txBody>
          <a:bodyPr/>
          <a:lstStyle/>
          <a:p>
            <a:fld id="{D0E42C9D-BC2F-4B75-8FE9-F32B3E470D2E}" type="slidenum">
              <a:rPr lang="pt-BR" smtClean="0"/>
              <a:t>11</a:t>
            </a:fld>
            <a:endParaRPr lang="pt-BR"/>
          </a:p>
        </p:txBody>
      </p:sp>
    </p:spTree>
    <p:extLst>
      <p:ext uri="{BB962C8B-B14F-4D97-AF65-F5344CB8AC3E}">
        <p14:creationId xmlns:p14="http://schemas.microsoft.com/office/powerpoint/2010/main" val="1583556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AB1F4-0008-02BB-D738-F1D6A378C9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3A8025-47EE-9559-209C-C429447D37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3F06BB-8D7D-A4E0-4812-4AD4B6226C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75D139-E694-9470-A455-ACB281C5AA7B}"/>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348711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461CD-8EE1-FD9E-1BAA-DD99AE8758C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DCA20E7C-1E93-EC1F-FA02-1A1D246494B9}"/>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A8A7CCC-074C-660E-C8EA-72562854E156}"/>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A linguagem HTML consiste em uma série de elementos chamados de </a:t>
            </a:r>
            <a:r>
              <a:rPr lang="pt-BR" sz="1800" b="1" i="0" u="none" strike="noStrike" baseline="0" dirty="0" err="1">
                <a:solidFill>
                  <a:srgbClr val="585757"/>
                </a:solidFill>
                <a:latin typeface="OpenSans-Bold"/>
              </a:rPr>
              <a:t>tags</a:t>
            </a:r>
            <a:r>
              <a:rPr lang="pt-BR" sz="1800" b="0" i="0" u="none" strike="noStrike" baseline="0" dirty="0">
                <a:solidFill>
                  <a:srgbClr val="585757"/>
                </a:solidFill>
                <a:latin typeface="OpenSans-Regular"/>
              </a:rPr>
              <a:t>, que você usa para delimitar ou agrupar diferentes partes do conteúdo para que ele apareça ou atue de determinada maneira. As </a:t>
            </a:r>
            <a:r>
              <a:rPr lang="pt-BR" sz="1800" b="0" i="0" u="none" strike="noStrike" baseline="0" dirty="0" err="1">
                <a:solidFill>
                  <a:srgbClr val="585757"/>
                </a:solidFill>
                <a:latin typeface="OpenSans-Regular"/>
              </a:rPr>
              <a:t>tags</a:t>
            </a:r>
            <a:r>
              <a:rPr lang="pt-BR" sz="1800" b="0" i="0" u="none" strike="noStrike" baseline="0" dirty="0">
                <a:solidFill>
                  <a:srgbClr val="585757"/>
                </a:solidFill>
                <a:latin typeface="OpenSans-Regular"/>
              </a:rPr>
              <a:t> podem transformar uma palavra ou imagem num hiperlink, podem colocar palavras em itálico, podem aumentar ou diminuir a fonte e assim por diante (MDN, 2019). Por exemplo, veja o texto abaixo:</a:t>
            </a:r>
          </a:p>
          <a:p>
            <a:pPr algn="l"/>
            <a:r>
              <a:rPr lang="pt-BR" sz="1800" b="1" i="0" u="none" strike="noStrike" baseline="0" dirty="0">
                <a:solidFill>
                  <a:srgbClr val="585757"/>
                </a:solidFill>
                <a:latin typeface="OpenSans-Bold"/>
              </a:rPr>
              <a:t>Quem nunca errou nunca experimentou nada novo. Albert Einstein</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Se você deseja criar uma linha para o texto e outra para o autor, você pode utilizar a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de parágrafo (</a:t>
            </a:r>
            <a:r>
              <a:rPr lang="pt-BR" sz="1800" b="1" i="0" u="none" strike="noStrike" baseline="0" dirty="0">
                <a:solidFill>
                  <a:srgbClr val="585757"/>
                </a:solidFill>
                <a:latin typeface="OpenSans-Bold"/>
              </a:rPr>
              <a:t>&lt;p&gt;</a:t>
            </a:r>
            <a:r>
              <a:rPr lang="pt-BR" sz="1800" b="0" i="0" u="none" strike="noStrike" baseline="0" dirty="0">
                <a:solidFill>
                  <a:srgbClr val="585757"/>
                </a:solidFill>
                <a:latin typeface="OpenSans-Regular"/>
              </a:rPr>
              <a:t>), conforme código abaixo:</a:t>
            </a:r>
          </a:p>
          <a:p>
            <a:pPr algn="l"/>
            <a:endParaRPr lang="pt-BR" sz="1800" b="0" i="0" u="none" strike="noStrike" baseline="0" dirty="0">
              <a:solidFill>
                <a:srgbClr val="416BB3"/>
              </a:solidFill>
              <a:latin typeface="Consolas" panose="020B0609020204030204" pitchFamily="49" charset="0"/>
            </a:endParaRPr>
          </a:p>
          <a:p>
            <a:pPr algn="l"/>
            <a:r>
              <a:rPr lang="pt-BR" sz="1800" b="0" i="0" u="none" strike="noStrike" baseline="0" dirty="0">
                <a:solidFill>
                  <a:srgbClr val="416BB3"/>
                </a:solidFill>
                <a:latin typeface="Consolas" panose="020B0609020204030204" pitchFamily="49" charset="0"/>
              </a:rPr>
              <a:t>&lt;p&gt;</a:t>
            </a:r>
            <a:r>
              <a:rPr lang="pt-BR" sz="1800" b="0" i="0" u="none" strike="noStrike" baseline="0" dirty="0">
                <a:solidFill>
                  <a:srgbClr val="585757"/>
                </a:solidFill>
                <a:latin typeface="Consolas" panose="020B0609020204030204" pitchFamily="49" charset="0"/>
              </a:rPr>
              <a:t>Quem nunca errou nunca experimentou nada novo.</a:t>
            </a:r>
            <a:r>
              <a:rPr lang="pt-BR" sz="1800" b="0" i="0" u="none" strike="noStrike" baseline="0" dirty="0">
                <a:solidFill>
                  <a:srgbClr val="416BB3"/>
                </a:solidFill>
                <a:latin typeface="Consolas" panose="020B0609020204030204" pitchFamily="49" charset="0"/>
              </a:rPr>
              <a:t>&lt;/p&gt;&lt;p&gt;</a:t>
            </a:r>
            <a:r>
              <a:rPr lang="pt-BR" sz="1800" b="0" i="0" u="none" strike="noStrike" baseline="0" dirty="0">
                <a:solidFill>
                  <a:srgbClr val="585757"/>
                </a:solidFill>
                <a:latin typeface="Consolas" panose="020B0609020204030204" pitchFamily="49" charset="0"/>
              </a:rPr>
              <a:t>Albert Einstein</a:t>
            </a:r>
            <a:r>
              <a:rPr lang="pt-BR" sz="1800" b="0" i="0" u="none" strike="noStrike" baseline="0" dirty="0">
                <a:solidFill>
                  <a:srgbClr val="416BB3"/>
                </a:solidFill>
                <a:latin typeface="Consolas" panose="020B0609020204030204" pitchFamily="49" charset="0"/>
              </a:rPr>
              <a:t>&lt;/p&gt;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Seu navegador entende que deve criar dois parágrafos. Então o texto é exibido no seguinte formato:</a:t>
            </a:r>
            <a:endParaRPr lang="pt-BR" dirty="0"/>
          </a:p>
        </p:txBody>
      </p:sp>
      <p:sp>
        <p:nvSpPr>
          <p:cNvPr id="4" name="Espaço Reservado para Número de Slide 3">
            <a:extLst>
              <a:ext uri="{FF2B5EF4-FFF2-40B4-BE49-F238E27FC236}">
                <a16:creationId xmlns:a16="http://schemas.microsoft.com/office/drawing/2014/main" id="{CE1719DF-C0DA-402E-F6C0-856E31C74B3B}"/>
              </a:ext>
            </a:extLst>
          </p:cNvPr>
          <p:cNvSpPr>
            <a:spLocks noGrp="1"/>
          </p:cNvSpPr>
          <p:nvPr>
            <p:ph type="sldNum" sz="quarter" idx="5"/>
          </p:nvPr>
        </p:nvSpPr>
        <p:spPr/>
        <p:txBody>
          <a:bodyPr/>
          <a:lstStyle/>
          <a:p>
            <a:fld id="{D0E42C9D-BC2F-4B75-8FE9-F32B3E470D2E}" type="slidenum">
              <a:rPr lang="pt-BR" smtClean="0"/>
              <a:t>13</a:t>
            </a:fld>
            <a:endParaRPr lang="pt-BR"/>
          </a:p>
        </p:txBody>
      </p:sp>
    </p:spTree>
    <p:extLst>
      <p:ext uri="{BB962C8B-B14F-4D97-AF65-F5344CB8AC3E}">
        <p14:creationId xmlns:p14="http://schemas.microsoft.com/office/powerpoint/2010/main" val="2804516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10B39-5BC0-AB77-CE90-9FE5D271100E}"/>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FE9C29B-6784-D964-959F-022479C7B63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1498EE8-19A2-767D-FC68-BF7B424E84B5}"/>
              </a:ext>
            </a:extLst>
          </p:cNvPr>
          <p:cNvSpPr>
            <a:spLocks noGrp="1"/>
          </p:cNvSpPr>
          <p:nvPr>
            <p:ph type="body" idx="1"/>
          </p:nvPr>
        </p:nvSpPr>
        <p:spPr/>
        <p:txBody>
          <a:bodyPr/>
          <a:lstStyle/>
          <a:p>
            <a:pPr algn="l"/>
            <a:r>
              <a:rPr lang="pt-BR" sz="1800" b="1" i="0" u="none" strike="noStrike" baseline="0" dirty="0">
                <a:solidFill>
                  <a:srgbClr val="585757"/>
                </a:solidFill>
                <a:latin typeface="OpenSans-Bold"/>
              </a:rPr>
              <a:t>1. Abrindo a </a:t>
            </a:r>
            <a:r>
              <a:rPr lang="pt-BR" sz="1800" b="1" i="0" u="none" strike="noStrike" baseline="0" dirty="0" err="1">
                <a:solidFill>
                  <a:srgbClr val="585757"/>
                </a:solidFill>
                <a:latin typeface="OpenSans-Bold"/>
              </a:rPr>
              <a:t>tag</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também chamada de </a:t>
            </a:r>
            <a:r>
              <a:rPr lang="pt-BR" sz="1800" b="1" i="0" u="none" strike="noStrike" baseline="0" dirty="0" err="1">
                <a:solidFill>
                  <a:srgbClr val="585757"/>
                </a:solidFill>
                <a:latin typeface="OpenSans-Bold"/>
              </a:rPr>
              <a:t>tag</a:t>
            </a:r>
            <a:r>
              <a:rPr lang="pt-BR" sz="1800" b="1" i="0" u="none" strike="noStrike" baseline="0" dirty="0">
                <a:solidFill>
                  <a:srgbClr val="585757"/>
                </a:solidFill>
                <a:latin typeface="OpenSans-Bold"/>
              </a:rPr>
              <a:t> de abertura</a:t>
            </a:r>
            <a:r>
              <a:rPr lang="pt-BR" sz="1800" b="0" i="0" u="none" strike="noStrike" baseline="0" dirty="0">
                <a:solidFill>
                  <a:srgbClr val="585757"/>
                </a:solidFill>
                <a:latin typeface="OpenSans-Regular"/>
              </a:rPr>
              <a:t>, pois inicia o efeito do elemento HTML (no</a:t>
            </a:r>
          </a:p>
          <a:p>
            <a:pPr algn="l"/>
            <a:r>
              <a:rPr lang="pt-BR" sz="1800" b="0" i="0" u="none" strike="noStrike" baseline="0" dirty="0">
                <a:solidFill>
                  <a:srgbClr val="585757"/>
                </a:solidFill>
                <a:latin typeface="OpenSans-Regular"/>
              </a:rPr>
              <a:t>caso acima, onde começa o parágrafo), consiste no nome do elemento (no exemplo acima, </a:t>
            </a:r>
            <a:r>
              <a:rPr lang="pt-BR" sz="1800" b="1" i="0" u="none" strike="noStrike" baseline="0" dirty="0">
                <a:solidFill>
                  <a:srgbClr val="585757"/>
                </a:solidFill>
                <a:latin typeface="OpenSans-Bold"/>
              </a:rPr>
              <a:t>p</a:t>
            </a:r>
            <a:r>
              <a:rPr lang="pt-BR" sz="1800" b="0" i="0" u="none" strike="noStrike" baseline="0" dirty="0">
                <a:solidFill>
                  <a:srgbClr val="585757"/>
                </a:solidFill>
                <a:latin typeface="OpenSans-Regular"/>
              </a:rPr>
              <a:t>), envolvido entre os sinais </a:t>
            </a:r>
            <a:r>
              <a:rPr lang="pt-BR" sz="1800" b="1" i="0" u="none" strike="noStrike" baseline="0" dirty="0">
                <a:solidFill>
                  <a:srgbClr val="585757"/>
                </a:solidFill>
                <a:latin typeface="OpenSans-Bold"/>
              </a:rPr>
              <a:t>&lt; </a:t>
            </a:r>
            <a:r>
              <a:rPr lang="pt-BR" sz="1800" b="0" i="0" u="none" strike="noStrike" baseline="0" dirty="0">
                <a:solidFill>
                  <a:srgbClr val="585757"/>
                </a:solidFill>
                <a:latin typeface="OpenSans-Regular"/>
              </a:rPr>
              <a:t>e </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a:t>
            </a:r>
          </a:p>
          <a:p>
            <a:pPr algn="l"/>
            <a:r>
              <a:rPr lang="pt-BR" sz="1800" b="1" i="0" u="none" strike="noStrike" baseline="0" dirty="0">
                <a:solidFill>
                  <a:srgbClr val="585757"/>
                </a:solidFill>
                <a:latin typeface="OpenSans-Bold"/>
              </a:rPr>
              <a:t>2. Fechando a </a:t>
            </a:r>
            <a:r>
              <a:rPr lang="pt-BR" sz="1800" b="1" i="0" u="none" strike="noStrike" baseline="0" dirty="0" err="1">
                <a:solidFill>
                  <a:srgbClr val="585757"/>
                </a:solidFill>
                <a:latin typeface="OpenSans-Bold"/>
              </a:rPr>
              <a:t>tag</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também chamado de </a:t>
            </a:r>
            <a:r>
              <a:rPr lang="pt-BR" sz="1800" b="1" i="0" u="none" strike="noStrike" baseline="0" dirty="0" err="1">
                <a:solidFill>
                  <a:srgbClr val="585757"/>
                </a:solidFill>
                <a:latin typeface="OpenSans-Bold"/>
              </a:rPr>
              <a:t>tag</a:t>
            </a:r>
            <a:r>
              <a:rPr lang="pt-BR" sz="1800" b="1" i="0" u="none" strike="noStrike" baseline="0" dirty="0">
                <a:solidFill>
                  <a:srgbClr val="585757"/>
                </a:solidFill>
                <a:latin typeface="OpenSans-Bold"/>
              </a:rPr>
              <a:t> de fechamento</a:t>
            </a:r>
            <a:r>
              <a:rPr lang="pt-BR" sz="1800" b="0" i="0" u="none" strike="noStrike" baseline="0" dirty="0">
                <a:solidFill>
                  <a:srgbClr val="585757"/>
                </a:solidFill>
                <a:latin typeface="OpenSans-Regular"/>
              </a:rPr>
              <a:t>, pois indica onde o efeito do elemento acaba, segue o mesmo formato do elemento de abertura, porém com uma barra (</a:t>
            </a:r>
            <a:r>
              <a:rPr lang="pt-BR" sz="1800" b="1" i="0" u="none" strike="noStrike" baseline="0" dirty="0">
                <a:solidFill>
                  <a:srgbClr val="585757"/>
                </a:solidFill>
                <a:latin typeface="OpenSans-Bold"/>
              </a:rPr>
              <a:t>/</a:t>
            </a:r>
            <a:r>
              <a:rPr lang="pt-BR" sz="1800" b="0" i="0" u="none" strike="noStrike" baseline="0" dirty="0">
                <a:solidFill>
                  <a:srgbClr val="585757"/>
                </a:solidFill>
                <a:latin typeface="OpenSans-Regular"/>
              </a:rPr>
              <a:t>) antes do nome do elemento.</a:t>
            </a:r>
          </a:p>
          <a:p>
            <a:pPr algn="l"/>
            <a:r>
              <a:rPr lang="pt-BR" sz="1800" b="1" i="0" u="none" strike="noStrike" baseline="0" dirty="0">
                <a:solidFill>
                  <a:srgbClr val="585757"/>
                </a:solidFill>
                <a:latin typeface="OpenSans-Bold"/>
              </a:rPr>
              <a:t>3. Conteúdo: </a:t>
            </a:r>
            <a:r>
              <a:rPr lang="pt-BR" sz="1800" b="0" i="0" u="none" strike="noStrike" baseline="0" dirty="0">
                <a:solidFill>
                  <a:srgbClr val="585757"/>
                </a:solidFill>
                <a:latin typeface="OpenSans-Regular"/>
              </a:rPr>
              <a:t>conteúdo do elemento, que para a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a:t>
            </a:r>
            <a:r>
              <a:rPr lang="pt-BR" sz="1800" b="1" i="0" u="none" strike="noStrike" baseline="0" dirty="0">
                <a:solidFill>
                  <a:srgbClr val="585757"/>
                </a:solidFill>
                <a:latin typeface="OpenSans-Bold"/>
              </a:rPr>
              <a:t>&lt;p&gt; </a:t>
            </a:r>
            <a:r>
              <a:rPr lang="pt-BR" sz="1800" b="0" i="0" u="none" strike="noStrike" baseline="0" dirty="0">
                <a:solidFill>
                  <a:srgbClr val="585757"/>
                </a:solidFill>
                <a:latin typeface="OpenSans-Regular"/>
              </a:rPr>
              <a:t>é o texto do parágrafo.</a:t>
            </a:r>
          </a:p>
          <a:p>
            <a:pPr algn="l"/>
            <a:r>
              <a:rPr lang="pt-BR" sz="1800" b="1" i="0" u="none" strike="noStrike" baseline="0" dirty="0">
                <a:solidFill>
                  <a:srgbClr val="585757"/>
                </a:solidFill>
                <a:latin typeface="OpenSans-Bold"/>
              </a:rPr>
              <a:t>4. Elemento: </a:t>
            </a:r>
            <a:r>
              <a:rPr lang="pt-BR" sz="1800" b="0" i="0" u="none" strike="noStrike" baseline="0" dirty="0">
                <a:solidFill>
                  <a:srgbClr val="585757"/>
                </a:solidFill>
                <a:latin typeface="OpenSans-Regular"/>
              </a:rPr>
              <a:t>o elemento HTML é o conjunto dos itens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de abertura + conteúdo +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de fechamento.</a:t>
            </a:r>
            <a:endParaRPr lang="pt-BR" dirty="0"/>
          </a:p>
        </p:txBody>
      </p:sp>
      <p:sp>
        <p:nvSpPr>
          <p:cNvPr id="4" name="Espaço Reservado para Número de Slide 3">
            <a:extLst>
              <a:ext uri="{FF2B5EF4-FFF2-40B4-BE49-F238E27FC236}">
                <a16:creationId xmlns:a16="http://schemas.microsoft.com/office/drawing/2014/main" id="{63B22B39-D004-168C-7119-48809A71A778}"/>
              </a:ext>
            </a:extLst>
          </p:cNvPr>
          <p:cNvSpPr>
            <a:spLocks noGrp="1"/>
          </p:cNvSpPr>
          <p:nvPr>
            <p:ph type="sldNum" sz="quarter" idx="5"/>
          </p:nvPr>
        </p:nvSpPr>
        <p:spPr/>
        <p:txBody>
          <a:bodyPr/>
          <a:lstStyle/>
          <a:p>
            <a:fld id="{D0E42C9D-BC2F-4B75-8FE9-F32B3E470D2E}" type="slidenum">
              <a:rPr lang="pt-BR" smtClean="0"/>
              <a:t>14</a:t>
            </a:fld>
            <a:endParaRPr lang="pt-BR"/>
          </a:p>
        </p:txBody>
      </p:sp>
    </p:spTree>
    <p:extLst>
      <p:ext uri="{BB962C8B-B14F-4D97-AF65-F5344CB8AC3E}">
        <p14:creationId xmlns:p14="http://schemas.microsoft.com/office/powerpoint/2010/main" val="1253578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9EECD-0ADD-1D29-AFBC-C96F31DBEB4B}"/>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4315650-711C-D29E-6D9C-61AFBC7E027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B271E20-FB6E-246F-BFFD-9530E98B8CFD}"/>
              </a:ext>
            </a:extLst>
          </p:cNvPr>
          <p:cNvSpPr>
            <a:spLocks noGrp="1"/>
          </p:cNvSpPr>
          <p:nvPr>
            <p:ph type="body" idx="1"/>
          </p:nvPr>
        </p:nvSpPr>
        <p:spPr/>
        <p:txBody>
          <a:bodyPr/>
          <a:lstStyle/>
          <a:p>
            <a:pPr algn="l"/>
            <a:r>
              <a:rPr lang="pt-BR" sz="1800" b="1" i="0" u="none" strike="noStrike" baseline="0" dirty="0">
                <a:solidFill>
                  <a:srgbClr val="585757"/>
                </a:solidFill>
                <a:latin typeface="OpenSans-Bold"/>
              </a:rPr>
              <a:t>1. Abrindo a </a:t>
            </a:r>
            <a:r>
              <a:rPr lang="pt-BR" sz="1800" b="1" i="0" u="none" strike="noStrike" baseline="0" dirty="0" err="1">
                <a:solidFill>
                  <a:srgbClr val="585757"/>
                </a:solidFill>
                <a:latin typeface="OpenSans-Bold"/>
              </a:rPr>
              <a:t>tag</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também chamada de </a:t>
            </a:r>
            <a:r>
              <a:rPr lang="pt-BR" sz="1800" b="1" i="0" u="none" strike="noStrike" baseline="0" dirty="0" err="1">
                <a:solidFill>
                  <a:srgbClr val="585757"/>
                </a:solidFill>
                <a:latin typeface="OpenSans-Bold"/>
              </a:rPr>
              <a:t>tag</a:t>
            </a:r>
            <a:r>
              <a:rPr lang="pt-BR" sz="1800" b="1" i="0" u="none" strike="noStrike" baseline="0" dirty="0">
                <a:solidFill>
                  <a:srgbClr val="585757"/>
                </a:solidFill>
                <a:latin typeface="OpenSans-Bold"/>
              </a:rPr>
              <a:t> de abertura</a:t>
            </a:r>
            <a:r>
              <a:rPr lang="pt-BR" sz="1800" b="0" i="0" u="none" strike="noStrike" baseline="0" dirty="0">
                <a:solidFill>
                  <a:srgbClr val="585757"/>
                </a:solidFill>
                <a:latin typeface="OpenSans-Regular"/>
              </a:rPr>
              <a:t>, pois inicia o efeito do elemento HTML (no</a:t>
            </a:r>
          </a:p>
          <a:p>
            <a:pPr algn="l"/>
            <a:r>
              <a:rPr lang="pt-BR" sz="1800" b="0" i="0" u="none" strike="noStrike" baseline="0" dirty="0">
                <a:solidFill>
                  <a:srgbClr val="585757"/>
                </a:solidFill>
                <a:latin typeface="OpenSans-Regular"/>
              </a:rPr>
              <a:t>caso acima, onde começa o parágrafo), consiste no nome do elemento (no exemplo acima, </a:t>
            </a:r>
            <a:r>
              <a:rPr lang="pt-BR" sz="1800" b="1" i="0" u="none" strike="noStrike" baseline="0" dirty="0">
                <a:solidFill>
                  <a:srgbClr val="585757"/>
                </a:solidFill>
                <a:latin typeface="OpenSans-Bold"/>
              </a:rPr>
              <a:t>p</a:t>
            </a:r>
            <a:r>
              <a:rPr lang="pt-BR" sz="1800" b="0" i="0" u="none" strike="noStrike" baseline="0" dirty="0">
                <a:solidFill>
                  <a:srgbClr val="585757"/>
                </a:solidFill>
                <a:latin typeface="OpenSans-Regular"/>
              </a:rPr>
              <a:t>), envolvido entre os sinais </a:t>
            </a:r>
            <a:r>
              <a:rPr lang="pt-BR" sz="1800" b="1" i="0" u="none" strike="noStrike" baseline="0" dirty="0">
                <a:solidFill>
                  <a:srgbClr val="585757"/>
                </a:solidFill>
                <a:latin typeface="OpenSans-Bold"/>
              </a:rPr>
              <a:t>&lt; </a:t>
            </a:r>
            <a:r>
              <a:rPr lang="pt-BR" sz="1800" b="0" i="0" u="none" strike="noStrike" baseline="0" dirty="0">
                <a:solidFill>
                  <a:srgbClr val="585757"/>
                </a:solidFill>
                <a:latin typeface="OpenSans-Regular"/>
              </a:rPr>
              <a:t>e </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a:t>
            </a:r>
          </a:p>
          <a:p>
            <a:pPr algn="l"/>
            <a:r>
              <a:rPr lang="pt-BR" sz="1800" b="1" i="0" u="none" strike="noStrike" baseline="0" dirty="0">
                <a:solidFill>
                  <a:srgbClr val="585757"/>
                </a:solidFill>
                <a:latin typeface="OpenSans-Bold"/>
              </a:rPr>
              <a:t>2. Fechando a </a:t>
            </a:r>
            <a:r>
              <a:rPr lang="pt-BR" sz="1800" b="1" i="0" u="none" strike="noStrike" baseline="0" dirty="0" err="1">
                <a:solidFill>
                  <a:srgbClr val="585757"/>
                </a:solidFill>
                <a:latin typeface="OpenSans-Bold"/>
              </a:rPr>
              <a:t>tag</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também chamado de </a:t>
            </a:r>
            <a:r>
              <a:rPr lang="pt-BR" sz="1800" b="1" i="0" u="none" strike="noStrike" baseline="0" dirty="0" err="1">
                <a:solidFill>
                  <a:srgbClr val="585757"/>
                </a:solidFill>
                <a:latin typeface="OpenSans-Bold"/>
              </a:rPr>
              <a:t>tag</a:t>
            </a:r>
            <a:r>
              <a:rPr lang="pt-BR" sz="1800" b="1" i="0" u="none" strike="noStrike" baseline="0" dirty="0">
                <a:solidFill>
                  <a:srgbClr val="585757"/>
                </a:solidFill>
                <a:latin typeface="OpenSans-Bold"/>
              </a:rPr>
              <a:t> de fechamento</a:t>
            </a:r>
            <a:r>
              <a:rPr lang="pt-BR" sz="1800" b="0" i="0" u="none" strike="noStrike" baseline="0" dirty="0">
                <a:solidFill>
                  <a:srgbClr val="585757"/>
                </a:solidFill>
                <a:latin typeface="OpenSans-Regular"/>
              </a:rPr>
              <a:t>, pois indica onde o efeito do elemento acaba, segue o mesmo formato do elemento de abertura, porém com uma barra (</a:t>
            </a:r>
            <a:r>
              <a:rPr lang="pt-BR" sz="1800" b="1" i="0" u="none" strike="noStrike" baseline="0" dirty="0">
                <a:solidFill>
                  <a:srgbClr val="585757"/>
                </a:solidFill>
                <a:latin typeface="OpenSans-Bold"/>
              </a:rPr>
              <a:t>/</a:t>
            </a:r>
            <a:r>
              <a:rPr lang="pt-BR" sz="1800" b="0" i="0" u="none" strike="noStrike" baseline="0" dirty="0">
                <a:solidFill>
                  <a:srgbClr val="585757"/>
                </a:solidFill>
                <a:latin typeface="OpenSans-Regular"/>
              </a:rPr>
              <a:t>) antes do nome do elemento.</a:t>
            </a:r>
          </a:p>
          <a:p>
            <a:pPr algn="l"/>
            <a:r>
              <a:rPr lang="pt-BR" sz="1800" b="1" i="0" u="none" strike="noStrike" baseline="0" dirty="0">
                <a:solidFill>
                  <a:srgbClr val="585757"/>
                </a:solidFill>
                <a:latin typeface="OpenSans-Bold"/>
              </a:rPr>
              <a:t>3. Conteúdo: </a:t>
            </a:r>
            <a:r>
              <a:rPr lang="pt-BR" sz="1800" b="0" i="0" u="none" strike="noStrike" baseline="0" dirty="0">
                <a:solidFill>
                  <a:srgbClr val="585757"/>
                </a:solidFill>
                <a:latin typeface="OpenSans-Regular"/>
              </a:rPr>
              <a:t>conteúdo do elemento, que para a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a:t>
            </a:r>
            <a:r>
              <a:rPr lang="pt-BR" sz="1800" b="1" i="0" u="none" strike="noStrike" baseline="0" dirty="0">
                <a:solidFill>
                  <a:srgbClr val="585757"/>
                </a:solidFill>
                <a:latin typeface="OpenSans-Bold"/>
              </a:rPr>
              <a:t>&lt;p&gt; </a:t>
            </a:r>
            <a:r>
              <a:rPr lang="pt-BR" sz="1800" b="0" i="0" u="none" strike="noStrike" baseline="0" dirty="0">
                <a:solidFill>
                  <a:srgbClr val="585757"/>
                </a:solidFill>
                <a:latin typeface="OpenSans-Regular"/>
              </a:rPr>
              <a:t>é o texto do parágrafo.</a:t>
            </a:r>
          </a:p>
          <a:p>
            <a:pPr algn="l"/>
            <a:r>
              <a:rPr lang="pt-BR" sz="1800" b="1" i="0" u="none" strike="noStrike" baseline="0" dirty="0">
                <a:solidFill>
                  <a:srgbClr val="585757"/>
                </a:solidFill>
                <a:latin typeface="OpenSans-Bold"/>
              </a:rPr>
              <a:t>4. Elemento: </a:t>
            </a:r>
            <a:r>
              <a:rPr lang="pt-BR" sz="1800" b="0" i="0" u="none" strike="noStrike" baseline="0" dirty="0">
                <a:solidFill>
                  <a:srgbClr val="585757"/>
                </a:solidFill>
                <a:latin typeface="OpenSans-Regular"/>
              </a:rPr>
              <a:t>o elemento HTML é o conjunto dos itens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de abertura + conteúdo +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de fechamento.</a:t>
            </a:r>
            <a:endParaRPr lang="pt-BR" dirty="0"/>
          </a:p>
        </p:txBody>
      </p:sp>
      <p:sp>
        <p:nvSpPr>
          <p:cNvPr id="4" name="Espaço Reservado para Número de Slide 3">
            <a:extLst>
              <a:ext uri="{FF2B5EF4-FFF2-40B4-BE49-F238E27FC236}">
                <a16:creationId xmlns:a16="http://schemas.microsoft.com/office/drawing/2014/main" id="{BB450B94-584C-23CC-B850-EC2167E65A90}"/>
              </a:ext>
            </a:extLst>
          </p:cNvPr>
          <p:cNvSpPr>
            <a:spLocks noGrp="1"/>
          </p:cNvSpPr>
          <p:nvPr>
            <p:ph type="sldNum" sz="quarter" idx="5"/>
          </p:nvPr>
        </p:nvSpPr>
        <p:spPr/>
        <p:txBody>
          <a:bodyPr/>
          <a:lstStyle/>
          <a:p>
            <a:fld id="{D0E42C9D-BC2F-4B75-8FE9-F32B3E470D2E}" type="slidenum">
              <a:rPr lang="pt-BR" smtClean="0"/>
              <a:t>15</a:t>
            </a:fld>
            <a:endParaRPr lang="pt-BR"/>
          </a:p>
        </p:txBody>
      </p:sp>
    </p:spTree>
    <p:extLst>
      <p:ext uri="{BB962C8B-B14F-4D97-AF65-F5344CB8AC3E}">
        <p14:creationId xmlns:p14="http://schemas.microsoft.com/office/powerpoint/2010/main" val="1234028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44C3C-DCFA-7B92-D239-917CB2E7880E}"/>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E24994B-0D38-963D-5C84-98410597F155}"/>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602632A-9A74-0925-5456-642D0FBA310E}"/>
              </a:ext>
            </a:extLst>
          </p:cNvPr>
          <p:cNvSpPr>
            <a:spLocks noGrp="1"/>
          </p:cNvSpPr>
          <p:nvPr>
            <p:ph type="body" idx="1"/>
          </p:nvPr>
        </p:nvSpPr>
        <p:spPr/>
        <p:txBody>
          <a:bodyPr/>
          <a:lstStyle/>
          <a:p>
            <a:pPr algn="l"/>
            <a:endParaRPr lang="pt-BR" dirty="0"/>
          </a:p>
        </p:txBody>
      </p:sp>
      <p:sp>
        <p:nvSpPr>
          <p:cNvPr id="4" name="Espaço Reservado para Número de Slide 3">
            <a:extLst>
              <a:ext uri="{FF2B5EF4-FFF2-40B4-BE49-F238E27FC236}">
                <a16:creationId xmlns:a16="http://schemas.microsoft.com/office/drawing/2014/main" id="{EAAFBE82-CDC3-34E5-093E-DAEA4BC92460}"/>
              </a:ext>
            </a:extLst>
          </p:cNvPr>
          <p:cNvSpPr>
            <a:spLocks noGrp="1"/>
          </p:cNvSpPr>
          <p:nvPr>
            <p:ph type="sldNum" sz="quarter" idx="5"/>
          </p:nvPr>
        </p:nvSpPr>
        <p:spPr/>
        <p:txBody>
          <a:bodyPr/>
          <a:lstStyle/>
          <a:p>
            <a:fld id="{D0E42C9D-BC2F-4B75-8FE9-F32B3E470D2E}" type="slidenum">
              <a:rPr lang="pt-BR" smtClean="0"/>
              <a:t>16</a:t>
            </a:fld>
            <a:endParaRPr lang="pt-BR"/>
          </a:p>
        </p:txBody>
      </p:sp>
    </p:spTree>
    <p:extLst>
      <p:ext uri="{BB962C8B-B14F-4D97-AF65-F5344CB8AC3E}">
        <p14:creationId xmlns:p14="http://schemas.microsoft.com/office/powerpoint/2010/main" val="4223348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A4190-6B74-5BE6-D3DD-5468C1AC24F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4D71B7D4-08E1-E37F-D2E3-389C372847F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3986B43-233E-2D8E-C1B3-B122B3B8B2E2}"/>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Uma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também pode ter um ou mais atributos:</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Atributos são informações extras do elemento, em alguns casos podem alterar o desenho no navegador. Por exemplo, o atributo </a:t>
            </a:r>
            <a:r>
              <a:rPr lang="pt-BR" sz="1800" b="1" i="0" u="none" strike="noStrike" baseline="0" dirty="0" err="1">
                <a:solidFill>
                  <a:srgbClr val="585757"/>
                </a:solidFill>
                <a:latin typeface="OpenSans-Bold"/>
              </a:rPr>
              <a:t>hidden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faz com que o nome do autor (Albert Einstein) não seja exibido no navegador (ou seja, ele oculta o elemento). </a:t>
            </a:r>
            <a:r>
              <a:rPr lang="pt-BR" sz="1800" b="1" i="0" u="none" strike="noStrike" baseline="0" dirty="0">
                <a:solidFill>
                  <a:srgbClr val="585757"/>
                </a:solidFill>
                <a:latin typeface="OpenSans-Bold"/>
              </a:rPr>
              <a:t>Hidden </a:t>
            </a:r>
            <a:r>
              <a:rPr lang="pt-BR" sz="1800" b="0" i="0" u="none" strike="noStrike" baseline="0" dirty="0">
                <a:solidFill>
                  <a:srgbClr val="585757"/>
                </a:solidFill>
                <a:latin typeface="OpenSans-Regular"/>
              </a:rPr>
              <a:t>é um atributo com sintaxe simples, porém é possível ter atributos mais complexos, com um nome, um sinal de </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um valor envolvido por aspas. Conforme figura </a:t>
            </a:r>
            <a:r>
              <a:rPr lang="pt-BR" sz="1800" b="0" i="0" u="none" strike="noStrike" baseline="0">
                <a:solidFill>
                  <a:srgbClr val="585757"/>
                </a:solidFill>
                <a:latin typeface="OpenSans-Regular"/>
              </a:rPr>
              <a:t>abaixo:</a:t>
            </a:r>
          </a:p>
          <a:p>
            <a:pPr algn="l"/>
            <a:endParaRPr lang="pt-BR" sz="1800" b="0" i="0" u="none" strike="noStrike" baseline="0">
              <a:solidFill>
                <a:srgbClr val="585757"/>
              </a:solidFill>
              <a:latin typeface="OpenSans-Regular"/>
            </a:endParaRPr>
          </a:p>
          <a:p>
            <a:pPr algn="l"/>
            <a:endParaRPr lang="pt-BR" sz="1800" b="0" i="0" u="none" strike="noStrike" baseline="0">
              <a:solidFill>
                <a:srgbClr val="585757"/>
              </a:solidFill>
              <a:latin typeface="OpenSans-Regular"/>
            </a:endParaRPr>
          </a:p>
          <a:p>
            <a:pPr algn="l"/>
            <a:r>
              <a:rPr lang="pt-BR" sz="1800" b="0" i="0" u="none" strike="noStrike" baseline="0">
                <a:solidFill>
                  <a:srgbClr val="585757"/>
                </a:solidFill>
                <a:latin typeface="OpenSans-Regular"/>
              </a:rPr>
              <a:t>O atributo acima (com nome </a:t>
            </a:r>
            <a:r>
              <a:rPr lang="pt-BR" sz="1800" b="1" i="0" u="none" strike="noStrike" baseline="0">
                <a:solidFill>
                  <a:srgbClr val="585757"/>
                </a:solidFill>
                <a:latin typeface="OpenSans-Bold"/>
              </a:rPr>
              <a:t>lang </a:t>
            </a:r>
            <a:r>
              <a:rPr lang="pt-BR" sz="1800" b="0" i="0" u="none" strike="noStrike" baseline="0">
                <a:solidFill>
                  <a:srgbClr val="585757"/>
                </a:solidFill>
                <a:latin typeface="OpenSans-Regular"/>
              </a:rPr>
              <a:t>e valor </a:t>
            </a:r>
            <a:r>
              <a:rPr lang="pt-BR" sz="1800" b="1" i="0" u="none" strike="noStrike" baseline="0">
                <a:solidFill>
                  <a:srgbClr val="585757"/>
                </a:solidFill>
                <a:latin typeface="OpenSans-Bold"/>
              </a:rPr>
              <a:t>pt-br</a:t>
            </a:r>
            <a:r>
              <a:rPr lang="pt-BR" sz="1800" b="0" i="0" u="none" strike="noStrike" baseline="0">
                <a:solidFill>
                  <a:srgbClr val="585757"/>
                </a:solidFill>
                <a:latin typeface="OpenSans-Regular"/>
              </a:rPr>
              <a:t>) informa para o navegador que o conteúdo do parágrafo está em português do Brasil. Esse atributo foi utilizado para exemplo e não é necessariamente útil para o navegador, também não gera nenhum efeito no desenho do parágrafo. Veja que os atributos </a:t>
            </a:r>
            <a:r>
              <a:rPr lang="pt-BR" sz="1800" b="1" i="0" u="none" strike="noStrike" baseline="0">
                <a:solidFill>
                  <a:srgbClr val="585757"/>
                </a:solidFill>
                <a:latin typeface="OpenSans-Bold"/>
              </a:rPr>
              <a:t>Hidden </a:t>
            </a:r>
            <a:r>
              <a:rPr lang="pt-BR" sz="1800" b="0" i="0" u="none" strike="noStrike" baseline="0">
                <a:solidFill>
                  <a:srgbClr val="585757"/>
                </a:solidFill>
                <a:latin typeface="OpenSans-Regular"/>
              </a:rPr>
              <a:t>e </a:t>
            </a:r>
            <a:r>
              <a:rPr lang="pt-BR" sz="1800" b="1" i="0" u="none" strike="noStrike" baseline="0">
                <a:solidFill>
                  <a:srgbClr val="585757"/>
                </a:solidFill>
                <a:latin typeface="OpenSans-Bold"/>
              </a:rPr>
              <a:t>lang </a:t>
            </a:r>
            <a:r>
              <a:rPr lang="pt-BR" sz="1800" b="0" i="0" u="none" strike="noStrike" baseline="0">
                <a:solidFill>
                  <a:srgbClr val="585757"/>
                </a:solidFill>
                <a:latin typeface="OpenSans-Regular"/>
              </a:rPr>
              <a:t>são separados por um espaço entre eles, essa é a forma correta de adicionar vários atributos a um elemento HTML.</a:t>
            </a:r>
            <a:endParaRPr lang="pt-BR" dirty="0"/>
          </a:p>
        </p:txBody>
      </p:sp>
      <p:sp>
        <p:nvSpPr>
          <p:cNvPr id="4" name="Espaço Reservado para Número de Slide 3">
            <a:extLst>
              <a:ext uri="{FF2B5EF4-FFF2-40B4-BE49-F238E27FC236}">
                <a16:creationId xmlns:a16="http://schemas.microsoft.com/office/drawing/2014/main" id="{88120AB5-9A3A-A538-0EEE-F393EF4A0C13}"/>
              </a:ext>
            </a:extLst>
          </p:cNvPr>
          <p:cNvSpPr>
            <a:spLocks noGrp="1"/>
          </p:cNvSpPr>
          <p:nvPr>
            <p:ph type="sldNum" sz="quarter" idx="5"/>
          </p:nvPr>
        </p:nvSpPr>
        <p:spPr/>
        <p:txBody>
          <a:bodyPr/>
          <a:lstStyle/>
          <a:p>
            <a:fld id="{D0E42C9D-BC2F-4B75-8FE9-F32B3E470D2E}" type="slidenum">
              <a:rPr lang="pt-BR" smtClean="0"/>
              <a:t>17</a:t>
            </a:fld>
            <a:endParaRPr lang="pt-BR"/>
          </a:p>
        </p:txBody>
      </p:sp>
    </p:spTree>
    <p:extLst>
      <p:ext uri="{BB962C8B-B14F-4D97-AF65-F5344CB8AC3E}">
        <p14:creationId xmlns:p14="http://schemas.microsoft.com/office/powerpoint/2010/main" val="2435426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15F01-DB02-A8E6-D11C-BEB0FC2AE3F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6A11C78-EA64-D54F-C569-2624376E0A3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7FF54DB-7D0A-BF7D-CE87-3DB88DD8E101}"/>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Você também pode colocar elementos dentro de elementos, isso é chamado de elementos aninhados. Por exemplo, você pode enfatizar um texto importante dentro do parágrafo utilizando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Fique atento a um detalhe, os elementos devem abrir e fechar na ordem correta. No exemplo acima, primeiro foi aberta a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a:t>
            </a:r>
            <a:r>
              <a:rPr lang="pt-BR" sz="1800" b="1" i="0" u="none" strike="noStrike" baseline="0" dirty="0">
                <a:solidFill>
                  <a:srgbClr val="585757"/>
                </a:solidFill>
                <a:latin typeface="OpenSans-Bold"/>
              </a:rPr>
              <a:t>&lt;p&gt; </a:t>
            </a:r>
            <a:r>
              <a:rPr lang="pt-BR" sz="1800" b="0" i="0" u="none" strike="noStrike" baseline="0" dirty="0">
                <a:solidFill>
                  <a:srgbClr val="585757"/>
                </a:solidFill>
                <a:latin typeface="OpenSans-Regular"/>
              </a:rPr>
              <a:t>e em seguida a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Portanto, você deve primeiro fechar a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e depois a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a:t>
            </a:r>
            <a:r>
              <a:rPr lang="pt-BR" sz="1800" b="1" i="0" u="none" strike="noStrike" baseline="0" dirty="0">
                <a:solidFill>
                  <a:srgbClr val="585757"/>
                </a:solidFill>
                <a:latin typeface="OpenSans-Bold"/>
              </a:rPr>
              <a:t>&lt;/p&gt;</a:t>
            </a:r>
            <a:r>
              <a:rPr lang="pt-BR" sz="1800" b="0" i="0" u="none" strike="noStrike" baseline="0" dirty="0">
                <a:solidFill>
                  <a:srgbClr val="585757"/>
                </a:solidFill>
                <a:latin typeface="OpenSans-Regular"/>
              </a:rPr>
              <a:t>.</a:t>
            </a:r>
          </a:p>
          <a:p>
            <a:pPr algn="l"/>
            <a:r>
              <a:rPr lang="pt-BR" sz="1800" b="0" i="0" u="none" strike="noStrike" baseline="0" dirty="0">
                <a:solidFill>
                  <a:srgbClr val="585757"/>
                </a:solidFill>
                <a:latin typeface="OpenSans-Regular"/>
              </a:rPr>
              <a:t>Em resumo, a ordem é: </a:t>
            </a:r>
            <a:r>
              <a:rPr lang="pt-BR" sz="1800" b="1" i="0" u="none" strike="noStrike" baseline="0" dirty="0">
                <a:solidFill>
                  <a:srgbClr val="585757"/>
                </a:solidFill>
                <a:latin typeface="OpenSans-Bold"/>
              </a:rPr>
              <a:t>&lt;p&gt; &lt;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 &lt;/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 &lt;/p&gt;</a:t>
            </a:r>
            <a:r>
              <a:rPr lang="pt-BR" sz="1800" b="0" i="0" u="none" strike="noStrike" baseline="0" dirty="0">
                <a:solidFill>
                  <a:srgbClr val="585757"/>
                </a:solidFill>
                <a:latin typeface="OpenSans-Regular"/>
              </a:rPr>
              <a:t>. Caso você não siga a ordem correta, seu navegador vai tentar resolver, o que pode levar a resultados inesperados.</a:t>
            </a:r>
            <a:endParaRPr lang="pt-BR" dirty="0"/>
          </a:p>
        </p:txBody>
      </p:sp>
      <p:sp>
        <p:nvSpPr>
          <p:cNvPr id="4" name="Espaço Reservado para Número de Slide 3">
            <a:extLst>
              <a:ext uri="{FF2B5EF4-FFF2-40B4-BE49-F238E27FC236}">
                <a16:creationId xmlns:a16="http://schemas.microsoft.com/office/drawing/2014/main" id="{8B4484E7-9002-F912-4BD8-6D676B9DAE0E}"/>
              </a:ext>
            </a:extLst>
          </p:cNvPr>
          <p:cNvSpPr>
            <a:spLocks noGrp="1"/>
          </p:cNvSpPr>
          <p:nvPr>
            <p:ph type="sldNum" sz="quarter" idx="5"/>
          </p:nvPr>
        </p:nvSpPr>
        <p:spPr/>
        <p:txBody>
          <a:bodyPr/>
          <a:lstStyle/>
          <a:p>
            <a:fld id="{D0E42C9D-BC2F-4B75-8FE9-F32B3E470D2E}" type="slidenum">
              <a:rPr lang="pt-BR" smtClean="0"/>
              <a:t>18</a:t>
            </a:fld>
            <a:endParaRPr lang="pt-BR"/>
          </a:p>
        </p:txBody>
      </p:sp>
    </p:spTree>
    <p:extLst>
      <p:ext uri="{BB962C8B-B14F-4D97-AF65-F5344CB8AC3E}">
        <p14:creationId xmlns:p14="http://schemas.microsoft.com/office/powerpoint/2010/main" val="4278376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BB129-C746-E9CC-06B3-D1A1B12FF23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1D971D0-0DE7-B3C1-FD6A-500781D62DD5}"/>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86ED69B4-9207-998A-838B-CB4CB90AAAF0}"/>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Alguns elementos não possuem um conteúdo interno, eles são chamados de elementos vazios, nesse caso o elemento não possui uma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de fechamento. Um exemplo de elemento vazio é a imagem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img</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sua proposta é exibir uma imagem na página HTML no lugar onde o seu código é escrito, veja o exemplo abaixo: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que a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img</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possui dois atributos, </a:t>
            </a:r>
            <a:r>
              <a:rPr lang="pt-BR" sz="1800" b="1" i="0" u="none" strike="noStrike" baseline="0" dirty="0" err="1">
                <a:solidFill>
                  <a:srgbClr val="585757"/>
                </a:solidFill>
                <a:latin typeface="OpenSans-Bold"/>
              </a:rPr>
              <a:t>src</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que especifica a </a:t>
            </a:r>
            <a:r>
              <a:rPr lang="pt-BR" sz="1800" b="1" i="0" u="none" strike="noStrike" baseline="0" dirty="0">
                <a:solidFill>
                  <a:srgbClr val="416BB3"/>
                </a:solidFill>
                <a:latin typeface="OpenSans-Bold"/>
              </a:rPr>
              <a:t>URL </a:t>
            </a:r>
            <a:r>
              <a:rPr lang="pt-BR" sz="1800" b="0" i="0" u="none" strike="noStrike" baseline="0" dirty="0">
                <a:solidFill>
                  <a:srgbClr val="585757"/>
                </a:solidFill>
                <a:latin typeface="OpenSans-Regular"/>
              </a:rPr>
              <a:t>da imagem e </a:t>
            </a:r>
            <a:r>
              <a:rPr lang="pt-BR" sz="1800" b="1" i="0" u="none" strike="noStrike" baseline="0" dirty="0" err="1">
                <a:solidFill>
                  <a:srgbClr val="585757"/>
                </a:solidFill>
                <a:latin typeface="OpenSans-Bold"/>
              </a:rPr>
              <a:t>alt</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que fornece um texto alternativo para a imagem caso não seja possível visualizá-la (devido à conexão lenta, URL errada ou se o usuário usar um leitor de tela), mas não existe uma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img</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para fechar o elemento, pois não existe a necessidade de conteúdo interno para o desenho das imagens.</a:t>
            </a:r>
            <a:endParaRPr lang="pt-BR" dirty="0"/>
          </a:p>
        </p:txBody>
      </p:sp>
      <p:sp>
        <p:nvSpPr>
          <p:cNvPr id="4" name="Espaço Reservado para Número de Slide 3">
            <a:extLst>
              <a:ext uri="{FF2B5EF4-FFF2-40B4-BE49-F238E27FC236}">
                <a16:creationId xmlns:a16="http://schemas.microsoft.com/office/drawing/2014/main" id="{AE160C09-998A-5CEA-63D3-9D157A7DAAC9}"/>
              </a:ext>
            </a:extLst>
          </p:cNvPr>
          <p:cNvSpPr>
            <a:spLocks noGrp="1"/>
          </p:cNvSpPr>
          <p:nvPr>
            <p:ph type="sldNum" sz="quarter" idx="5"/>
          </p:nvPr>
        </p:nvSpPr>
        <p:spPr/>
        <p:txBody>
          <a:bodyPr/>
          <a:lstStyle/>
          <a:p>
            <a:fld id="{D0E42C9D-BC2F-4B75-8FE9-F32B3E470D2E}" type="slidenum">
              <a:rPr lang="pt-BR" smtClean="0"/>
              <a:t>19</a:t>
            </a:fld>
            <a:endParaRPr lang="pt-BR"/>
          </a:p>
        </p:txBody>
      </p:sp>
    </p:spTree>
    <p:extLst>
      <p:ext uri="{BB962C8B-B14F-4D97-AF65-F5344CB8AC3E}">
        <p14:creationId xmlns:p14="http://schemas.microsoft.com/office/powerpoint/2010/main" val="641427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5628C-A774-7575-79CC-7AD8AC72CE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F48C7-E8AC-B29F-4BE4-42EDE5351D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372053-1603-167A-4A50-E9EEA4C912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6F27E4-6D0C-F70D-D14E-95FD2FFA9E1F}"/>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302370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61659-F70C-BB55-8712-1D2523B82E7F}"/>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949FDFE0-27E8-E881-CB8D-B4C6460AF65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1EFB51E-68A9-71C4-FEAA-3B1309AB3958}"/>
              </a:ext>
            </a:extLst>
          </p:cNvPr>
          <p:cNvSpPr>
            <a:spLocks noGrp="1"/>
          </p:cNvSpPr>
          <p:nvPr>
            <p:ph type="body" idx="1"/>
          </p:nvPr>
        </p:nvSpPr>
        <p:spPr/>
        <p:txBody>
          <a:bodyPr/>
          <a:lstStyle/>
          <a:p>
            <a:pPr algn="l"/>
            <a:r>
              <a:rPr lang="pt-BR" sz="1800" b="1" i="0" u="none" strike="noStrike" baseline="0" dirty="0">
                <a:solidFill>
                  <a:srgbClr val="585757"/>
                </a:solidFill>
                <a:latin typeface="OpenSans-Bold"/>
              </a:rPr>
              <a:t>&lt;!DOCTYPE </a:t>
            </a:r>
            <a:r>
              <a:rPr lang="pt-BR" sz="1800" b="1" i="0" u="none" strike="noStrike" baseline="0" dirty="0" err="1">
                <a:solidFill>
                  <a:srgbClr val="585757"/>
                </a:solidFill>
                <a:latin typeface="OpenSans-Bold"/>
              </a:rPr>
              <a:t>html</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(linha 1): é uma instrução para o navegador informando em qual versão do HTML a página foi escrita. Nesse caso, você está informando que a página foi escrita em</a:t>
            </a:r>
          </a:p>
          <a:p>
            <a:pPr algn="l"/>
            <a:r>
              <a:rPr lang="pt-BR" sz="1800" b="0" i="0" u="none" strike="noStrike" baseline="0" dirty="0">
                <a:solidFill>
                  <a:srgbClr val="585757"/>
                </a:solidFill>
                <a:latin typeface="OpenSans-Regular"/>
              </a:rPr>
              <a:t>HTML5, última versão do HTML.</a:t>
            </a:r>
          </a:p>
          <a:p>
            <a:pPr algn="l"/>
            <a:endParaRPr lang="pt-BR" sz="1800" b="1" i="0" u="none" strike="noStrike" baseline="0" dirty="0">
              <a:solidFill>
                <a:srgbClr val="585757"/>
              </a:solidFill>
              <a:latin typeface="OpenSans-Bold"/>
            </a:endParaRPr>
          </a:p>
          <a:p>
            <a:pPr algn="l"/>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html</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(linha 2): início do conteúdo do documento HTML, também conhecido como elemento raiz. </a:t>
            </a:r>
          </a:p>
          <a:p>
            <a:pPr algn="l"/>
            <a:endParaRPr lang="pt-BR" sz="1800" b="1" i="0" u="none" strike="noStrike" baseline="0" dirty="0">
              <a:solidFill>
                <a:srgbClr val="585757"/>
              </a:solidFill>
              <a:latin typeface="OpenSans-Bold"/>
            </a:endParaRPr>
          </a:p>
          <a:p>
            <a:pPr algn="l"/>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head</a:t>
            </a:r>
            <a:r>
              <a:rPr lang="pt-BR" sz="1800" b="1" i="0" u="none" strike="noStrike" baseline="0" dirty="0">
                <a:solidFill>
                  <a:srgbClr val="585757"/>
                </a:solidFill>
                <a:latin typeface="OpenSans-Bold"/>
              </a:rPr>
              <a:t>&gt;&lt;/</a:t>
            </a:r>
            <a:r>
              <a:rPr lang="pt-BR" sz="1800" b="1" i="0" u="none" strike="noStrike" baseline="0" dirty="0" err="1">
                <a:solidFill>
                  <a:srgbClr val="585757"/>
                </a:solidFill>
                <a:latin typeface="OpenSans-Bold"/>
              </a:rPr>
              <a:t>head</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(linha 3 a 7): elemento que armazena todas as informações da página que não fazem parte do conteúdo, ou seja, não são visíveis para o cliente. Exemplo: título do documento, scripts, estilos, metainformações etc.</a:t>
            </a:r>
          </a:p>
          <a:p>
            <a:pPr algn="l"/>
            <a:endParaRPr lang="pt-BR" sz="1800" b="1" i="0" u="none" strike="noStrike" baseline="0" dirty="0">
              <a:solidFill>
                <a:srgbClr val="585757"/>
              </a:solidFill>
              <a:latin typeface="OpenSans-Bold"/>
            </a:endParaRPr>
          </a:p>
          <a:p>
            <a:pPr algn="l"/>
            <a:r>
              <a:rPr lang="pt-BR" sz="1800" b="1" i="0" u="none" strike="noStrike" baseline="0" dirty="0">
                <a:solidFill>
                  <a:srgbClr val="585757"/>
                </a:solidFill>
                <a:latin typeface="OpenSans-Bold"/>
              </a:rPr>
              <a:t>&lt;meta </a:t>
            </a:r>
            <a:r>
              <a:rPr lang="pt-BR" sz="1800" b="1" i="0" u="none" strike="noStrike" baseline="0" dirty="0" err="1">
                <a:solidFill>
                  <a:srgbClr val="585757"/>
                </a:solidFill>
                <a:latin typeface="OpenSans-Bold"/>
              </a:rPr>
              <a:t>charset</a:t>
            </a:r>
            <a:r>
              <a:rPr lang="pt-BR" sz="1800" b="1" i="0" u="none" strike="noStrike" baseline="0" dirty="0">
                <a:solidFill>
                  <a:srgbClr val="585757"/>
                </a:solidFill>
                <a:latin typeface="OpenSans-Bold"/>
              </a:rPr>
              <a:t>=”utf-8”&gt; </a:t>
            </a:r>
            <a:r>
              <a:rPr lang="pt-BR" sz="1800" b="0" i="0" u="none" strike="noStrike" baseline="0" dirty="0">
                <a:solidFill>
                  <a:srgbClr val="585757"/>
                </a:solidFill>
                <a:latin typeface="OpenSans-Regular"/>
              </a:rPr>
              <a:t>(linha 4): especifica o conjunto de caracteres utilizados no documento. No caso, este documento está utilizando </a:t>
            </a:r>
            <a:r>
              <a:rPr lang="pt-BR" sz="1800" b="1" i="0" u="none" strike="noStrike" baseline="0" dirty="0">
                <a:solidFill>
                  <a:srgbClr val="585757"/>
                </a:solidFill>
                <a:latin typeface="OpenSans-Bold"/>
              </a:rPr>
              <a:t>utf-8</a:t>
            </a:r>
            <a:r>
              <a:rPr lang="pt-BR" sz="1800" b="0" i="0" u="none" strike="noStrike" baseline="0" dirty="0">
                <a:solidFill>
                  <a:srgbClr val="585757"/>
                </a:solidFill>
                <a:latin typeface="OpenSans-Regular"/>
              </a:rPr>
              <a:t>. Essa configuração pode resolver problemas na exibição de palavras com cedilha (ç) ou com acentuação.</a:t>
            </a:r>
          </a:p>
          <a:p>
            <a:pPr algn="l"/>
            <a:endParaRPr lang="pt-BR" sz="1800" b="1" i="0" u="none" strike="noStrike" baseline="0" dirty="0">
              <a:solidFill>
                <a:srgbClr val="585757"/>
              </a:solidFill>
              <a:latin typeface="OpenSans-Bold"/>
            </a:endParaRPr>
          </a:p>
          <a:p>
            <a:pPr algn="l"/>
            <a:r>
              <a:rPr lang="pt-BR" sz="1800" b="1" i="0" u="none" strike="noStrike" baseline="0" dirty="0">
                <a:solidFill>
                  <a:srgbClr val="585757"/>
                </a:solidFill>
                <a:latin typeface="OpenSans-Bold"/>
              </a:rPr>
              <a:t>&lt;meta </a:t>
            </a:r>
            <a:r>
              <a:rPr lang="pt-BR" sz="1800" b="1" i="0" u="none" strike="noStrike" baseline="0" dirty="0" err="1">
                <a:solidFill>
                  <a:srgbClr val="585757"/>
                </a:solidFill>
                <a:latin typeface="OpenSans-Bold"/>
              </a:rPr>
              <a:t>name</a:t>
            </a:r>
            <a:r>
              <a:rPr lang="pt-BR" sz="1800" b="1" i="0" u="none" strike="noStrike" baseline="0" dirty="0">
                <a:solidFill>
                  <a:srgbClr val="585757"/>
                </a:solidFill>
                <a:latin typeface="OpenSans-Bold"/>
              </a:rPr>
              <a:t>=”</a:t>
            </a:r>
            <a:r>
              <a:rPr lang="pt-BR" sz="1800" b="1" i="0" u="none" strike="noStrike" baseline="0" dirty="0" err="1">
                <a:solidFill>
                  <a:srgbClr val="585757"/>
                </a:solidFill>
                <a:latin typeface="OpenSans-Bold"/>
              </a:rPr>
              <a:t>viewport</a:t>
            </a:r>
            <a:r>
              <a:rPr lang="pt-BR" sz="1800" b="1" i="0" u="none" strike="noStrike" baseline="0" dirty="0">
                <a:solidFill>
                  <a:srgbClr val="585757"/>
                </a:solidFill>
                <a:latin typeface="OpenSans-Bold"/>
              </a:rPr>
              <a:t>” </a:t>
            </a:r>
            <a:r>
              <a:rPr lang="pt-BR" sz="1800" b="1" i="0" u="none" strike="noStrike" baseline="0" dirty="0" err="1">
                <a:solidFill>
                  <a:srgbClr val="585757"/>
                </a:solidFill>
                <a:latin typeface="OpenSans-Bold"/>
              </a:rPr>
              <a:t>content</a:t>
            </a:r>
            <a:r>
              <a:rPr lang="pt-BR" sz="1800" b="1" i="0" u="none" strike="noStrike" baseline="0" dirty="0">
                <a:solidFill>
                  <a:srgbClr val="585757"/>
                </a:solidFill>
                <a:latin typeface="OpenSans-Bold"/>
              </a:rPr>
              <a:t>=”</a:t>
            </a:r>
            <a:r>
              <a:rPr lang="pt-BR" sz="1800" b="1" i="0" u="none" strike="noStrike" baseline="0" dirty="0" err="1">
                <a:solidFill>
                  <a:srgbClr val="585757"/>
                </a:solidFill>
                <a:latin typeface="OpenSans-Bold"/>
              </a:rPr>
              <a:t>width</a:t>
            </a:r>
            <a:r>
              <a:rPr lang="pt-BR" sz="1800" b="1" i="0" u="none" strike="noStrike" baseline="0" dirty="0">
                <a:solidFill>
                  <a:srgbClr val="585757"/>
                </a:solidFill>
                <a:latin typeface="OpenSans-Bold"/>
              </a:rPr>
              <a:t>=device-</a:t>
            </a:r>
            <a:r>
              <a:rPr lang="pt-BR" sz="1800" b="1" i="0" u="none" strike="noStrike" baseline="0" dirty="0" err="1">
                <a:solidFill>
                  <a:srgbClr val="585757"/>
                </a:solidFill>
                <a:latin typeface="OpenSans-Bold"/>
              </a:rPr>
              <a:t>width</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(linha 5): fornece ao navegador instruções sobre as dimensões da página. No caso, a largura da página vai seguir a largura da tela do dispositivo. Dessa forma, você consegue criar páginas que atendam às dimensões de smartphones, tablets ou notebooks. Veja a diferença de uma página sem e com </a:t>
            </a:r>
            <a:r>
              <a:rPr lang="pt-BR" sz="1800" b="0" i="0" u="none" strike="noStrike" baseline="0" dirty="0" err="1">
                <a:solidFill>
                  <a:srgbClr val="585757"/>
                </a:solidFill>
                <a:latin typeface="OpenSans-Regular"/>
              </a:rPr>
              <a:t>viewport</a:t>
            </a:r>
            <a:r>
              <a:rPr lang="pt-BR" sz="1800" b="0" i="0" u="none" strike="noStrike" baseline="0" dirty="0">
                <a:solidFill>
                  <a:srgbClr val="585757"/>
                </a:solidFill>
                <a:latin typeface="OpenSans-Regular"/>
              </a:rPr>
              <a:t>, acessada por um smartphone.</a:t>
            </a:r>
          </a:p>
          <a:p>
            <a:pPr algn="l"/>
            <a:endParaRPr lang="pt-BR" sz="1800" b="0" i="0" u="none" strike="noStrike" baseline="0" dirty="0">
              <a:solidFill>
                <a:srgbClr val="585757"/>
              </a:solidFill>
              <a:latin typeface="OpenSans-Regular"/>
            </a:endParaRPr>
          </a:p>
          <a:p>
            <a:pPr algn="l"/>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title</a:t>
            </a:r>
            <a:r>
              <a:rPr lang="pt-BR" sz="1800" b="1" i="0" u="none" strike="noStrike" baseline="0" dirty="0">
                <a:solidFill>
                  <a:srgbClr val="585757"/>
                </a:solidFill>
                <a:latin typeface="OpenSans-Bold"/>
              </a:rPr>
              <a:t>&gt; &lt;/</a:t>
            </a:r>
            <a:r>
              <a:rPr lang="pt-BR" sz="1800" b="1" i="0" u="none" strike="noStrike" baseline="0" dirty="0" err="1">
                <a:solidFill>
                  <a:srgbClr val="585757"/>
                </a:solidFill>
                <a:latin typeface="OpenSans-Bold"/>
              </a:rPr>
              <a:t>title</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(linha 6): define o título da página que aparece na guia do navegador. Essa informação também é utilizada quando a página é adicionada aos favoritos do navegador.</a:t>
            </a:r>
          </a:p>
          <a:p>
            <a:pPr algn="l"/>
            <a:endParaRPr lang="pt-BR" sz="1800" b="0" i="0" u="none" strike="noStrike" baseline="0" dirty="0">
              <a:solidFill>
                <a:srgbClr val="585757"/>
              </a:solidFill>
              <a:latin typeface="OpenSans-Regular"/>
            </a:endParaRPr>
          </a:p>
          <a:p>
            <a:pPr algn="l"/>
            <a:r>
              <a:rPr lang="pt-BR" sz="1800" b="1" i="0" u="none" strike="noStrike" baseline="0" dirty="0">
                <a:solidFill>
                  <a:srgbClr val="585757"/>
                </a:solidFill>
                <a:latin typeface="OpenSans-Bold"/>
              </a:rPr>
              <a:t>&lt;body&gt; &lt;/body&gt; </a:t>
            </a:r>
            <a:r>
              <a:rPr lang="pt-BR" sz="1800" b="0" i="0" u="none" strike="noStrike" baseline="0" dirty="0">
                <a:solidFill>
                  <a:srgbClr val="585757"/>
                </a:solidFill>
                <a:latin typeface="OpenSans-Regular"/>
              </a:rPr>
              <a:t>(linha 8 a 16): corpo do documento, contém todo o conteúdo visível ao cliente. Por exemplo: texto, imagens, vídeos etc.</a:t>
            </a:r>
          </a:p>
          <a:p>
            <a:pPr algn="l"/>
            <a:endParaRPr lang="pt-BR" sz="1800" b="1" i="0" u="none" strike="noStrike" baseline="0" dirty="0">
              <a:solidFill>
                <a:srgbClr val="585757"/>
              </a:solidFill>
              <a:latin typeface="OpenSans-Bold"/>
            </a:endParaRPr>
          </a:p>
          <a:p>
            <a:pPr algn="l"/>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html</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(linha 17): informa o navegador que o documento HTML chegou ao fim.</a:t>
            </a:r>
          </a:p>
          <a:p>
            <a:pPr algn="l"/>
            <a:r>
              <a:rPr lang="pt-BR" sz="1800" b="0" i="0" u="none" strike="noStrike" baseline="0" dirty="0">
                <a:solidFill>
                  <a:srgbClr val="585757"/>
                </a:solidFill>
                <a:latin typeface="OpenSans-Regular"/>
              </a:rPr>
              <a:t>Se você quiser experimentar um pouco da linguagem HTML, acesse o código fonte do exemplo acima no endereço:</a:t>
            </a:r>
          </a:p>
          <a:p>
            <a:pPr algn="l"/>
            <a:r>
              <a:rPr lang="pt-BR" sz="1800" b="0" i="1" u="none" strike="noStrike" baseline="0" dirty="0">
                <a:solidFill>
                  <a:srgbClr val="585757"/>
                </a:solidFill>
                <a:latin typeface="OpenSans-Italic"/>
              </a:rPr>
              <a:t>https://repl.it/@Fbricadede/primeira-pagina</a:t>
            </a: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Você pode ver como o navegador apresenta o documento clicando no botão e então, editar o código e visualizar as mudanças. Caso você cometa um erro, fique tranquilo: ao editar o código o projeto</a:t>
            </a:r>
          </a:p>
          <a:p>
            <a:pPr algn="l"/>
            <a:r>
              <a:rPr lang="pt-BR" sz="1800" b="0" i="0" u="none" strike="noStrike" baseline="0" dirty="0">
                <a:solidFill>
                  <a:srgbClr val="585757"/>
                </a:solidFill>
                <a:latin typeface="OpenSans-Regular"/>
              </a:rPr>
              <a:t>será copiado para a sua conta, dessa forma você sempre vai ter o código inicial no endereço acima. Altere o título da página, crie elementos de parágrafo, edite os atributos dos elementos, altere a imagem da logo, crie imagens. É praticando que se aprende a programar.</a:t>
            </a:r>
            <a:endParaRPr lang="pt-BR" dirty="0"/>
          </a:p>
        </p:txBody>
      </p:sp>
      <p:sp>
        <p:nvSpPr>
          <p:cNvPr id="4" name="Espaço Reservado para Número de Slide 3">
            <a:extLst>
              <a:ext uri="{FF2B5EF4-FFF2-40B4-BE49-F238E27FC236}">
                <a16:creationId xmlns:a16="http://schemas.microsoft.com/office/drawing/2014/main" id="{52D37726-9FA5-4378-1BEE-34A120808E36}"/>
              </a:ext>
            </a:extLst>
          </p:cNvPr>
          <p:cNvSpPr>
            <a:spLocks noGrp="1"/>
          </p:cNvSpPr>
          <p:nvPr>
            <p:ph type="sldNum" sz="quarter" idx="5"/>
          </p:nvPr>
        </p:nvSpPr>
        <p:spPr/>
        <p:txBody>
          <a:bodyPr/>
          <a:lstStyle/>
          <a:p>
            <a:fld id="{D0E42C9D-BC2F-4B75-8FE9-F32B3E470D2E}" type="slidenum">
              <a:rPr lang="pt-BR" smtClean="0"/>
              <a:t>20</a:t>
            </a:fld>
            <a:endParaRPr lang="pt-BR"/>
          </a:p>
        </p:txBody>
      </p:sp>
    </p:spTree>
    <p:extLst>
      <p:ext uri="{BB962C8B-B14F-4D97-AF65-F5344CB8AC3E}">
        <p14:creationId xmlns:p14="http://schemas.microsoft.com/office/powerpoint/2010/main" val="3374332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4E416-6891-2B26-46EC-F0DB0F78583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12BB0CE-A486-7327-3229-52976798C75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070D242-ABA9-0EC6-B49B-1D92B521AD28}"/>
              </a:ext>
            </a:extLst>
          </p:cNvPr>
          <p:cNvSpPr>
            <a:spLocks noGrp="1"/>
          </p:cNvSpPr>
          <p:nvPr>
            <p:ph type="body" idx="1"/>
          </p:nvPr>
        </p:nvSpPr>
        <p:spPr/>
        <p:txBody>
          <a:bodyPr/>
          <a:lstStyle/>
          <a:p>
            <a:pPr algn="l"/>
            <a:r>
              <a:rPr lang="pt-BR" sz="1800" b="1" i="0" u="none" strike="noStrike" baseline="0" dirty="0">
                <a:solidFill>
                  <a:srgbClr val="585757"/>
                </a:solidFill>
                <a:latin typeface="OpenSans-Bold"/>
              </a:rPr>
              <a:t>&lt;!DOCTYPE </a:t>
            </a:r>
            <a:r>
              <a:rPr lang="pt-BR" sz="1800" b="1" i="0" u="none" strike="noStrike" baseline="0" dirty="0" err="1">
                <a:solidFill>
                  <a:srgbClr val="585757"/>
                </a:solidFill>
                <a:latin typeface="OpenSans-Bold"/>
              </a:rPr>
              <a:t>html</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(linha 1): é uma instrução para o navegador informando em qual versão do HTML a página foi escrita. Nesse caso, você está informando que a página foi escrita em</a:t>
            </a:r>
          </a:p>
          <a:p>
            <a:pPr algn="l"/>
            <a:r>
              <a:rPr lang="pt-BR" sz="1800" b="0" i="0" u="none" strike="noStrike" baseline="0" dirty="0">
                <a:solidFill>
                  <a:srgbClr val="585757"/>
                </a:solidFill>
                <a:latin typeface="OpenSans-Regular"/>
              </a:rPr>
              <a:t>HTML5, última versão do HTML.</a:t>
            </a:r>
          </a:p>
          <a:p>
            <a:pPr algn="l"/>
            <a:endParaRPr lang="pt-BR" sz="1800" b="1" i="0" u="none" strike="noStrike" baseline="0" dirty="0">
              <a:solidFill>
                <a:srgbClr val="585757"/>
              </a:solidFill>
              <a:latin typeface="OpenSans-Bold"/>
            </a:endParaRPr>
          </a:p>
          <a:p>
            <a:pPr algn="l"/>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html</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(linha 2): início do conteúdo do documento HTML, também conhecido como elemento raiz. </a:t>
            </a:r>
          </a:p>
          <a:p>
            <a:pPr algn="l"/>
            <a:endParaRPr lang="pt-BR" sz="1800" b="1" i="0" u="none" strike="noStrike" baseline="0" dirty="0">
              <a:solidFill>
                <a:srgbClr val="585757"/>
              </a:solidFill>
              <a:latin typeface="OpenSans-Bold"/>
            </a:endParaRPr>
          </a:p>
          <a:p>
            <a:pPr algn="l"/>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head</a:t>
            </a:r>
            <a:r>
              <a:rPr lang="pt-BR" sz="1800" b="1" i="0" u="none" strike="noStrike" baseline="0" dirty="0">
                <a:solidFill>
                  <a:srgbClr val="585757"/>
                </a:solidFill>
                <a:latin typeface="OpenSans-Bold"/>
              </a:rPr>
              <a:t>&gt;&lt;/</a:t>
            </a:r>
            <a:r>
              <a:rPr lang="pt-BR" sz="1800" b="1" i="0" u="none" strike="noStrike" baseline="0" dirty="0" err="1">
                <a:solidFill>
                  <a:srgbClr val="585757"/>
                </a:solidFill>
                <a:latin typeface="OpenSans-Bold"/>
              </a:rPr>
              <a:t>head</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(linha 3 a 7): elemento que armazena todas as informações da página que não fazem parte do conteúdo, ou seja, não são visíveis para o cliente. Exemplo: título do documento, scripts, estilos, metainformações etc.</a:t>
            </a:r>
          </a:p>
          <a:p>
            <a:pPr algn="l"/>
            <a:endParaRPr lang="pt-BR" sz="1800" b="1" i="0" u="none" strike="noStrike" baseline="0" dirty="0">
              <a:solidFill>
                <a:srgbClr val="585757"/>
              </a:solidFill>
              <a:latin typeface="OpenSans-Bold"/>
            </a:endParaRPr>
          </a:p>
          <a:p>
            <a:pPr algn="l"/>
            <a:r>
              <a:rPr lang="pt-BR" sz="1800" b="1" i="0" u="none" strike="noStrike" baseline="0" dirty="0">
                <a:solidFill>
                  <a:srgbClr val="585757"/>
                </a:solidFill>
                <a:latin typeface="OpenSans-Bold"/>
              </a:rPr>
              <a:t>&lt;meta </a:t>
            </a:r>
            <a:r>
              <a:rPr lang="pt-BR" sz="1800" b="1" i="0" u="none" strike="noStrike" baseline="0" dirty="0" err="1">
                <a:solidFill>
                  <a:srgbClr val="585757"/>
                </a:solidFill>
                <a:latin typeface="OpenSans-Bold"/>
              </a:rPr>
              <a:t>charset</a:t>
            </a:r>
            <a:r>
              <a:rPr lang="pt-BR" sz="1800" b="1" i="0" u="none" strike="noStrike" baseline="0" dirty="0">
                <a:solidFill>
                  <a:srgbClr val="585757"/>
                </a:solidFill>
                <a:latin typeface="OpenSans-Bold"/>
              </a:rPr>
              <a:t>=”utf-8”&gt; </a:t>
            </a:r>
            <a:r>
              <a:rPr lang="pt-BR" sz="1800" b="0" i="0" u="none" strike="noStrike" baseline="0" dirty="0">
                <a:solidFill>
                  <a:srgbClr val="585757"/>
                </a:solidFill>
                <a:latin typeface="OpenSans-Regular"/>
              </a:rPr>
              <a:t>(linha 4): especifica o conjunto de caracteres utilizados no documento. No caso, este documento está utilizando </a:t>
            </a:r>
            <a:r>
              <a:rPr lang="pt-BR" sz="1800" b="1" i="0" u="none" strike="noStrike" baseline="0" dirty="0">
                <a:solidFill>
                  <a:srgbClr val="585757"/>
                </a:solidFill>
                <a:latin typeface="OpenSans-Bold"/>
              </a:rPr>
              <a:t>utf-8</a:t>
            </a:r>
            <a:r>
              <a:rPr lang="pt-BR" sz="1800" b="0" i="0" u="none" strike="noStrike" baseline="0" dirty="0">
                <a:solidFill>
                  <a:srgbClr val="585757"/>
                </a:solidFill>
                <a:latin typeface="OpenSans-Regular"/>
              </a:rPr>
              <a:t>. Essa configuração pode resolver problemas na exibição de palavras com cedilha (ç) ou com acentuação.</a:t>
            </a:r>
          </a:p>
          <a:p>
            <a:pPr algn="l"/>
            <a:endParaRPr lang="pt-BR" sz="1800" b="1" i="0" u="none" strike="noStrike" baseline="0" dirty="0">
              <a:solidFill>
                <a:srgbClr val="585757"/>
              </a:solidFill>
              <a:latin typeface="OpenSans-Bold"/>
            </a:endParaRPr>
          </a:p>
          <a:p>
            <a:pPr algn="l"/>
            <a:r>
              <a:rPr lang="pt-BR" sz="1800" b="1" i="0" u="none" strike="noStrike" baseline="0" dirty="0">
                <a:solidFill>
                  <a:srgbClr val="585757"/>
                </a:solidFill>
                <a:latin typeface="OpenSans-Bold"/>
              </a:rPr>
              <a:t>&lt;meta </a:t>
            </a:r>
            <a:r>
              <a:rPr lang="pt-BR" sz="1800" b="1" i="0" u="none" strike="noStrike" baseline="0" dirty="0" err="1">
                <a:solidFill>
                  <a:srgbClr val="585757"/>
                </a:solidFill>
                <a:latin typeface="OpenSans-Bold"/>
              </a:rPr>
              <a:t>name</a:t>
            </a:r>
            <a:r>
              <a:rPr lang="pt-BR" sz="1800" b="1" i="0" u="none" strike="noStrike" baseline="0" dirty="0">
                <a:solidFill>
                  <a:srgbClr val="585757"/>
                </a:solidFill>
                <a:latin typeface="OpenSans-Bold"/>
              </a:rPr>
              <a:t>=”</a:t>
            </a:r>
            <a:r>
              <a:rPr lang="pt-BR" sz="1800" b="1" i="0" u="none" strike="noStrike" baseline="0" dirty="0" err="1">
                <a:solidFill>
                  <a:srgbClr val="585757"/>
                </a:solidFill>
                <a:latin typeface="OpenSans-Bold"/>
              </a:rPr>
              <a:t>viewport</a:t>
            </a:r>
            <a:r>
              <a:rPr lang="pt-BR" sz="1800" b="1" i="0" u="none" strike="noStrike" baseline="0" dirty="0">
                <a:solidFill>
                  <a:srgbClr val="585757"/>
                </a:solidFill>
                <a:latin typeface="OpenSans-Bold"/>
              </a:rPr>
              <a:t>” </a:t>
            </a:r>
            <a:r>
              <a:rPr lang="pt-BR" sz="1800" b="1" i="0" u="none" strike="noStrike" baseline="0" dirty="0" err="1">
                <a:solidFill>
                  <a:srgbClr val="585757"/>
                </a:solidFill>
                <a:latin typeface="OpenSans-Bold"/>
              </a:rPr>
              <a:t>content</a:t>
            </a:r>
            <a:r>
              <a:rPr lang="pt-BR" sz="1800" b="1" i="0" u="none" strike="noStrike" baseline="0" dirty="0">
                <a:solidFill>
                  <a:srgbClr val="585757"/>
                </a:solidFill>
                <a:latin typeface="OpenSans-Bold"/>
              </a:rPr>
              <a:t>=”</a:t>
            </a:r>
            <a:r>
              <a:rPr lang="pt-BR" sz="1800" b="1" i="0" u="none" strike="noStrike" baseline="0" dirty="0" err="1">
                <a:solidFill>
                  <a:srgbClr val="585757"/>
                </a:solidFill>
                <a:latin typeface="OpenSans-Bold"/>
              </a:rPr>
              <a:t>width</a:t>
            </a:r>
            <a:r>
              <a:rPr lang="pt-BR" sz="1800" b="1" i="0" u="none" strike="noStrike" baseline="0" dirty="0">
                <a:solidFill>
                  <a:srgbClr val="585757"/>
                </a:solidFill>
                <a:latin typeface="OpenSans-Bold"/>
              </a:rPr>
              <a:t>=device-</a:t>
            </a:r>
            <a:r>
              <a:rPr lang="pt-BR" sz="1800" b="1" i="0" u="none" strike="noStrike" baseline="0" dirty="0" err="1">
                <a:solidFill>
                  <a:srgbClr val="585757"/>
                </a:solidFill>
                <a:latin typeface="OpenSans-Bold"/>
              </a:rPr>
              <a:t>width</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(linha 5): fornece ao navegador instruções sobre as dimensões da página. No caso, a largura da página vai seguir a largura da tela do dispositivo. Dessa forma, você consegue criar páginas que atendam às dimensões de smartphones, tablets ou notebooks. Veja a diferença de uma página sem e com </a:t>
            </a:r>
            <a:r>
              <a:rPr lang="pt-BR" sz="1800" b="0" i="0" u="none" strike="noStrike" baseline="0" dirty="0" err="1">
                <a:solidFill>
                  <a:srgbClr val="585757"/>
                </a:solidFill>
                <a:latin typeface="OpenSans-Regular"/>
              </a:rPr>
              <a:t>viewport</a:t>
            </a:r>
            <a:r>
              <a:rPr lang="pt-BR" sz="1800" b="0" i="0" u="none" strike="noStrike" baseline="0" dirty="0">
                <a:solidFill>
                  <a:srgbClr val="585757"/>
                </a:solidFill>
                <a:latin typeface="OpenSans-Regular"/>
              </a:rPr>
              <a:t>, acessada por um smartphone.</a:t>
            </a:r>
          </a:p>
          <a:p>
            <a:pPr algn="l"/>
            <a:endParaRPr lang="pt-BR" sz="1800" b="0" i="0" u="none" strike="noStrike" baseline="0" dirty="0">
              <a:solidFill>
                <a:srgbClr val="585757"/>
              </a:solidFill>
              <a:latin typeface="OpenSans-Regular"/>
            </a:endParaRPr>
          </a:p>
          <a:p>
            <a:pPr algn="l"/>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title</a:t>
            </a:r>
            <a:r>
              <a:rPr lang="pt-BR" sz="1800" b="1" i="0" u="none" strike="noStrike" baseline="0" dirty="0">
                <a:solidFill>
                  <a:srgbClr val="585757"/>
                </a:solidFill>
                <a:latin typeface="OpenSans-Bold"/>
              </a:rPr>
              <a:t>&gt; &lt;/</a:t>
            </a:r>
            <a:r>
              <a:rPr lang="pt-BR" sz="1800" b="1" i="0" u="none" strike="noStrike" baseline="0" dirty="0" err="1">
                <a:solidFill>
                  <a:srgbClr val="585757"/>
                </a:solidFill>
                <a:latin typeface="OpenSans-Bold"/>
              </a:rPr>
              <a:t>title</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(linha 6): define o título da página que aparece na guia do navegador. Essa informação também é utilizada quando a página é adicionada aos favoritos do navegador.</a:t>
            </a:r>
          </a:p>
          <a:p>
            <a:pPr algn="l"/>
            <a:endParaRPr lang="pt-BR" sz="1800" b="0" i="0" u="none" strike="noStrike" baseline="0" dirty="0">
              <a:solidFill>
                <a:srgbClr val="585757"/>
              </a:solidFill>
              <a:latin typeface="OpenSans-Regular"/>
            </a:endParaRPr>
          </a:p>
          <a:p>
            <a:pPr algn="l"/>
            <a:r>
              <a:rPr lang="pt-BR" sz="1800" b="1" i="0" u="none" strike="noStrike" baseline="0" dirty="0">
                <a:solidFill>
                  <a:srgbClr val="585757"/>
                </a:solidFill>
                <a:latin typeface="OpenSans-Bold"/>
              </a:rPr>
              <a:t>&lt;body&gt; &lt;/body&gt; </a:t>
            </a:r>
            <a:r>
              <a:rPr lang="pt-BR" sz="1800" b="0" i="0" u="none" strike="noStrike" baseline="0" dirty="0">
                <a:solidFill>
                  <a:srgbClr val="585757"/>
                </a:solidFill>
                <a:latin typeface="OpenSans-Regular"/>
              </a:rPr>
              <a:t>(linha 8 a 16): corpo do documento, contém todo o conteúdo visível ao cliente. Por exemplo: texto, imagens, vídeos etc.</a:t>
            </a:r>
          </a:p>
          <a:p>
            <a:pPr algn="l"/>
            <a:endParaRPr lang="pt-BR" sz="1800" b="1" i="0" u="none" strike="noStrike" baseline="0" dirty="0">
              <a:solidFill>
                <a:srgbClr val="585757"/>
              </a:solidFill>
              <a:latin typeface="OpenSans-Bold"/>
            </a:endParaRPr>
          </a:p>
          <a:p>
            <a:pPr algn="l"/>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html</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(linha 17): informa o navegador que o documento HTML chegou ao fim.</a:t>
            </a:r>
          </a:p>
          <a:p>
            <a:pPr algn="l"/>
            <a:r>
              <a:rPr lang="pt-BR" sz="1800" b="0" i="0" u="none" strike="noStrike" baseline="0" dirty="0">
                <a:solidFill>
                  <a:srgbClr val="585757"/>
                </a:solidFill>
                <a:latin typeface="OpenSans-Regular"/>
              </a:rPr>
              <a:t>Se você quiser experimentar um pouco da linguagem HTML, acesse o código fonte do exemplo acima no endereço:</a:t>
            </a:r>
          </a:p>
          <a:p>
            <a:pPr algn="l"/>
            <a:r>
              <a:rPr lang="pt-BR" sz="1800" b="0" i="1" u="none" strike="noStrike" baseline="0" dirty="0">
                <a:solidFill>
                  <a:srgbClr val="585757"/>
                </a:solidFill>
                <a:latin typeface="OpenSans-Italic"/>
              </a:rPr>
              <a:t>https://repl.it/@Fbricadede/primeira-pagina</a:t>
            </a: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Você pode ver como o navegador apresenta o documento clicando no botão e então, editar o código e visualizar as mudanças. Caso você cometa um erro, fique tranquilo: ao editar o código o projeto</a:t>
            </a:r>
          </a:p>
          <a:p>
            <a:pPr algn="l"/>
            <a:r>
              <a:rPr lang="pt-BR" sz="1800" b="0" i="0" u="none" strike="noStrike" baseline="0" dirty="0">
                <a:solidFill>
                  <a:srgbClr val="585757"/>
                </a:solidFill>
                <a:latin typeface="OpenSans-Regular"/>
              </a:rPr>
              <a:t>será copiado para a sua conta, dessa forma você sempre vai ter o código inicial no endereço acima. Altere o título da página, crie elementos de parágrafo, edite os atributos dos elementos, altere a imagem da logo, crie imagens. É praticando que se aprende a programar.</a:t>
            </a:r>
            <a:endParaRPr lang="pt-BR" dirty="0"/>
          </a:p>
        </p:txBody>
      </p:sp>
      <p:sp>
        <p:nvSpPr>
          <p:cNvPr id="4" name="Espaço Reservado para Número de Slide 3">
            <a:extLst>
              <a:ext uri="{FF2B5EF4-FFF2-40B4-BE49-F238E27FC236}">
                <a16:creationId xmlns:a16="http://schemas.microsoft.com/office/drawing/2014/main" id="{934AEE74-8222-CDCF-E107-2C35331EFB91}"/>
              </a:ext>
            </a:extLst>
          </p:cNvPr>
          <p:cNvSpPr>
            <a:spLocks noGrp="1"/>
          </p:cNvSpPr>
          <p:nvPr>
            <p:ph type="sldNum" sz="quarter" idx="5"/>
          </p:nvPr>
        </p:nvSpPr>
        <p:spPr/>
        <p:txBody>
          <a:bodyPr/>
          <a:lstStyle/>
          <a:p>
            <a:fld id="{D0E42C9D-BC2F-4B75-8FE9-F32B3E470D2E}" type="slidenum">
              <a:rPr lang="pt-BR" smtClean="0"/>
              <a:t>21</a:t>
            </a:fld>
            <a:endParaRPr lang="pt-BR"/>
          </a:p>
        </p:txBody>
      </p:sp>
    </p:spTree>
    <p:extLst>
      <p:ext uri="{BB962C8B-B14F-4D97-AF65-F5344CB8AC3E}">
        <p14:creationId xmlns:p14="http://schemas.microsoft.com/office/powerpoint/2010/main" val="4082986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BC8DB-8FF7-ABBC-678E-53B4B2B3821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C376F845-7C2D-8BE7-F4CC-224381B3D78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8AFBAB0-D2EE-4DA4-BB41-C9815C7C7D3D}"/>
              </a:ext>
            </a:extLst>
          </p:cNvPr>
          <p:cNvSpPr>
            <a:spLocks noGrp="1"/>
          </p:cNvSpPr>
          <p:nvPr>
            <p:ph type="body" idx="1"/>
          </p:nvPr>
        </p:nvSpPr>
        <p:spPr/>
        <p:txBody>
          <a:bodyPr/>
          <a:lstStyle/>
          <a:p>
            <a:pPr algn="l"/>
            <a:endParaRPr lang="pt-BR" dirty="0"/>
          </a:p>
        </p:txBody>
      </p:sp>
      <p:sp>
        <p:nvSpPr>
          <p:cNvPr id="4" name="Espaço Reservado para Número de Slide 3">
            <a:extLst>
              <a:ext uri="{FF2B5EF4-FFF2-40B4-BE49-F238E27FC236}">
                <a16:creationId xmlns:a16="http://schemas.microsoft.com/office/drawing/2014/main" id="{5EB8A5A6-3F24-57BE-8168-70F10ADCC1DB}"/>
              </a:ext>
            </a:extLst>
          </p:cNvPr>
          <p:cNvSpPr>
            <a:spLocks noGrp="1"/>
          </p:cNvSpPr>
          <p:nvPr>
            <p:ph type="sldNum" sz="quarter" idx="5"/>
          </p:nvPr>
        </p:nvSpPr>
        <p:spPr/>
        <p:txBody>
          <a:bodyPr/>
          <a:lstStyle/>
          <a:p>
            <a:fld id="{D0E42C9D-BC2F-4B75-8FE9-F32B3E470D2E}" type="slidenum">
              <a:rPr lang="pt-BR" smtClean="0"/>
              <a:t>22</a:t>
            </a:fld>
            <a:endParaRPr lang="pt-BR"/>
          </a:p>
        </p:txBody>
      </p:sp>
    </p:spTree>
    <p:extLst>
      <p:ext uri="{BB962C8B-B14F-4D97-AF65-F5344CB8AC3E}">
        <p14:creationId xmlns:p14="http://schemas.microsoft.com/office/powerpoint/2010/main" val="1332526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9E119-F7B4-3A88-917A-C14C7AF5F44B}"/>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4374F4D-F2C5-32FD-2027-F067A2B225B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F10A842-FF64-C06A-9791-FA746994348E}"/>
              </a:ext>
            </a:extLst>
          </p:cNvPr>
          <p:cNvSpPr>
            <a:spLocks noGrp="1"/>
          </p:cNvSpPr>
          <p:nvPr>
            <p:ph type="body" idx="1"/>
          </p:nvPr>
        </p:nvSpPr>
        <p:spPr/>
        <p:txBody>
          <a:bodyPr/>
          <a:lstStyle/>
          <a:p>
            <a:pPr algn="l"/>
            <a:endParaRPr lang="pt-BR" dirty="0"/>
          </a:p>
        </p:txBody>
      </p:sp>
      <p:sp>
        <p:nvSpPr>
          <p:cNvPr id="4" name="Espaço Reservado para Número de Slide 3">
            <a:extLst>
              <a:ext uri="{FF2B5EF4-FFF2-40B4-BE49-F238E27FC236}">
                <a16:creationId xmlns:a16="http://schemas.microsoft.com/office/drawing/2014/main" id="{36453AFC-E025-B3C0-F4D6-9B07765635E8}"/>
              </a:ext>
            </a:extLst>
          </p:cNvPr>
          <p:cNvSpPr>
            <a:spLocks noGrp="1"/>
          </p:cNvSpPr>
          <p:nvPr>
            <p:ph type="sldNum" sz="quarter" idx="5"/>
          </p:nvPr>
        </p:nvSpPr>
        <p:spPr/>
        <p:txBody>
          <a:bodyPr/>
          <a:lstStyle/>
          <a:p>
            <a:fld id="{D0E42C9D-BC2F-4B75-8FE9-F32B3E470D2E}" type="slidenum">
              <a:rPr lang="pt-BR" smtClean="0"/>
              <a:t>23</a:t>
            </a:fld>
            <a:endParaRPr lang="pt-BR"/>
          </a:p>
        </p:txBody>
      </p:sp>
    </p:spTree>
    <p:extLst>
      <p:ext uri="{BB962C8B-B14F-4D97-AF65-F5344CB8AC3E}">
        <p14:creationId xmlns:p14="http://schemas.microsoft.com/office/powerpoint/2010/main" val="2647098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718EF-E5C0-4F61-3B4F-98E35BF6256D}"/>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F590756-7911-A9B4-E733-CF32280C46F8}"/>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690F486-66A6-7D20-3580-0AC84DB69BDF}"/>
              </a:ext>
            </a:extLst>
          </p:cNvPr>
          <p:cNvSpPr>
            <a:spLocks noGrp="1"/>
          </p:cNvSpPr>
          <p:nvPr>
            <p:ph type="body" idx="1"/>
          </p:nvPr>
        </p:nvSpPr>
        <p:spPr/>
        <p:txBody>
          <a:bodyPr/>
          <a:lstStyle/>
          <a:p>
            <a:pPr algn="l"/>
            <a:endParaRPr lang="pt-BR" dirty="0"/>
          </a:p>
        </p:txBody>
      </p:sp>
      <p:sp>
        <p:nvSpPr>
          <p:cNvPr id="4" name="Espaço Reservado para Número de Slide 3">
            <a:extLst>
              <a:ext uri="{FF2B5EF4-FFF2-40B4-BE49-F238E27FC236}">
                <a16:creationId xmlns:a16="http://schemas.microsoft.com/office/drawing/2014/main" id="{6303FF13-CB7D-CDEF-96FC-F4BBA137B2DA}"/>
              </a:ext>
            </a:extLst>
          </p:cNvPr>
          <p:cNvSpPr>
            <a:spLocks noGrp="1"/>
          </p:cNvSpPr>
          <p:nvPr>
            <p:ph type="sldNum" sz="quarter" idx="5"/>
          </p:nvPr>
        </p:nvSpPr>
        <p:spPr/>
        <p:txBody>
          <a:bodyPr/>
          <a:lstStyle/>
          <a:p>
            <a:fld id="{D0E42C9D-BC2F-4B75-8FE9-F32B3E470D2E}" type="slidenum">
              <a:rPr lang="pt-BR" smtClean="0"/>
              <a:t>24</a:t>
            </a:fld>
            <a:endParaRPr lang="pt-BR"/>
          </a:p>
        </p:txBody>
      </p:sp>
    </p:spTree>
    <p:extLst>
      <p:ext uri="{BB962C8B-B14F-4D97-AF65-F5344CB8AC3E}">
        <p14:creationId xmlns:p14="http://schemas.microsoft.com/office/powerpoint/2010/main" val="27112826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72559-876D-F41A-356E-7B63BF01152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C22F108E-199B-7E64-01A2-739C485FEAC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086A932-BF03-07B1-94C4-313942DF1ED2}"/>
              </a:ext>
            </a:extLst>
          </p:cNvPr>
          <p:cNvSpPr>
            <a:spLocks noGrp="1"/>
          </p:cNvSpPr>
          <p:nvPr>
            <p:ph type="body" idx="1"/>
          </p:nvPr>
        </p:nvSpPr>
        <p:spPr/>
        <p:txBody>
          <a:bodyPr/>
          <a:lstStyle/>
          <a:p>
            <a:pPr algn="l"/>
            <a:endParaRPr lang="pt-BR" dirty="0"/>
          </a:p>
        </p:txBody>
      </p:sp>
      <p:sp>
        <p:nvSpPr>
          <p:cNvPr id="4" name="Espaço Reservado para Número de Slide 3">
            <a:extLst>
              <a:ext uri="{FF2B5EF4-FFF2-40B4-BE49-F238E27FC236}">
                <a16:creationId xmlns:a16="http://schemas.microsoft.com/office/drawing/2014/main" id="{E072EBEC-1823-E574-3E6E-49895FE7EDA4}"/>
              </a:ext>
            </a:extLst>
          </p:cNvPr>
          <p:cNvSpPr>
            <a:spLocks noGrp="1"/>
          </p:cNvSpPr>
          <p:nvPr>
            <p:ph type="sldNum" sz="quarter" idx="5"/>
          </p:nvPr>
        </p:nvSpPr>
        <p:spPr/>
        <p:txBody>
          <a:bodyPr/>
          <a:lstStyle/>
          <a:p>
            <a:fld id="{D0E42C9D-BC2F-4B75-8FE9-F32B3E470D2E}" type="slidenum">
              <a:rPr lang="pt-BR" smtClean="0"/>
              <a:t>25</a:t>
            </a:fld>
            <a:endParaRPr lang="pt-BR"/>
          </a:p>
        </p:txBody>
      </p:sp>
    </p:spTree>
    <p:extLst>
      <p:ext uri="{BB962C8B-B14F-4D97-AF65-F5344CB8AC3E}">
        <p14:creationId xmlns:p14="http://schemas.microsoft.com/office/powerpoint/2010/main" val="29390999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01A17-D1DA-4A24-306F-BE5FE8A04A0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C658070-D2A3-45EA-EA61-C40192BD86A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852B00F-32FB-307C-EDB9-F465B0DCCA62}"/>
              </a:ext>
            </a:extLst>
          </p:cNvPr>
          <p:cNvSpPr>
            <a:spLocks noGrp="1"/>
          </p:cNvSpPr>
          <p:nvPr>
            <p:ph type="body" idx="1"/>
          </p:nvPr>
        </p:nvSpPr>
        <p:spPr/>
        <p:txBody>
          <a:bodyPr/>
          <a:lstStyle/>
          <a:p>
            <a:pPr algn="l"/>
            <a:endParaRPr lang="pt-BR" dirty="0"/>
          </a:p>
        </p:txBody>
      </p:sp>
      <p:sp>
        <p:nvSpPr>
          <p:cNvPr id="4" name="Espaço Reservado para Número de Slide 3">
            <a:extLst>
              <a:ext uri="{FF2B5EF4-FFF2-40B4-BE49-F238E27FC236}">
                <a16:creationId xmlns:a16="http://schemas.microsoft.com/office/drawing/2014/main" id="{B9927592-B6B0-86D4-B338-86122603BEEB}"/>
              </a:ext>
            </a:extLst>
          </p:cNvPr>
          <p:cNvSpPr>
            <a:spLocks noGrp="1"/>
          </p:cNvSpPr>
          <p:nvPr>
            <p:ph type="sldNum" sz="quarter" idx="5"/>
          </p:nvPr>
        </p:nvSpPr>
        <p:spPr/>
        <p:txBody>
          <a:bodyPr/>
          <a:lstStyle/>
          <a:p>
            <a:fld id="{D0E42C9D-BC2F-4B75-8FE9-F32B3E470D2E}" type="slidenum">
              <a:rPr lang="pt-BR" smtClean="0"/>
              <a:t>26</a:t>
            </a:fld>
            <a:endParaRPr lang="pt-BR"/>
          </a:p>
        </p:txBody>
      </p:sp>
    </p:spTree>
    <p:extLst>
      <p:ext uri="{BB962C8B-B14F-4D97-AF65-F5344CB8AC3E}">
        <p14:creationId xmlns:p14="http://schemas.microsoft.com/office/powerpoint/2010/main" val="2195566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655DE-0646-C9E0-E920-DB2ED7DC0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94664D-2B62-47B2-8887-68F27F3193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C8132C-34EC-3F2A-946B-338553867E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93C78E-4FC4-0509-B2FE-4459A8379E32}"/>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4021779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1397-F2A7-1DDF-642C-27CFA15B0E6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B0D01167-69C4-9912-D102-4F3EBCDD4F5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ADBE405-A526-A983-C168-CC4BC99AE916}"/>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O elemento de cabeçalho permite definir títulos e subtítulos como em um livro. Esse elemento possui 6 níveis: </a:t>
            </a:r>
            <a:r>
              <a:rPr lang="pt-BR" sz="1800" b="1" i="0" u="none" strike="noStrike" baseline="0" dirty="0">
                <a:solidFill>
                  <a:srgbClr val="585757"/>
                </a:solidFill>
                <a:latin typeface="OpenSans-Bold"/>
              </a:rPr>
              <a:t>&lt;h1&gt;</a:t>
            </a:r>
            <a:r>
              <a:rPr lang="pt-BR" sz="1800" b="0" i="0" u="none" strike="noStrike" baseline="0" dirty="0">
                <a:solidFill>
                  <a:srgbClr val="585757"/>
                </a:solidFill>
                <a:latin typeface="OpenSans-Regular"/>
              </a:rPr>
              <a:t>, </a:t>
            </a:r>
            <a:r>
              <a:rPr lang="pt-BR" sz="1800" b="1" i="0" u="none" strike="noStrike" baseline="0" dirty="0">
                <a:solidFill>
                  <a:srgbClr val="585757"/>
                </a:solidFill>
                <a:latin typeface="OpenSans-Bold"/>
              </a:rPr>
              <a:t>&lt;h2&gt;</a:t>
            </a:r>
            <a:r>
              <a:rPr lang="pt-BR" sz="1800" b="0" i="0" u="none" strike="noStrike" baseline="0" dirty="0">
                <a:solidFill>
                  <a:srgbClr val="585757"/>
                </a:solidFill>
                <a:latin typeface="OpenSans-Regular"/>
              </a:rPr>
              <a:t>, </a:t>
            </a:r>
            <a:r>
              <a:rPr lang="pt-BR" sz="1800" b="1" i="0" u="none" strike="noStrike" baseline="0" dirty="0">
                <a:solidFill>
                  <a:srgbClr val="585757"/>
                </a:solidFill>
                <a:latin typeface="OpenSans-Bold"/>
              </a:rPr>
              <a:t>&lt;h3&gt;</a:t>
            </a:r>
            <a:r>
              <a:rPr lang="pt-BR" sz="1800" b="0" i="0" u="none" strike="noStrike" baseline="0" dirty="0">
                <a:solidFill>
                  <a:srgbClr val="585757"/>
                </a:solidFill>
                <a:latin typeface="OpenSans-Regular"/>
              </a:rPr>
              <a:t>, </a:t>
            </a:r>
            <a:r>
              <a:rPr lang="pt-BR" sz="1800" b="1" i="0" u="none" strike="noStrike" baseline="0" dirty="0">
                <a:solidFill>
                  <a:srgbClr val="585757"/>
                </a:solidFill>
                <a:latin typeface="OpenSans-Bold"/>
              </a:rPr>
              <a:t>&lt;h4&gt;</a:t>
            </a:r>
            <a:r>
              <a:rPr lang="pt-BR" sz="1800" b="0" i="0" u="none" strike="noStrike" baseline="0" dirty="0">
                <a:solidFill>
                  <a:srgbClr val="585757"/>
                </a:solidFill>
                <a:latin typeface="OpenSans-Regular"/>
              </a:rPr>
              <a:t>, </a:t>
            </a:r>
            <a:r>
              <a:rPr lang="pt-BR" sz="1800" b="1" i="0" u="none" strike="noStrike" baseline="0" dirty="0">
                <a:solidFill>
                  <a:srgbClr val="585757"/>
                </a:solidFill>
                <a:latin typeface="OpenSans-Bold"/>
              </a:rPr>
              <a:t>&lt;h5&gt; </a:t>
            </a:r>
            <a:r>
              <a:rPr lang="pt-BR" sz="1800" b="0" i="0" u="none" strike="noStrike" baseline="0" dirty="0">
                <a:solidFill>
                  <a:srgbClr val="585757"/>
                </a:solidFill>
                <a:latin typeface="OpenSans-Regular"/>
              </a:rPr>
              <a:t>e </a:t>
            </a:r>
            <a:r>
              <a:rPr lang="pt-BR" sz="1800" b="1" i="0" u="none" strike="noStrike" baseline="0" dirty="0">
                <a:solidFill>
                  <a:srgbClr val="585757"/>
                </a:solidFill>
                <a:latin typeface="OpenSans-Bold"/>
              </a:rPr>
              <a:t>&lt;h6&gt;</a:t>
            </a:r>
            <a:r>
              <a:rPr lang="pt-BR" sz="1800" b="0" i="0" u="none" strike="noStrike" baseline="0" dirty="0">
                <a:solidFill>
                  <a:srgbClr val="585757"/>
                </a:solidFill>
                <a:latin typeface="OpenSans-Regular"/>
              </a:rPr>
              <a:t>, todos colocam o estilo do texto em negrito, porém cada nível possui um determinado tamanho de fonte. O lado esquerdo da imagem abaixo, apresenta o código HTML com os 6 níveis de cabeçalho, já o lado direito, mostra o resultado desse código no navegador.</a:t>
            </a:r>
            <a:endParaRPr lang="pt-BR" dirty="0"/>
          </a:p>
        </p:txBody>
      </p:sp>
      <p:sp>
        <p:nvSpPr>
          <p:cNvPr id="4" name="Espaço Reservado para Número de Slide 3">
            <a:extLst>
              <a:ext uri="{FF2B5EF4-FFF2-40B4-BE49-F238E27FC236}">
                <a16:creationId xmlns:a16="http://schemas.microsoft.com/office/drawing/2014/main" id="{1276AE97-D33F-B832-6140-44E80BEEF886}"/>
              </a:ext>
            </a:extLst>
          </p:cNvPr>
          <p:cNvSpPr>
            <a:spLocks noGrp="1"/>
          </p:cNvSpPr>
          <p:nvPr>
            <p:ph type="sldNum" sz="quarter" idx="5"/>
          </p:nvPr>
        </p:nvSpPr>
        <p:spPr/>
        <p:txBody>
          <a:bodyPr/>
          <a:lstStyle/>
          <a:p>
            <a:fld id="{D0E42C9D-BC2F-4B75-8FE9-F32B3E470D2E}" type="slidenum">
              <a:rPr lang="pt-BR" smtClean="0"/>
              <a:t>28</a:t>
            </a:fld>
            <a:endParaRPr lang="pt-BR"/>
          </a:p>
        </p:txBody>
      </p:sp>
    </p:spTree>
    <p:extLst>
      <p:ext uri="{BB962C8B-B14F-4D97-AF65-F5344CB8AC3E}">
        <p14:creationId xmlns:p14="http://schemas.microsoft.com/office/powerpoint/2010/main" val="3487220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5DEE3-C435-99F1-5F70-C8652D2C1A4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01FD79B-DBB1-9EE0-B7BF-AB07020F7C1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D61127C-B41A-6F0A-8795-CA46373BCFC3}"/>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Os elementos de link são encontrados em quase todas as páginas web. Os links permitem que o usuário navegue entre diferentes páginas da internet. Os links são definidos pela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a:t>
            </a:r>
            <a:r>
              <a:rPr lang="pt-BR" sz="1800" b="1" i="0" u="none" strike="noStrike" baseline="0" dirty="0">
                <a:solidFill>
                  <a:srgbClr val="585757"/>
                </a:solidFill>
                <a:latin typeface="OpenSans-Bold"/>
              </a:rPr>
              <a:t>&lt;a&gt;</a:t>
            </a:r>
            <a:r>
              <a:rPr lang="pt-BR" sz="1800" b="0" i="0" u="none" strike="noStrike" baseline="0" dirty="0">
                <a:solidFill>
                  <a:srgbClr val="585757"/>
                </a:solidFill>
                <a:latin typeface="OpenSans-Regular"/>
              </a:rPr>
              <a:t>, abreviação de </a:t>
            </a:r>
            <a:r>
              <a:rPr lang="pt-BR" sz="1800" b="1" i="0" u="none" strike="noStrike" baseline="0" dirty="0">
                <a:solidFill>
                  <a:srgbClr val="585757"/>
                </a:solidFill>
                <a:latin typeface="OpenSans-Bold"/>
              </a:rPr>
              <a:t>âncora</a:t>
            </a:r>
            <a:r>
              <a:rPr lang="pt-BR" sz="1800" b="0" i="0" u="none" strike="noStrike" baseline="0" dirty="0">
                <a:solidFill>
                  <a:srgbClr val="585757"/>
                </a:solidFill>
                <a:latin typeface="OpenSans-Regular"/>
              </a:rPr>
              <a:t>. Um exemplo de utilização é exibido abaixo:</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atributo </a:t>
            </a:r>
            <a:r>
              <a:rPr lang="pt-BR" sz="1800" b="1" i="0" u="none" strike="noStrike" baseline="0" dirty="0" err="1">
                <a:solidFill>
                  <a:srgbClr val="585757"/>
                </a:solidFill>
                <a:latin typeface="OpenSans-Bold"/>
              </a:rPr>
              <a:t>href</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especifica o endereço de destino. O conteúdo é a parte visível no HTML. Ao clicar no texto do link, você será enviado para o endereço especificado no atributo </a:t>
            </a:r>
            <a:r>
              <a:rPr lang="pt-BR" sz="1800" b="1" i="0" u="none" strike="noStrike" baseline="0" dirty="0" err="1">
                <a:solidFill>
                  <a:srgbClr val="585757"/>
                </a:solidFill>
                <a:latin typeface="OpenSans-Bold"/>
              </a:rPr>
              <a:t>href</a:t>
            </a:r>
            <a:r>
              <a:rPr lang="pt-BR" sz="1800" b="0" i="0" u="none" strike="noStrike" baseline="0" dirty="0">
                <a:solidFill>
                  <a:srgbClr val="585757"/>
                </a:solidFill>
                <a:latin typeface="OpenSans-Regular"/>
              </a:rPr>
              <a: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que o primeiro link possui um caminho completo, dessa forma você pode redirecionar o usuário para uma página externa ao seu site. Já o segundo link usa um caminho relativo, esse redireciona o usuário para o arquivo </a:t>
            </a:r>
            <a:r>
              <a:rPr lang="pt-BR" sz="1800" b="1" i="0" u="none" strike="noStrike" baseline="0" dirty="0">
                <a:solidFill>
                  <a:srgbClr val="585757"/>
                </a:solidFill>
                <a:latin typeface="OpenSans-Bold"/>
              </a:rPr>
              <a:t>“pagina2.html” </a:t>
            </a:r>
            <a:r>
              <a:rPr lang="pt-BR" sz="1800" b="0" i="0" u="none" strike="noStrike" baseline="0" dirty="0">
                <a:solidFill>
                  <a:srgbClr val="585757"/>
                </a:solidFill>
                <a:latin typeface="OpenSans-Regular"/>
              </a:rPr>
              <a:t>que está no mesmo site. O código foi disponibilizado em: </a:t>
            </a:r>
            <a:r>
              <a:rPr lang="pt-BR" sz="1800" b="0" i="1" u="none" strike="noStrike" baseline="0" dirty="0">
                <a:solidFill>
                  <a:srgbClr val="585757"/>
                </a:solidFill>
                <a:latin typeface="OpenSans-Italic"/>
              </a:rPr>
              <a:t>https://repl.it/@Fbricadede/exemplo-link</a:t>
            </a:r>
            <a:endParaRPr lang="pt-BR" dirty="0"/>
          </a:p>
        </p:txBody>
      </p:sp>
      <p:sp>
        <p:nvSpPr>
          <p:cNvPr id="4" name="Espaço Reservado para Número de Slide 3">
            <a:extLst>
              <a:ext uri="{FF2B5EF4-FFF2-40B4-BE49-F238E27FC236}">
                <a16:creationId xmlns:a16="http://schemas.microsoft.com/office/drawing/2014/main" id="{C5E7E476-87BC-6D21-25F7-A03FED465214}"/>
              </a:ext>
            </a:extLst>
          </p:cNvPr>
          <p:cNvSpPr>
            <a:spLocks noGrp="1"/>
          </p:cNvSpPr>
          <p:nvPr>
            <p:ph type="sldNum" sz="quarter" idx="5"/>
          </p:nvPr>
        </p:nvSpPr>
        <p:spPr/>
        <p:txBody>
          <a:bodyPr/>
          <a:lstStyle/>
          <a:p>
            <a:fld id="{D0E42C9D-BC2F-4B75-8FE9-F32B3E470D2E}" type="slidenum">
              <a:rPr lang="pt-BR" smtClean="0"/>
              <a:t>29</a:t>
            </a:fld>
            <a:endParaRPr lang="pt-BR"/>
          </a:p>
        </p:txBody>
      </p:sp>
    </p:spTree>
    <p:extLst>
      <p:ext uri="{BB962C8B-B14F-4D97-AF65-F5344CB8AC3E}">
        <p14:creationId xmlns:p14="http://schemas.microsoft.com/office/powerpoint/2010/main" val="1071677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5628C-A774-7575-79CC-7AD8AC72CE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F48C7-E8AC-B29F-4BE4-42EDE5351D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372053-1603-167A-4A50-E9EEA4C912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6F27E4-6D0C-F70D-D14E-95FD2FFA9E1F}"/>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302370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C082A-F8BF-2621-5D6F-3A43F2DDDDF1}"/>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8A0B4F4-7B6E-3B94-4DD2-8667ED724EB1}"/>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DB2F361-FA78-9188-1E1F-8DFD7CD5B4CB}"/>
              </a:ext>
            </a:extLst>
          </p:cNvPr>
          <p:cNvSpPr>
            <a:spLocks noGrp="1"/>
          </p:cNvSpPr>
          <p:nvPr>
            <p:ph type="body" idx="1"/>
          </p:nvPr>
        </p:nvSpPr>
        <p:spPr/>
        <p:txBody>
          <a:bodyPr/>
          <a:lstStyle/>
          <a:p>
            <a:pPr algn="l"/>
            <a:r>
              <a:rPr lang="pt-BR" sz="1800" b="1" i="0" u="none" strike="noStrike" baseline="0" dirty="0">
                <a:solidFill>
                  <a:srgbClr val="585757"/>
                </a:solidFill>
                <a:latin typeface="OpenSans-Bold"/>
              </a:rPr>
              <a:t>LISTA</a:t>
            </a:r>
          </a:p>
          <a:p>
            <a:pPr algn="l"/>
            <a:r>
              <a:rPr lang="pt-BR" sz="1800" b="0" i="0" u="none" strike="noStrike" baseline="0" dirty="0">
                <a:solidFill>
                  <a:srgbClr val="585757"/>
                </a:solidFill>
                <a:latin typeface="OpenSans-Regular"/>
              </a:rPr>
              <a:t>Existem dois tipos de lista, as ordenadas (iniciadas com a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ol</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e as não ordenadas (iniciadas com a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ul</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Independentemente do tipo de lista, seus itens devem utilizar a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a:t>
            </a:r>
            <a:r>
              <a:rPr lang="pt-BR" sz="1800" b="1" i="0" u="none" strike="noStrike" baseline="0" dirty="0">
                <a:solidFill>
                  <a:srgbClr val="585757"/>
                </a:solidFill>
                <a:latin typeface="OpenSans-Bold"/>
              </a:rPr>
              <a:t>&lt;li&gt;</a:t>
            </a:r>
            <a:r>
              <a:rPr lang="pt-BR" sz="1800" b="0" i="0" u="none" strike="noStrike" baseline="0" dirty="0">
                <a:solidFill>
                  <a:srgbClr val="585757"/>
                </a:solidFill>
                <a:latin typeface="OpenSans-Regular"/>
              </a:rPr>
              <a:t>. Como o exemplo abaixo: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código foi disponibilizado em: </a:t>
            </a:r>
            <a:r>
              <a:rPr lang="pt-BR" sz="1800" b="0" i="1" u="none" strike="noStrike" baseline="0" dirty="0">
                <a:solidFill>
                  <a:srgbClr val="585757"/>
                </a:solidFill>
                <a:latin typeface="OpenSans-Italic"/>
              </a:rPr>
              <a:t>https://repl.it/@Fbricadede/exemplo-lista</a:t>
            </a: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Para saber mais sobre a criação de listas em HTML, consulte o livro Desenvolvimento e Design de Sites, 1ª Edição. Capítulo 3 – Textos e Listas, página 43.</a:t>
            </a:r>
          </a:p>
          <a:p>
            <a:pPr algn="l"/>
            <a:r>
              <a:rPr lang="pt-BR" sz="1800" b="0" i="1" u="none" strike="noStrike" baseline="0" dirty="0">
                <a:solidFill>
                  <a:srgbClr val="585757"/>
                </a:solidFill>
                <a:latin typeface="OpenSans-Italic"/>
              </a:rPr>
              <a:t>https://integrada.minhabiblioteca.com.br/books/9788536519012</a:t>
            </a:r>
            <a:endParaRPr lang="pt-BR" dirty="0"/>
          </a:p>
        </p:txBody>
      </p:sp>
      <p:sp>
        <p:nvSpPr>
          <p:cNvPr id="4" name="Espaço Reservado para Número de Slide 3">
            <a:extLst>
              <a:ext uri="{FF2B5EF4-FFF2-40B4-BE49-F238E27FC236}">
                <a16:creationId xmlns:a16="http://schemas.microsoft.com/office/drawing/2014/main" id="{5721C34E-FE89-0EB7-0E6B-7EBFD14CF104}"/>
              </a:ext>
            </a:extLst>
          </p:cNvPr>
          <p:cNvSpPr>
            <a:spLocks noGrp="1"/>
          </p:cNvSpPr>
          <p:nvPr>
            <p:ph type="sldNum" sz="quarter" idx="5"/>
          </p:nvPr>
        </p:nvSpPr>
        <p:spPr/>
        <p:txBody>
          <a:bodyPr/>
          <a:lstStyle/>
          <a:p>
            <a:fld id="{D0E42C9D-BC2F-4B75-8FE9-F32B3E470D2E}" type="slidenum">
              <a:rPr lang="pt-BR" smtClean="0"/>
              <a:t>30</a:t>
            </a:fld>
            <a:endParaRPr lang="pt-BR"/>
          </a:p>
        </p:txBody>
      </p:sp>
    </p:spTree>
    <p:extLst>
      <p:ext uri="{BB962C8B-B14F-4D97-AF65-F5344CB8AC3E}">
        <p14:creationId xmlns:p14="http://schemas.microsoft.com/office/powerpoint/2010/main" val="18622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B68FC-2D9D-EF1C-7F3E-E76BD9F002A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8F76EAB-060F-14FE-E6DF-16B5DA949978}"/>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05ADF2E-3F6F-C570-8E8D-57C38648E28B}"/>
              </a:ext>
            </a:extLst>
          </p:cNvPr>
          <p:cNvSpPr>
            <a:spLocks noGrp="1"/>
          </p:cNvSpPr>
          <p:nvPr>
            <p:ph type="body" idx="1"/>
          </p:nvPr>
        </p:nvSpPr>
        <p:spPr/>
        <p:txBody>
          <a:bodyPr/>
          <a:lstStyle/>
          <a:p>
            <a:pPr algn="l"/>
            <a:r>
              <a:rPr lang="pt-BR" sz="1800" b="1" i="0" u="none" strike="noStrike" baseline="0" dirty="0">
                <a:solidFill>
                  <a:srgbClr val="585757"/>
                </a:solidFill>
                <a:latin typeface="OpenSans-Bold"/>
              </a:rPr>
              <a:t>TABELAS</a:t>
            </a:r>
          </a:p>
          <a:p>
            <a:pPr algn="l"/>
            <a:r>
              <a:rPr lang="pt-BR" sz="1800" b="0" i="0" u="none" strike="noStrike" baseline="0" dirty="0">
                <a:solidFill>
                  <a:srgbClr val="585757"/>
                </a:solidFill>
                <a:latin typeface="OpenSans-Regular"/>
              </a:rPr>
              <a:t>Uma tabela HTML é definida com a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table</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Cada linha da tabela é definida com a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tr</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O cabeçalho da tabela é definido com a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th</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o que coloca os títulos em negrito e centralizados. Os dados da tabela são definidos com a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td</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Veja o exemplo abaixo: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Existe uma filosofia para a </a:t>
            </a:r>
            <a:r>
              <a:rPr lang="pt-BR" sz="1800" b="1" i="0" u="none" strike="noStrike" baseline="0" dirty="0">
                <a:solidFill>
                  <a:srgbClr val="585757"/>
                </a:solidFill>
                <a:latin typeface="OpenSans-Bold"/>
              </a:rPr>
              <a:t>não </a:t>
            </a:r>
            <a:r>
              <a:rPr lang="pt-BR" sz="1800" b="0" i="0" u="none" strike="noStrike" baseline="0" dirty="0">
                <a:solidFill>
                  <a:srgbClr val="585757"/>
                </a:solidFill>
                <a:latin typeface="OpenSans-Regular"/>
              </a:rPr>
              <a:t>utilização de Tabelas HTML para criação de layouts. Seu nome é </a:t>
            </a:r>
            <a:r>
              <a:rPr lang="pt-BR" sz="1800" b="0" i="0" u="none" strike="noStrike" baseline="0" dirty="0" err="1">
                <a:solidFill>
                  <a:srgbClr val="585757"/>
                </a:solidFill>
                <a:latin typeface="OpenSans-Regular"/>
              </a:rPr>
              <a:t>Tableless</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Table</a:t>
            </a:r>
            <a:r>
              <a:rPr lang="pt-BR" sz="1800" b="0" i="0" u="none" strike="noStrike" baseline="0" dirty="0">
                <a:solidFill>
                  <a:srgbClr val="585757"/>
                </a:solidFill>
                <a:latin typeface="OpenSans-Regular"/>
              </a:rPr>
              <a:t> + </a:t>
            </a:r>
            <a:r>
              <a:rPr lang="pt-BR" sz="1800" b="0" i="0" u="none" strike="noStrike" baseline="0" dirty="0" err="1">
                <a:solidFill>
                  <a:srgbClr val="585757"/>
                </a:solidFill>
                <a:latin typeface="OpenSans-Regular"/>
              </a:rPr>
              <a:t>less</a:t>
            </a:r>
            <a:r>
              <a:rPr lang="pt-BR" sz="1800" b="0" i="0" u="none" strike="noStrike" baseline="0" dirty="0">
                <a:solidFill>
                  <a:srgbClr val="585757"/>
                </a:solidFill>
                <a:latin typeface="OpenSans-Regular"/>
              </a:rPr>
              <a:t> = </a:t>
            </a:r>
            <a:r>
              <a:rPr lang="pt-BR" sz="1800" b="0" i="0" u="none" strike="noStrike" baseline="0" dirty="0" err="1">
                <a:solidFill>
                  <a:srgbClr val="585757"/>
                </a:solidFill>
                <a:latin typeface="OpenSans-Regular"/>
              </a:rPr>
              <a:t>Tableless</a:t>
            </a:r>
            <a:r>
              <a:rPr lang="pt-BR" sz="1800" b="0" i="0" u="none" strike="noStrike" baseline="0" dirty="0">
                <a:solidFill>
                  <a:srgbClr val="585757"/>
                </a:solidFill>
                <a:latin typeface="OpenSans-Regular"/>
              </a:rPr>
              <a:t>). Para entender o que é essa filosofia e se os</a:t>
            </a:r>
          </a:p>
          <a:p>
            <a:pPr algn="l"/>
            <a:r>
              <a:rPr lang="pt-BR" sz="1800" b="0" i="0" u="none" strike="noStrike" baseline="0" dirty="0">
                <a:solidFill>
                  <a:srgbClr val="585757"/>
                </a:solidFill>
                <a:latin typeface="OpenSans-Regular"/>
              </a:rPr>
              <a:t>seus sites são </a:t>
            </a:r>
            <a:r>
              <a:rPr lang="pt-BR" sz="1800" b="0" i="0" u="none" strike="noStrike" baseline="0" dirty="0" err="1">
                <a:solidFill>
                  <a:srgbClr val="585757"/>
                </a:solidFill>
                <a:latin typeface="OpenSans-Regular"/>
              </a:rPr>
              <a:t>tableless</a:t>
            </a:r>
            <a:r>
              <a:rPr lang="pt-BR" sz="1800" b="0" i="0" u="none" strike="noStrike" baseline="0" dirty="0">
                <a:solidFill>
                  <a:srgbClr val="585757"/>
                </a:solidFill>
                <a:latin typeface="OpenSans-Regular"/>
              </a:rPr>
              <a:t>, acesse o endereço: </a:t>
            </a:r>
            <a:r>
              <a:rPr lang="pt-BR" sz="1800" b="0" i="1" u="none" strike="noStrike" baseline="0" dirty="0">
                <a:solidFill>
                  <a:srgbClr val="585757"/>
                </a:solidFill>
                <a:latin typeface="OpenSans-Italic"/>
              </a:rPr>
              <a:t>https://tableless.com.br/o-que-etableless/ </a:t>
            </a:r>
            <a:r>
              <a:rPr lang="pt-BR" sz="1800" b="0" i="0" u="none" strike="noStrike" baseline="0" dirty="0">
                <a:solidFill>
                  <a:srgbClr val="585757"/>
                </a:solidFill>
                <a:latin typeface="OpenSans-Regular"/>
              </a:rPr>
              <a:t>Você pode utilizar o atributo </a:t>
            </a:r>
            <a:r>
              <a:rPr lang="pt-BR" sz="1800" b="1" i="0" u="none" strike="noStrike" baseline="0" dirty="0" err="1">
                <a:solidFill>
                  <a:srgbClr val="585757"/>
                </a:solidFill>
                <a:latin typeface="OpenSans-Bold"/>
              </a:rPr>
              <a:t>colspan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nas </a:t>
            </a:r>
            <a:r>
              <a:rPr lang="pt-BR" sz="1800" b="0" i="0" u="none" strike="noStrike" baseline="0" dirty="0" err="1">
                <a:solidFill>
                  <a:srgbClr val="585757"/>
                </a:solidFill>
                <a:latin typeface="OpenSans-Regular"/>
              </a:rPr>
              <a:t>tags</a:t>
            </a:r>
            <a:r>
              <a:rPr lang="pt-BR" sz="1800" b="0" i="0" u="none" strike="noStrike" baseline="0" dirty="0">
                <a:solidFill>
                  <a:srgbClr val="585757"/>
                </a:solidFill>
                <a:latin typeface="OpenSans-Regular"/>
              </a:rPr>
              <a:t>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th</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ou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td</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mesclar colunas da sua tabela. Para</a:t>
            </a:r>
          </a:p>
          <a:p>
            <a:pPr algn="l"/>
            <a:r>
              <a:rPr lang="pt-BR" sz="1800" b="0" i="0" u="none" strike="noStrike" baseline="0" dirty="0">
                <a:solidFill>
                  <a:srgbClr val="585757"/>
                </a:solidFill>
                <a:latin typeface="OpenSans-Regular"/>
              </a:rPr>
              <a:t>mesclar linhas, você deve utilizar o atributo </a:t>
            </a:r>
            <a:r>
              <a:rPr lang="pt-BR" sz="1800" b="1" i="0" u="none" strike="noStrike" baseline="0" dirty="0" err="1">
                <a:solidFill>
                  <a:srgbClr val="585757"/>
                </a:solidFill>
                <a:latin typeface="OpenSans-Bold"/>
              </a:rPr>
              <a:t>rowspan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também nas </a:t>
            </a:r>
            <a:r>
              <a:rPr lang="pt-BR" sz="1800" b="0" i="0" u="none" strike="noStrike" baseline="0" dirty="0" err="1">
                <a:solidFill>
                  <a:srgbClr val="585757"/>
                </a:solidFill>
                <a:latin typeface="OpenSans-Regular"/>
              </a:rPr>
              <a:t>tags</a:t>
            </a:r>
            <a:r>
              <a:rPr lang="pt-BR" sz="1800" b="0" i="0" u="none" strike="noStrike" baseline="0" dirty="0">
                <a:solidFill>
                  <a:srgbClr val="585757"/>
                </a:solidFill>
                <a:latin typeface="OpenSans-Regular"/>
              </a:rPr>
              <a:t>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th</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ou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td</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Outras </a:t>
            </a:r>
            <a:r>
              <a:rPr lang="pt-BR" sz="1800" b="0" i="0" u="none" strike="noStrike" baseline="0" dirty="0" err="1">
                <a:solidFill>
                  <a:srgbClr val="585757"/>
                </a:solidFill>
                <a:latin typeface="OpenSans-Regular"/>
              </a:rPr>
              <a:t>tags</a:t>
            </a:r>
            <a:r>
              <a:rPr lang="pt-BR" sz="1800" b="0" i="0" u="none" strike="noStrike" baseline="0" dirty="0">
                <a:solidFill>
                  <a:srgbClr val="585757"/>
                </a:solidFill>
                <a:latin typeface="OpenSans-Regular"/>
              </a:rPr>
              <a:t> úteis são:</a:t>
            </a:r>
          </a:p>
          <a:p>
            <a:pPr algn="l"/>
            <a:r>
              <a:rPr lang="pt-BR" sz="1800" b="1" i="0" u="none" strike="noStrike" baseline="0" dirty="0">
                <a:solidFill>
                  <a:srgbClr val="585757"/>
                </a:solidFill>
                <a:latin typeface="OpenSans-Bold"/>
              </a:rPr>
              <a:t>• &lt;</a:t>
            </a:r>
            <a:r>
              <a:rPr lang="pt-BR" sz="1800" b="1" i="0" u="none" strike="noStrike" baseline="0" dirty="0" err="1">
                <a:solidFill>
                  <a:srgbClr val="585757"/>
                </a:solidFill>
                <a:latin typeface="OpenSans-Bold"/>
              </a:rPr>
              <a:t>caption</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define um título para a tabela.</a:t>
            </a:r>
          </a:p>
          <a:p>
            <a:pPr algn="l"/>
            <a:r>
              <a:rPr lang="pt-BR" sz="1800" b="1" i="0" u="none" strike="noStrike" baseline="0" dirty="0">
                <a:solidFill>
                  <a:srgbClr val="585757"/>
                </a:solidFill>
                <a:latin typeface="OpenSans-Bold"/>
              </a:rPr>
              <a:t>• &lt;</a:t>
            </a:r>
            <a:r>
              <a:rPr lang="pt-BR" sz="1800" b="1" i="0" u="none" strike="noStrike" baseline="0" dirty="0" err="1">
                <a:solidFill>
                  <a:srgbClr val="585757"/>
                </a:solidFill>
                <a:latin typeface="OpenSans-Bold"/>
              </a:rPr>
              <a:t>thead</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agrupa linhas de cabeçalho em uma tabela.</a:t>
            </a:r>
          </a:p>
          <a:p>
            <a:pPr algn="l"/>
            <a:r>
              <a:rPr lang="pt-BR" sz="1800" b="1" i="0" u="none" strike="noStrike" baseline="0" dirty="0">
                <a:solidFill>
                  <a:srgbClr val="585757"/>
                </a:solidFill>
                <a:latin typeface="OpenSans-Bold"/>
              </a:rPr>
              <a:t>• &lt;</a:t>
            </a:r>
            <a:r>
              <a:rPr lang="pt-BR" sz="1800" b="1" i="0" u="none" strike="noStrike" baseline="0" dirty="0" err="1">
                <a:solidFill>
                  <a:srgbClr val="585757"/>
                </a:solidFill>
                <a:latin typeface="OpenSans-Bold"/>
              </a:rPr>
              <a:t>tbody</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agrupa linhas de conteúdo em uma tabela.</a:t>
            </a:r>
          </a:p>
          <a:p>
            <a:pPr algn="l"/>
            <a:r>
              <a:rPr lang="pt-BR" sz="1800" b="1" i="0" u="none" strike="noStrike" baseline="0" dirty="0">
                <a:solidFill>
                  <a:srgbClr val="585757"/>
                </a:solidFill>
                <a:latin typeface="OpenSans-Bold"/>
              </a:rPr>
              <a:t>• &lt;</a:t>
            </a:r>
            <a:r>
              <a:rPr lang="pt-BR" sz="1800" b="1" i="0" u="none" strike="noStrike" baseline="0" dirty="0" err="1">
                <a:solidFill>
                  <a:srgbClr val="585757"/>
                </a:solidFill>
                <a:latin typeface="OpenSans-Bold"/>
              </a:rPr>
              <a:t>tfoot</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agrupa linhas de rodapé em uma tabela.</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Depois de aprender sobre as tabelas HTML e ver o quanto é fácil alinhar o conteúdo utilizando linhas e colunas, você pode sentir uma vontade incontrolável de organizar toda a estrutura  do seu site (cabeçalho, menu, corpo e rodapé), inclusive utilizando tabelas dentro de tabelas.</a:t>
            </a:r>
          </a:p>
          <a:p>
            <a:pPr algn="l"/>
            <a:r>
              <a:rPr lang="pt-BR" sz="1800" b="0" i="0" u="none" strike="noStrike" baseline="0" dirty="0">
                <a:solidFill>
                  <a:srgbClr val="585757"/>
                </a:solidFill>
                <a:latin typeface="OpenSans-Regular"/>
              </a:rPr>
              <a:t>Em pouco tempo você vai ver que tabelas deixam seu código bagunçado, difícil de ler e de alterar. O motivo é que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table</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não foi projetado para organizar a estrutura do seu site, esse elemento foi criado para exibir dados tabulares. Portanto, </a:t>
            </a:r>
            <a:r>
              <a:rPr lang="pt-BR" sz="1800" b="1" i="0" u="none" strike="noStrike" baseline="0" dirty="0">
                <a:solidFill>
                  <a:srgbClr val="585757"/>
                </a:solidFill>
                <a:latin typeface="OpenSans-Bold"/>
              </a:rPr>
              <a:t>não use tabelas para organização de componentes na tela.</a:t>
            </a:r>
          </a:p>
          <a:p>
            <a:pPr algn="l"/>
            <a:endParaRPr lang="pt-BR" sz="1800" b="1" i="0" u="none" strike="noStrike" baseline="0" dirty="0">
              <a:solidFill>
                <a:srgbClr val="585757"/>
              </a:solidFill>
              <a:latin typeface="OpenSans-Bold"/>
            </a:endParaRPr>
          </a:p>
          <a:p>
            <a:pPr algn="l"/>
            <a:endParaRPr lang="pt-BR" sz="1800" b="1" i="0" u="none" strike="noStrike" baseline="0" dirty="0">
              <a:solidFill>
                <a:srgbClr val="585757"/>
              </a:solidFill>
              <a:latin typeface="OpenSans-Bold"/>
            </a:endParaRPr>
          </a:p>
          <a:p>
            <a:pPr algn="l"/>
            <a:r>
              <a:rPr lang="pt-BR" sz="1800" b="0" i="0" u="none" strike="noStrike" baseline="0" dirty="0">
                <a:solidFill>
                  <a:srgbClr val="585757"/>
                </a:solidFill>
                <a:latin typeface="OpenSans-Regular"/>
              </a:rPr>
              <a:t>Para saber mais sobre as tabelas HTML, consulte o livro Desenvolvimento e Design de</a:t>
            </a:r>
          </a:p>
          <a:p>
            <a:pPr algn="l"/>
            <a:r>
              <a:rPr lang="pt-BR" sz="1800" b="0" i="0" u="none" strike="noStrike" baseline="0" dirty="0">
                <a:solidFill>
                  <a:srgbClr val="585757"/>
                </a:solidFill>
                <a:latin typeface="OpenSans-Regular"/>
              </a:rPr>
              <a:t>Sites, 1ª Edição. Capítulo 5 – Tabelas e Formulários, página 61.</a:t>
            </a:r>
          </a:p>
          <a:p>
            <a:pPr algn="l"/>
            <a:r>
              <a:rPr lang="pt-BR" sz="1800" b="0" i="1" u="none" strike="noStrike" baseline="0" dirty="0">
                <a:solidFill>
                  <a:srgbClr val="585757"/>
                </a:solidFill>
                <a:latin typeface="OpenSans-Italic"/>
              </a:rPr>
              <a:t>https://integrada.minhabiblioteca.com.br/books/9788536519012</a:t>
            </a:r>
            <a:endParaRPr lang="pt-BR" dirty="0"/>
          </a:p>
        </p:txBody>
      </p:sp>
      <p:sp>
        <p:nvSpPr>
          <p:cNvPr id="4" name="Espaço Reservado para Número de Slide 3">
            <a:extLst>
              <a:ext uri="{FF2B5EF4-FFF2-40B4-BE49-F238E27FC236}">
                <a16:creationId xmlns:a16="http://schemas.microsoft.com/office/drawing/2014/main" id="{EF3F78B2-512C-D11E-E432-643E21197DC8}"/>
              </a:ext>
            </a:extLst>
          </p:cNvPr>
          <p:cNvSpPr>
            <a:spLocks noGrp="1"/>
          </p:cNvSpPr>
          <p:nvPr>
            <p:ph type="sldNum" sz="quarter" idx="5"/>
          </p:nvPr>
        </p:nvSpPr>
        <p:spPr/>
        <p:txBody>
          <a:bodyPr/>
          <a:lstStyle/>
          <a:p>
            <a:fld id="{D0E42C9D-BC2F-4B75-8FE9-F32B3E470D2E}" type="slidenum">
              <a:rPr lang="pt-BR" smtClean="0"/>
              <a:t>31</a:t>
            </a:fld>
            <a:endParaRPr lang="pt-BR"/>
          </a:p>
        </p:txBody>
      </p:sp>
    </p:spTree>
    <p:extLst>
      <p:ext uri="{BB962C8B-B14F-4D97-AF65-F5344CB8AC3E}">
        <p14:creationId xmlns:p14="http://schemas.microsoft.com/office/powerpoint/2010/main" val="118518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8BC0F-7330-EE61-21A3-ED472643C22B}"/>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8641018-DD17-97CD-79D4-06CADE7ABBA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9085647-23F6-9212-850D-C6876683099A}"/>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A partir do HTML5, surgiram elementos que definem as diferentes partes do seu site, esses elementos são:</a:t>
            </a:r>
            <a:endParaRPr lang="pt-BR" sz="1800" b="0" i="1" u="none" strike="noStrike" baseline="0" dirty="0">
              <a:solidFill>
                <a:srgbClr val="585757"/>
              </a:solidFill>
              <a:latin typeface="OpenSans-Italic"/>
            </a:endParaRPr>
          </a:p>
          <a:p>
            <a:pPr algn="l"/>
            <a:endParaRPr lang="pt-BR" sz="1800" b="0" i="1" u="none" strike="noStrike" baseline="0" dirty="0">
              <a:solidFill>
                <a:srgbClr val="585757"/>
              </a:solidFill>
              <a:latin typeface="OpenSans-Italic"/>
            </a:endParaRPr>
          </a:p>
          <a:p>
            <a:pPr algn="l"/>
            <a:r>
              <a:rPr lang="pt-BR" sz="1800" b="1" i="0" u="none" strike="noStrike" baseline="0" dirty="0">
                <a:solidFill>
                  <a:srgbClr val="585757"/>
                </a:solidFill>
                <a:latin typeface="OpenSans-Bold"/>
              </a:rPr>
              <a:t>&lt;header&gt;</a:t>
            </a:r>
            <a:r>
              <a:rPr lang="pt-BR" sz="1800" b="0" i="0" u="none" strike="noStrike" baseline="0" dirty="0">
                <a:solidFill>
                  <a:srgbClr val="585757"/>
                </a:solidFill>
                <a:latin typeface="OpenSans-Regular"/>
              </a:rPr>
              <a:t>: define um cabeçalho para o site ou seção. O cabeçalho contém o conteúdo introdutório do site, como logotipo e título.</a:t>
            </a:r>
          </a:p>
          <a:p>
            <a:pPr algn="l"/>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nav</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define um espaço para os links de navegação da página.</a:t>
            </a:r>
          </a:p>
          <a:p>
            <a:pPr algn="l"/>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section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define uma seção da página com elementos agrupados. Uma seção pode conter texto, imagem, tabela, vídeo etc.</a:t>
            </a:r>
          </a:p>
          <a:p>
            <a:pPr algn="l"/>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article</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define um texto independente, como uma matéria, um artigo etc.</a:t>
            </a:r>
          </a:p>
          <a:p>
            <a:pPr algn="l"/>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aside</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define o conteúdo principal do site.</a:t>
            </a:r>
          </a:p>
          <a:p>
            <a:pPr algn="l"/>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footer</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define um rodapé para o site. Pode conter informações sobre autor, direitos autorais, outros links etc.</a:t>
            </a:r>
          </a:p>
          <a:p>
            <a:pPr algn="l"/>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details</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define um conteúdo que pode ter seus detalhes ocultados ou exibidos conforme solicitação.</a:t>
            </a:r>
          </a:p>
          <a:p>
            <a:pPr algn="l"/>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summary</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usado com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details</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para exibir um resumo ou legenda do conteúdo do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details</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a:t>
            </a:r>
            <a:endParaRPr lang="pt-BR" sz="1800" b="0" i="1" u="none" strike="noStrike" baseline="0" dirty="0">
              <a:solidFill>
                <a:srgbClr val="585757"/>
              </a:solidFill>
              <a:latin typeface="OpenSans-Italic"/>
            </a:endParaRP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No endereço </a:t>
            </a:r>
            <a:r>
              <a:rPr lang="pt-BR" sz="1800" b="0" i="1" u="none" strike="noStrike" baseline="0" dirty="0">
                <a:solidFill>
                  <a:srgbClr val="585757"/>
                </a:solidFill>
                <a:latin typeface="OpenSans-Italic"/>
              </a:rPr>
              <a:t>https://repl.it/@Fbricadede/layout </a:t>
            </a:r>
            <a:r>
              <a:rPr lang="pt-BR" sz="1800" b="0" i="0" u="none" strike="noStrike" baseline="0" dirty="0">
                <a:solidFill>
                  <a:srgbClr val="585757"/>
                </a:solidFill>
                <a:latin typeface="OpenSans-Regular"/>
              </a:rPr>
              <a:t>você encontra um exemplo de código que utiliza todos os elementos descritos acima. Veja que as </a:t>
            </a:r>
            <a:r>
              <a:rPr lang="pt-BR" sz="1800" b="0" i="0" u="none" strike="noStrike" baseline="0" dirty="0" err="1">
                <a:solidFill>
                  <a:srgbClr val="585757"/>
                </a:solidFill>
                <a:latin typeface="OpenSans-Regular"/>
              </a:rPr>
              <a:t>tags</a:t>
            </a:r>
            <a:r>
              <a:rPr lang="pt-BR" sz="1800" b="0" i="0" u="none" strike="noStrike" baseline="0" dirty="0">
                <a:solidFill>
                  <a:srgbClr val="585757"/>
                </a:solidFill>
                <a:latin typeface="OpenSans-Regular"/>
              </a:rPr>
              <a:t> não tratam posicionamento dos elementos na tela, elas apenas definem as diferentes partes da página.</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definir tamanhos e posicionamento você deve utilizar a linguagem </a:t>
            </a:r>
            <a:r>
              <a:rPr lang="pt-BR" sz="1800" b="1" i="0" u="none" strike="noStrike" baseline="0" dirty="0">
                <a:solidFill>
                  <a:srgbClr val="416BB3"/>
                </a:solidFill>
                <a:latin typeface="OpenSans-Bold"/>
              </a:rPr>
              <a:t>CSS</a:t>
            </a:r>
            <a:r>
              <a:rPr lang="pt-BR" sz="1800" b="0" i="0" u="none" strike="noStrike" baseline="0" dirty="0">
                <a:solidFill>
                  <a:srgbClr val="585757"/>
                </a:solidFill>
                <a:latin typeface="OpenSans-Regular"/>
              </a:rPr>
              <a:t>.</a:t>
            </a:r>
            <a:endParaRPr lang="pt-BR" sz="1800" b="0" i="1" u="none" strike="noStrike" baseline="0" dirty="0">
              <a:solidFill>
                <a:srgbClr val="585757"/>
              </a:solidFill>
              <a:latin typeface="OpenSans-Italic"/>
            </a:endParaRPr>
          </a:p>
          <a:p>
            <a:pPr algn="l"/>
            <a:endParaRPr lang="pt-BR" dirty="0"/>
          </a:p>
        </p:txBody>
      </p:sp>
      <p:sp>
        <p:nvSpPr>
          <p:cNvPr id="4" name="Espaço Reservado para Número de Slide 3">
            <a:extLst>
              <a:ext uri="{FF2B5EF4-FFF2-40B4-BE49-F238E27FC236}">
                <a16:creationId xmlns:a16="http://schemas.microsoft.com/office/drawing/2014/main" id="{02312EE6-8B3A-A147-F633-DA31CC74BF81}"/>
              </a:ext>
            </a:extLst>
          </p:cNvPr>
          <p:cNvSpPr>
            <a:spLocks noGrp="1"/>
          </p:cNvSpPr>
          <p:nvPr>
            <p:ph type="sldNum" sz="quarter" idx="5"/>
          </p:nvPr>
        </p:nvSpPr>
        <p:spPr/>
        <p:txBody>
          <a:bodyPr/>
          <a:lstStyle/>
          <a:p>
            <a:fld id="{D0E42C9D-BC2F-4B75-8FE9-F32B3E470D2E}" type="slidenum">
              <a:rPr lang="pt-BR" smtClean="0"/>
              <a:t>32</a:t>
            </a:fld>
            <a:endParaRPr lang="pt-BR"/>
          </a:p>
        </p:txBody>
      </p:sp>
    </p:spTree>
    <p:extLst>
      <p:ext uri="{BB962C8B-B14F-4D97-AF65-F5344CB8AC3E}">
        <p14:creationId xmlns:p14="http://schemas.microsoft.com/office/powerpoint/2010/main" val="2081623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BF388-4E03-EA34-9CF1-1EB787EBC8FD}"/>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90E2EDA-3EFD-C269-BD28-8672509778F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3CDD7E5-D88E-01EF-7A7A-05D7635CF66A}"/>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A partir do HTML5, surgiram elementos que definem as diferentes partes do seu site, esses elementos são: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partir do HTML5, surgiram elementos que definem as diferentes partes do seu site, esses elementos são:</a:t>
            </a:r>
            <a:endParaRPr lang="pt-BR" sz="1800" b="0" i="1" u="none" strike="noStrike" baseline="0" dirty="0">
              <a:solidFill>
                <a:srgbClr val="585757"/>
              </a:solidFill>
              <a:latin typeface="OpenSans-Italic"/>
            </a:endParaRPr>
          </a:p>
          <a:p>
            <a:pPr algn="l"/>
            <a:endParaRPr lang="pt-BR" sz="1800" b="0" i="1" u="none" strike="noStrike" baseline="0" dirty="0">
              <a:solidFill>
                <a:srgbClr val="585757"/>
              </a:solidFill>
              <a:latin typeface="OpenSans-Italic"/>
            </a:endParaRPr>
          </a:p>
          <a:p>
            <a:pPr algn="l"/>
            <a:r>
              <a:rPr lang="pt-BR" sz="1800" b="1" i="0" u="none" strike="noStrike" baseline="0" dirty="0">
                <a:solidFill>
                  <a:srgbClr val="585757"/>
                </a:solidFill>
                <a:latin typeface="OpenSans-Bold"/>
              </a:rPr>
              <a:t>&lt;header&gt;</a:t>
            </a:r>
            <a:r>
              <a:rPr lang="pt-BR" sz="1800" b="0" i="0" u="none" strike="noStrike" baseline="0" dirty="0">
                <a:solidFill>
                  <a:srgbClr val="585757"/>
                </a:solidFill>
                <a:latin typeface="OpenSans-Regular"/>
              </a:rPr>
              <a:t>: define um cabeçalho para o site ou seção. O cabeçalho contém o conteúdo introdutório do site, como logotipo e título.</a:t>
            </a:r>
          </a:p>
          <a:p>
            <a:pPr algn="l"/>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nav</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define um espaço para os links de navegação da página.</a:t>
            </a:r>
          </a:p>
          <a:p>
            <a:pPr algn="l"/>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section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define uma seção da página com elementos agrupados. Uma seção pode conter texto, imagem, tabela, vídeo etc.</a:t>
            </a:r>
          </a:p>
          <a:p>
            <a:pPr algn="l"/>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article</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define um texto independente, como uma matéria, um artigo etc.</a:t>
            </a:r>
          </a:p>
          <a:p>
            <a:pPr algn="l"/>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aside</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define o conteúdo principal do site.</a:t>
            </a:r>
          </a:p>
          <a:p>
            <a:pPr algn="l"/>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footer</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define um rodapé para o site. Pode conter informações sobre autor, direitos autorais, outros links etc.</a:t>
            </a:r>
          </a:p>
          <a:p>
            <a:pPr algn="l"/>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details</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define um conteúdo que pode ter seus detalhes ocultados ou exibidos conforme solicitação.</a:t>
            </a:r>
          </a:p>
          <a:p>
            <a:pPr algn="l"/>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summary</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usado com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details</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para exibir um resumo ou legenda do conteúdo do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details</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a:t>
            </a:r>
            <a:endParaRPr lang="pt-BR" sz="1800" b="0" i="1" u="none" strike="noStrike" baseline="0" dirty="0">
              <a:solidFill>
                <a:srgbClr val="585757"/>
              </a:solidFill>
              <a:latin typeface="OpenSans-Italic"/>
            </a:endParaRP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No endereço </a:t>
            </a:r>
            <a:r>
              <a:rPr lang="pt-BR" sz="1800" b="0" i="1" u="none" strike="noStrike" baseline="0" dirty="0">
                <a:solidFill>
                  <a:srgbClr val="585757"/>
                </a:solidFill>
                <a:latin typeface="OpenSans-Italic"/>
              </a:rPr>
              <a:t>https://repl.it/@Fbricadede/layout </a:t>
            </a:r>
            <a:r>
              <a:rPr lang="pt-BR" sz="1800" b="0" i="0" u="none" strike="noStrike" baseline="0" dirty="0">
                <a:solidFill>
                  <a:srgbClr val="585757"/>
                </a:solidFill>
                <a:latin typeface="OpenSans-Regular"/>
              </a:rPr>
              <a:t>você encontra um exemplo de código que utiliza todos os elementos descritos acima. Veja que as </a:t>
            </a:r>
            <a:r>
              <a:rPr lang="pt-BR" sz="1800" b="0" i="0" u="none" strike="noStrike" baseline="0" dirty="0" err="1">
                <a:solidFill>
                  <a:srgbClr val="585757"/>
                </a:solidFill>
                <a:latin typeface="OpenSans-Regular"/>
              </a:rPr>
              <a:t>tags</a:t>
            </a:r>
            <a:r>
              <a:rPr lang="pt-BR" sz="1800" b="0" i="0" u="none" strike="noStrike" baseline="0" dirty="0">
                <a:solidFill>
                  <a:srgbClr val="585757"/>
                </a:solidFill>
                <a:latin typeface="OpenSans-Regular"/>
              </a:rPr>
              <a:t> não tratam posicionamento dos elementos na tela, elas apenas definem as diferentes partes da página.</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definir tamanhos e posicionamento você deve utilizar a linguagem </a:t>
            </a:r>
            <a:r>
              <a:rPr lang="pt-BR" sz="1800" b="1" i="0" u="none" strike="noStrike" baseline="0" dirty="0">
                <a:solidFill>
                  <a:srgbClr val="416BB3"/>
                </a:solidFill>
                <a:latin typeface="OpenSans-Bold"/>
              </a:rPr>
              <a:t>CSS</a:t>
            </a:r>
            <a:r>
              <a:rPr lang="pt-BR" sz="1800" b="0" i="0" u="none" strike="noStrike" baseline="0" dirty="0">
                <a:solidFill>
                  <a:srgbClr val="585757"/>
                </a:solidFill>
                <a:latin typeface="OpenSans-Regular"/>
              </a:rPr>
              <a:t>.</a:t>
            </a:r>
            <a:endParaRPr lang="pt-BR" sz="1800" b="0" i="1" u="none" strike="noStrike" baseline="0" dirty="0">
              <a:solidFill>
                <a:srgbClr val="585757"/>
              </a:solidFill>
              <a:latin typeface="OpenSans-Italic"/>
            </a:endParaRPr>
          </a:p>
          <a:p>
            <a:pPr algn="l"/>
            <a:endParaRPr lang="pt-BR" sz="1800" b="0" i="1" u="none" strike="noStrike" baseline="0" dirty="0">
              <a:solidFill>
                <a:srgbClr val="585757"/>
              </a:solidFill>
              <a:latin typeface="OpenSans-Italic"/>
            </a:endParaRPr>
          </a:p>
          <a:p>
            <a:pPr algn="l"/>
            <a:endParaRPr lang="pt-BR" sz="1800" b="0" i="1" u="none" strike="noStrike" baseline="0" dirty="0">
              <a:solidFill>
                <a:srgbClr val="585757"/>
              </a:solidFill>
              <a:latin typeface="OpenSans-Italic"/>
            </a:endParaRPr>
          </a:p>
          <a:p>
            <a:pPr algn="l"/>
            <a:endParaRPr lang="pt-BR" dirty="0"/>
          </a:p>
        </p:txBody>
      </p:sp>
      <p:sp>
        <p:nvSpPr>
          <p:cNvPr id="4" name="Espaço Reservado para Número de Slide 3">
            <a:extLst>
              <a:ext uri="{FF2B5EF4-FFF2-40B4-BE49-F238E27FC236}">
                <a16:creationId xmlns:a16="http://schemas.microsoft.com/office/drawing/2014/main" id="{28FA5C6D-9102-18A9-27B8-FDDF79465DB5}"/>
              </a:ext>
            </a:extLst>
          </p:cNvPr>
          <p:cNvSpPr>
            <a:spLocks noGrp="1"/>
          </p:cNvSpPr>
          <p:nvPr>
            <p:ph type="sldNum" sz="quarter" idx="5"/>
          </p:nvPr>
        </p:nvSpPr>
        <p:spPr/>
        <p:txBody>
          <a:bodyPr/>
          <a:lstStyle/>
          <a:p>
            <a:fld id="{D0E42C9D-BC2F-4B75-8FE9-F32B3E470D2E}" type="slidenum">
              <a:rPr lang="pt-BR" smtClean="0"/>
              <a:t>33</a:t>
            </a:fld>
            <a:endParaRPr lang="pt-BR"/>
          </a:p>
        </p:txBody>
      </p:sp>
    </p:spTree>
    <p:extLst>
      <p:ext uri="{BB962C8B-B14F-4D97-AF65-F5344CB8AC3E}">
        <p14:creationId xmlns:p14="http://schemas.microsoft.com/office/powerpoint/2010/main" val="1848173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C3D60-EB7A-F1F7-7938-8333C11AB6D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BDA0CBC8-752D-18E7-8F4B-751FEB029785}"/>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74F20CB-78C2-716B-8848-4053F4DA8AE8}"/>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Formulários HTML permitem a entrada de dados a partir de um navegador. São utilizados para obter informações do usuário e podem conter campos de texto, botões, caixas de seleção e lista de opções. A</a:t>
            </a:r>
          </a:p>
          <a:p>
            <a:pPr algn="l"/>
            <a:r>
              <a:rPr lang="pt-BR" sz="1800" b="0" i="0" u="none" strike="noStrike" baseline="0" dirty="0">
                <a:solidFill>
                  <a:srgbClr val="585757"/>
                </a:solidFill>
                <a:latin typeface="OpenSans-Regular"/>
              </a:rPr>
              <a:t>imagem abaixo apresenta um exemplo de formulário HTML. </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8BE38804-F098-A45A-F06D-74E35330ACF4}"/>
              </a:ext>
            </a:extLst>
          </p:cNvPr>
          <p:cNvSpPr>
            <a:spLocks noGrp="1"/>
          </p:cNvSpPr>
          <p:nvPr>
            <p:ph type="sldNum" sz="quarter" idx="5"/>
          </p:nvPr>
        </p:nvSpPr>
        <p:spPr/>
        <p:txBody>
          <a:bodyPr/>
          <a:lstStyle/>
          <a:p>
            <a:fld id="{D0E42C9D-BC2F-4B75-8FE9-F32B3E470D2E}" type="slidenum">
              <a:rPr lang="pt-BR" smtClean="0"/>
              <a:t>34</a:t>
            </a:fld>
            <a:endParaRPr lang="pt-BR"/>
          </a:p>
        </p:txBody>
      </p:sp>
    </p:spTree>
    <p:extLst>
      <p:ext uri="{BB962C8B-B14F-4D97-AF65-F5344CB8AC3E}">
        <p14:creationId xmlns:p14="http://schemas.microsoft.com/office/powerpoint/2010/main" val="1649526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A9857-AB6C-53FC-86E8-C084C5B6644F}"/>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1D04597-7971-9D72-DB1A-A7EFD33B894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5D4FE87-13A8-008B-BF16-8B2080F0501B}"/>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As informações acima serão enviadas para o servidor web. Você pode receber e gravá-las em um banco de dados ou enviá-las por e-mail. O código do formulário acima foi disponibilizado em: </a:t>
            </a:r>
            <a:r>
              <a:rPr lang="pt-BR" sz="1800" b="0" i="1" u="none" strike="noStrike" baseline="0" dirty="0">
                <a:solidFill>
                  <a:srgbClr val="585757"/>
                </a:solidFill>
                <a:latin typeface="OpenSans-Italic"/>
              </a:rPr>
              <a:t>https://repl.it/@Fbricadede/formulario-login</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criar um formulário, use o elemento:</a:t>
            </a:r>
          </a:p>
          <a:p>
            <a:pPr algn="l"/>
            <a:r>
              <a:rPr lang="pt-BR" sz="1800" b="0" i="0" u="none" strike="noStrike" baseline="0" dirty="0">
                <a:solidFill>
                  <a:srgbClr val="262626"/>
                </a:solidFill>
                <a:latin typeface="Consolas" panose="020B0609020204030204" pitchFamily="49" charset="0"/>
              </a:rPr>
              <a:t>&lt;</a:t>
            </a:r>
            <a:r>
              <a:rPr lang="pt-BR" sz="1800" b="1" i="0" u="none" strike="noStrike" baseline="0" dirty="0" err="1">
                <a:solidFill>
                  <a:srgbClr val="5B9CD6"/>
                </a:solidFill>
                <a:latin typeface="Consolas-Bold"/>
              </a:rPr>
              <a:t>form</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a:t>
            </a:r>
          </a:p>
          <a:p>
            <a:pPr algn="l"/>
            <a:r>
              <a:rPr lang="pt-BR" sz="1800" b="0" i="0" u="none" strike="noStrike" baseline="0" dirty="0">
                <a:solidFill>
                  <a:srgbClr val="262626"/>
                </a:solidFill>
                <a:latin typeface="Consolas" panose="020B0609020204030204" pitchFamily="49" charset="0"/>
              </a:rPr>
              <a:t>Elementos do formulário (campo texto, botões etc.)</a:t>
            </a:r>
          </a:p>
          <a:p>
            <a:pPr algn="l"/>
            <a:r>
              <a:rPr lang="pt-BR" sz="1800" b="0" i="0" u="none" strike="noStrike" baseline="0" dirty="0">
                <a:solidFill>
                  <a:srgbClr val="262626"/>
                </a:solidFill>
                <a:latin typeface="Consolas" panose="020B0609020204030204" pitchFamily="49" charset="0"/>
              </a:rPr>
              <a:t>...</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adicionar um campo texto ao formulário, você deve utilizar o elemento </a:t>
            </a:r>
            <a:r>
              <a:rPr lang="pt-BR" sz="1800" b="1" i="0" u="none" strike="noStrike" baseline="0" dirty="0">
                <a:solidFill>
                  <a:srgbClr val="585757"/>
                </a:solidFill>
                <a:latin typeface="OpenSans-Bold"/>
              </a:rPr>
              <a:t>&lt;input&gt;</a:t>
            </a:r>
            <a:r>
              <a:rPr lang="pt-BR" sz="1800" b="0" i="0" u="none" strike="noStrike" baseline="0" dirty="0">
                <a:solidFill>
                  <a:srgbClr val="585757"/>
                </a:solidFill>
                <a:latin typeface="OpenSans-Regular"/>
              </a:rPr>
              <a:t>. Conforme código abaixo:</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	&lt;</a:t>
            </a:r>
            <a:r>
              <a:rPr lang="pt-BR" sz="1800" b="0" i="0" u="none" strike="noStrike" baseline="0" dirty="0">
                <a:solidFill>
                  <a:srgbClr val="5B9CD6"/>
                </a:solidFill>
                <a:latin typeface="Consolas" panose="020B0609020204030204" pitchFamily="49" charset="0"/>
              </a:rPr>
              <a:t>input </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90EF8D0E-8EE0-F1D0-F555-E9607427FB5A}"/>
              </a:ext>
            </a:extLst>
          </p:cNvPr>
          <p:cNvSpPr>
            <a:spLocks noGrp="1"/>
          </p:cNvSpPr>
          <p:nvPr>
            <p:ph type="sldNum" sz="quarter" idx="5"/>
          </p:nvPr>
        </p:nvSpPr>
        <p:spPr/>
        <p:txBody>
          <a:bodyPr/>
          <a:lstStyle/>
          <a:p>
            <a:fld id="{D0E42C9D-BC2F-4B75-8FE9-F32B3E470D2E}" type="slidenum">
              <a:rPr lang="pt-BR" smtClean="0"/>
              <a:t>35</a:t>
            </a:fld>
            <a:endParaRPr lang="pt-BR"/>
          </a:p>
        </p:txBody>
      </p:sp>
    </p:spTree>
    <p:extLst>
      <p:ext uri="{BB962C8B-B14F-4D97-AF65-F5344CB8AC3E}">
        <p14:creationId xmlns:p14="http://schemas.microsoft.com/office/powerpoint/2010/main" val="2532764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A6ECC-ABAC-AE77-C50D-ABD97E97600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BAD963-32E4-ACF8-4AFD-8DA0829DBE0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02A6F09-9A89-BE84-BD1D-1E916A44A532}"/>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possui o atributo </a:t>
            </a:r>
            <a:r>
              <a:rPr lang="pt-BR" sz="1800" b="1" i="0" u="none" strike="noStrike" baseline="0" dirty="0" err="1">
                <a:solidFill>
                  <a:srgbClr val="585757"/>
                </a:solidFill>
                <a:latin typeface="OpenSans-Bold"/>
              </a:rPr>
              <a:t>type</a:t>
            </a:r>
            <a:r>
              <a:rPr lang="pt-BR" sz="1800" b="0" i="0" u="none" strike="noStrike" baseline="0" dirty="0">
                <a:solidFill>
                  <a:srgbClr val="585757"/>
                </a:solidFill>
                <a:latin typeface="OpenSans-Regular"/>
              </a:rPr>
              <a:t>, um importante atributo que define o tipo do campo de entrada. No código abaixo você vai criar dois tipos de campos, um de login e outro de senha.</a:t>
            </a:r>
          </a:p>
          <a:p>
            <a:pPr algn="l"/>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1E145171-1976-E547-5EE8-ABFC3929C228}"/>
              </a:ext>
            </a:extLst>
          </p:cNvPr>
          <p:cNvSpPr>
            <a:spLocks noGrp="1"/>
          </p:cNvSpPr>
          <p:nvPr>
            <p:ph type="sldNum" sz="quarter" idx="5"/>
          </p:nvPr>
        </p:nvSpPr>
        <p:spPr/>
        <p:txBody>
          <a:bodyPr/>
          <a:lstStyle/>
          <a:p>
            <a:fld id="{D0E42C9D-BC2F-4B75-8FE9-F32B3E470D2E}" type="slidenum">
              <a:rPr lang="pt-BR" smtClean="0"/>
              <a:t>36</a:t>
            </a:fld>
            <a:endParaRPr lang="pt-BR"/>
          </a:p>
        </p:txBody>
      </p:sp>
    </p:spTree>
    <p:extLst>
      <p:ext uri="{BB962C8B-B14F-4D97-AF65-F5344CB8AC3E}">
        <p14:creationId xmlns:p14="http://schemas.microsoft.com/office/powerpoint/2010/main" val="2102484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8E2B2-C7F3-D062-86B9-417133505F0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9637F1F-9458-F583-44D3-7882A78BF9A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51D8C1A-998C-6635-49EE-BAF353C7ADD0}"/>
              </a:ext>
            </a:extLst>
          </p:cNvPr>
          <p:cNvSpPr>
            <a:spLocks noGrp="1"/>
          </p:cNvSpPr>
          <p:nvPr>
            <p:ph type="body" idx="1"/>
          </p:nvPr>
        </p:nvSpPr>
        <p:spPr/>
        <p:txBody>
          <a:bodyPr/>
          <a:lstStyle/>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lista abaixo apresenta os diferentes tipos de campo texto que você pode utilizar: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button</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1F217D"/>
                </a:solidFill>
                <a:latin typeface="OpenSans-Regular"/>
              </a:rPr>
              <a:t>: </a:t>
            </a:r>
            <a:r>
              <a:rPr lang="pt-BR" sz="1800" b="0" i="0" u="none" strike="noStrike" baseline="0" dirty="0">
                <a:solidFill>
                  <a:srgbClr val="585757"/>
                </a:solidFill>
                <a:latin typeface="OpenSans-Regular"/>
              </a:rPr>
              <a:t>define um botão. O HTML permite a criação de botões utilizando um elemento mais descritivo para essa tarefa,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button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Veja o exemplo abaixo: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 muito semelhante, porém a segunda é mais clara para alguém que está lendo o seu código, fica a seu critério escolher:</a:t>
            </a:r>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DA08AA08-FB5C-EB23-5556-F88F89FE596F}"/>
              </a:ext>
            </a:extLst>
          </p:cNvPr>
          <p:cNvSpPr>
            <a:spLocks noGrp="1"/>
          </p:cNvSpPr>
          <p:nvPr>
            <p:ph type="sldNum" sz="quarter" idx="5"/>
          </p:nvPr>
        </p:nvSpPr>
        <p:spPr/>
        <p:txBody>
          <a:bodyPr/>
          <a:lstStyle/>
          <a:p>
            <a:fld id="{D0E42C9D-BC2F-4B75-8FE9-F32B3E470D2E}" type="slidenum">
              <a:rPr lang="pt-BR" smtClean="0"/>
              <a:t>37</a:t>
            </a:fld>
            <a:endParaRPr lang="pt-BR"/>
          </a:p>
        </p:txBody>
      </p:sp>
    </p:spTree>
    <p:extLst>
      <p:ext uri="{BB962C8B-B14F-4D97-AF65-F5344CB8AC3E}">
        <p14:creationId xmlns:p14="http://schemas.microsoft.com/office/powerpoint/2010/main" val="35565303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63826-1DFC-9211-08E3-A456A68DA86F}"/>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C854A82-E0E8-D73C-521E-556A121A26E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3477C4E-FCFE-BB41-1568-ADC63FD80E8A}"/>
              </a:ext>
            </a:extLst>
          </p:cNvPr>
          <p:cNvSpPr>
            <a:spLocks noGrp="1"/>
          </p:cNvSpPr>
          <p:nvPr>
            <p:ph type="body" idx="1"/>
          </p:nvPr>
        </p:nvSpPr>
        <p:spPr/>
        <p:txBody>
          <a:bodyPr/>
          <a:lstStyle/>
          <a:p>
            <a:pPr algn="l"/>
            <a:endParaRPr lang="pt-BR" sz="1800" b="0" i="0" u="none" strike="noStrike" baseline="0" dirty="0">
              <a:solidFill>
                <a:srgbClr val="585757"/>
              </a:solidFill>
              <a:latin typeface="OpenSans-Regular"/>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checkbox</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permite que o usuário selecione </a:t>
            </a:r>
            <a:r>
              <a:rPr lang="pt-BR" sz="1800" b="1" i="0" u="none" strike="noStrike" baseline="0" dirty="0">
                <a:solidFill>
                  <a:srgbClr val="585757"/>
                </a:solidFill>
                <a:latin typeface="OpenSans-Bold"/>
              </a:rPr>
              <a:t>zero </a:t>
            </a:r>
            <a:r>
              <a:rPr lang="pt-BR" sz="1800" b="0" i="0" u="none" strike="noStrike" baseline="0" dirty="0">
                <a:solidFill>
                  <a:srgbClr val="585757"/>
                </a:solidFill>
                <a:latin typeface="OpenSans-Regular"/>
              </a:rPr>
              <a:t>ou </a:t>
            </a:r>
            <a:r>
              <a:rPr lang="pt-BR" sz="1800" b="1" i="0" u="none" strike="noStrike" baseline="0" dirty="0">
                <a:solidFill>
                  <a:srgbClr val="585757"/>
                </a:solidFill>
                <a:latin typeface="OpenSans-Bold"/>
              </a:rPr>
              <a:t>mais </a:t>
            </a:r>
            <a:r>
              <a:rPr lang="pt-BR" sz="1800" b="0" i="0" u="none" strike="noStrike" baseline="0" dirty="0">
                <a:solidFill>
                  <a:srgbClr val="585757"/>
                </a:solidFill>
                <a:latin typeface="OpenSans-Regular"/>
              </a:rPr>
              <a:t>opções de um número limitado de opções. Por exemplo:</a:t>
            </a:r>
          </a:p>
          <a:p>
            <a:pPr algn="l"/>
            <a:endParaRPr lang="pt-BR" sz="1800" b="0" i="0" u="none" strike="noStrike" baseline="0" dirty="0">
              <a:solidFill>
                <a:srgbClr val="1F217D"/>
              </a:solidFill>
              <a:latin typeface="Consolas" panose="020B0609020204030204" pitchFamily="49" charset="0"/>
            </a:endParaRP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Qual a sua linguagem preferida:</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JavaScript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C#</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PHP</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Java</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Você pode utilizar o atributo </a:t>
            </a:r>
            <a:r>
              <a:rPr lang="pt-BR" sz="1800" b="1" i="0" u="none" strike="noStrike" baseline="0" dirty="0" err="1">
                <a:solidFill>
                  <a:srgbClr val="585757"/>
                </a:solidFill>
                <a:latin typeface="OpenSans-Bold"/>
              </a:rPr>
              <a:t>checked</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indicar quais campos devem ser pré-selecionados quando a página for carregada.</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DEE9E95B-7B5E-6CE4-791E-1497EB16AB89}"/>
              </a:ext>
            </a:extLst>
          </p:cNvPr>
          <p:cNvSpPr>
            <a:spLocks noGrp="1"/>
          </p:cNvSpPr>
          <p:nvPr>
            <p:ph type="sldNum" sz="quarter" idx="5"/>
          </p:nvPr>
        </p:nvSpPr>
        <p:spPr/>
        <p:txBody>
          <a:bodyPr/>
          <a:lstStyle/>
          <a:p>
            <a:fld id="{D0E42C9D-BC2F-4B75-8FE9-F32B3E470D2E}" type="slidenum">
              <a:rPr lang="pt-BR" smtClean="0"/>
              <a:t>38</a:t>
            </a:fld>
            <a:endParaRPr lang="pt-BR"/>
          </a:p>
        </p:txBody>
      </p:sp>
    </p:spTree>
    <p:extLst>
      <p:ext uri="{BB962C8B-B14F-4D97-AF65-F5344CB8AC3E}">
        <p14:creationId xmlns:p14="http://schemas.microsoft.com/office/powerpoint/2010/main" val="17314759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0FFBB-292B-557D-8CB6-4E3E5751D82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9F9C6B65-7D82-82E4-2E2F-2B94D62935F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8C11C6DA-A718-B479-8AEF-6B38BA4BD749}"/>
              </a:ext>
            </a:extLst>
          </p:cNvPr>
          <p:cNvSpPr>
            <a:spLocks noGrp="1"/>
          </p:cNvSpPr>
          <p:nvPr>
            <p:ph type="body" idx="1"/>
          </p:nvPr>
        </p:nvSpPr>
        <p:spPr/>
        <p:txBody>
          <a:bodyPr/>
          <a:lstStyle/>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”color”</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cor.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”date”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data. Você pode usar 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atribuir restrições às datas, por exemplo:</a:t>
            </a:r>
          </a:p>
          <a:p>
            <a:pPr algn="l"/>
            <a:endParaRPr lang="pt-BR" sz="1800" b="0" i="0" u="none" strike="noStrike" baseline="0" dirty="0">
              <a:solidFill>
                <a:srgbClr val="1F217D"/>
              </a:solidFill>
              <a:latin typeface="Consolas" panose="020B0609020204030204" pitchFamily="49" charset="0"/>
            </a:endParaRP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Data nascimento:</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”date” </a:t>
            </a:r>
            <a:r>
              <a:rPr lang="pt-BR" sz="1800" b="0" i="0" u="none" strike="noStrike" baseline="0" dirty="0">
                <a:solidFill>
                  <a:srgbClr val="994E9D"/>
                </a:solidFill>
                <a:latin typeface="Consolas" panose="020B0609020204030204" pitchFamily="49" charset="0"/>
              </a:rPr>
              <a:t>min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”2000-01-01” </a:t>
            </a:r>
            <a:r>
              <a:rPr lang="pt-BR" sz="1800" b="0" i="0" u="none" strike="noStrike" baseline="0" dirty="0" err="1">
                <a:solidFill>
                  <a:srgbClr val="994E9D"/>
                </a:solidFill>
                <a:latin typeface="Consolas" panose="020B0609020204030204" pitchFamily="49" charset="0"/>
              </a:rPr>
              <a:t>max</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”2018-12-31” </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AB2215BF-A053-75AF-5B41-7220EB2E13A8}"/>
              </a:ext>
            </a:extLst>
          </p:cNvPr>
          <p:cNvSpPr>
            <a:spLocks noGrp="1"/>
          </p:cNvSpPr>
          <p:nvPr>
            <p:ph type="sldNum" sz="quarter" idx="5"/>
          </p:nvPr>
        </p:nvSpPr>
        <p:spPr/>
        <p:txBody>
          <a:bodyPr/>
          <a:lstStyle/>
          <a:p>
            <a:fld id="{D0E42C9D-BC2F-4B75-8FE9-F32B3E470D2E}" type="slidenum">
              <a:rPr lang="pt-BR" smtClean="0"/>
              <a:t>39</a:t>
            </a:fld>
            <a:endParaRPr lang="pt-BR"/>
          </a:p>
        </p:txBody>
      </p:sp>
    </p:spTree>
    <p:extLst>
      <p:ext uri="{BB962C8B-B14F-4D97-AF65-F5344CB8AC3E}">
        <p14:creationId xmlns:p14="http://schemas.microsoft.com/office/powerpoint/2010/main" val="2150598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02BF4-7906-9AEB-71DF-A7278A3C0E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0EBD9C-4A1B-01A3-221E-E0DFBB8618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BB3E4-E2DD-8B1A-F7A5-8A1A6D36EC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0ECC2E-73BE-6DAC-C69B-16BF7E806D0E}"/>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854127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4B03B-E612-F597-24E7-F3C700AFBA4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4FCDE37C-F7D7-74DB-5837-3C3A92E316A8}"/>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6847AB9-67F9-70FF-8CF3-55D5CC1E753D}"/>
              </a:ext>
            </a:extLst>
          </p:cNvPr>
          <p:cNvSpPr>
            <a:spLocks noGrp="1"/>
          </p:cNvSpPr>
          <p:nvPr>
            <p:ph type="body" idx="1"/>
          </p:nvPr>
        </p:nvSpPr>
        <p:spPr/>
        <p:txBody>
          <a:bodyPr/>
          <a:lstStyle/>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datetime</a:t>
            </a:r>
            <a:r>
              <a:rPr lang="pt-BR" sz="1800" b="0" i="0" u="none" strike="noStrike" baseline="0" dirty="0">
                <a:solidFill>
                  <a:srgbClr val="AD9137"/>
                </a:solidFill>
                <a:latin typeface="Consolas" panose="020B0609020204030204" pitchFamily="49" charset="0"/>
              </a:rPr>
              <a:t>-local”</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data e hora.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email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entrada de e-mail. Dependendo do navegador, o formato do e-mail é validado automaticamente. Já alguns smartphones apresentam a tecla </a:t>
            </a:r>
            <a:r>
              <a:rPr lang="pt-BR" sz="1800" b="1" i="0" u="none" strike="noStrike" baseline="0" dirty="0">
                <a:solidFill>
                  <a:srgbClr val="585757"/>
                </a:solidFill>
                <a:latin typeface="OpenSans-Bold"/>
              </a:rPr>
              <a:t>.com </a:t>
            </a:r>
            <a:r>
              <a:rPr lang="pt-BR" sz="1800" b="0" i="0" u="none" strike="noStrike" baseline="0" dirty="0">
                <a:solidFill>
                  <a:srgbClr val="585757"/>
                </a:solidFill>
                <a:latin typeface="OpenSans-Regular"/>
              </a:rPr>
              <a:t>que facilita a digitação de e-mails.</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”file”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seleção de arquivos para upload para o servidor.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hidden</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invisível para o usuário, porém pode armazenar algum valor da sua página.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image</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uma imagem como um botão de envio.</a:t>
            </a:r>
          </a:p>
        </p:txBody>
      </p:sp>
      <p:sp>
        <p:nvSpPr>
          <p:cNvPr id="4" name="Espaço Reservado para Número de Slide 3">
            <a:extLst>
              <a:ext uri="{FF2B5EF4-FFF2-40B4-BE49-F238E27FC236}">
                <a16:creationId xmlns:a16="http://schemas.microsoft.com/office/drawing/2014/main" id="{F5082C67-F256-2B3D-7F2B-0FADACBE6205}"/>
              </a:ext>
            </a:extLst>
          </p:cNvPr>
          <p:cNvSpPr>
            <a:spLocks noGrp="1"/>
          </p:cNvSpPr>
          <p:nvPr>
            <p:ph type="sldNum" sz="quarter" idx="5"/>
          </p:nvPr>
        </p:nvSpPr>
        <p:spPr/>
        <p:txBody>
          <a:bodyPr/>
          <a:lstStyle/>
          <a:p>
            <a:fld id="{D0E42C9D-BC2F-4B75-8FE9-F32B3E470D2E}" type="slidenum">
              <a:rPr lang="pt-BR" smtClean="0"/>
              <a:t>40</a:t>
            </a:fld>
            <a:endParaRPr lang="pt-BR"/>
          </a:p>
        </p:txBody>
      </p:sp>
    </p:spTree>
    <p:extLst>
      <p:ext uri="{BB962C8B-B14F-4D97-AF65-F5344CB8AC3E}">
        <p14:creationId xmlns:p14="http://schemas.microsoft.com/office/powerpoint/2010/main" val="1033213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7B4BD-6838-8A96-9CB7-AC6E98B7411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BC694A43-B320-116A-AE01-73B2E81B709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EBB573D-BC57-D5C8-0930-1E6280BB5A03}"/>
              </a:ext>
            </a:extLst>
          </p:cNvPr>
          <p:cNvSpPr>
            <a:spLocks noGrp="1"/>
          </p:cNvSpPr>
          <p:nvPr>
            <p:ph type="body" idx="1"/>
          </p:nvPr>
        </p:nvSpPr>
        <p:spPr/>
        <p:txBody>
          <a:bodyPr/>
          <a:lstStyle/>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month</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da entrada de mês e ano.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number</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entrada numérico. Você pode restringir o valor mínimo e máximo utilizando os respectivos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0" i="0" u="none" strike="noStrike" baseline="0" dirty="0">
                <a:solidFill>
                  <a:srgbClr val="585757"/>
                </a:solidFill>
                <a:latin typeface="OpenSans-Regular"/>
              </a:rPr>
              <a:t>. Por exemplo:</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Escolha um número de 1 a 10:</a:t>
            </a:r>
          </a:p>
          <a:p>
            <a:pPr lvl="2" algn="l"/>
            <a:r>
              <a:rPr lang="nb-NO" sz="1800" b="0" i="0" u="none" strike="noStrike" baseline="0" dirty="0">
                <a:solidFill>
                  <a:srgbClr val="1F217D"/>
                </a:solidFill>
                <a:latin typeface="Consolas" panose="020B0609020204030204" pitchFamily="49" charset="0"/>
              </a:rPr>
              <a:t>&lt;</a:t>
            </a:r>
            <a:r>
              <a:rPr lang="nb-NO" sz="1800" b="0" i="0" u="none" strike="noStrike" baseline="0" dirty="0">
                <a:solidFill>
                  <a:srgbClr val="4D7FE3"/>
                </a:solidFill>
                <a:latin typeface="Consolas" panose="020B0609020204030204" pitchFamily="49" charset="0"/>
              </a:rPr>
              <a:t>input </a:t>
            </a:r>
            <a:r>
              <a:rPr lang="nb-NO" sz="1800" b="0" i="0" u="none" strike="noStrike" baseline="0" dirty="0">
                <a:solidFill>
                  <a:srgbClr val="994E9D"/>
                </a:solidFill>
                <a:latin typeface="Consolas" panose="020B0609020204030204" pitchFamily="49" charset="0"/>
              </a:rPr>
              <a:t>type</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”number” </a:t>
            </a:r>
            <a:r>
              <a:rPr lang="nb-NO" sz="1800" b="0" i="0" u="none" strike="noStrike" baseline="0" dirty="0">
                <a:solidFill>
                  <a:srgbClr val="994E9D"/>
                </a:solidFill>
                <a:latin typeface="Consolas" panose="020B0609020204030204" pitchFamily="49" charset="0"/>
              </a:rPr>
              <a:t>min</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”1” </a:t>
            </a:r>
            <a:r>
              <a:rPr lang="nb-NO" sz="1800" b="0" i="0" u="none" strike="noStrike" baseline="0" dirty="0">
                <a:solidFill>
                  <a:srgbClr val="994E9D"/>
                </a:solidFill>
                <a:latin typeface="Consolas" panose="020B0609020204030204" pitchFamily="49" charset="0"/>
              </a:rPr>
              <a:t>max</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”10” </a:t>
            </a:r>
            <a:r>
              <a:rPr lang="nb-NO"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senha.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”radio”</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permite que o usuário selecione </a:t>
            </a:r>
            <a:r>
              <a:rPr lang="pt-BR" sz="1800" b="1" i="0" u="none" strike="noStrike" baseline="0" dirty="0">
                <a:solidFill>
                  <a:srgbClr val="585757"/>
                </a:solidFill>
                <a:latin typeface="OpenSans-Bold"/>
              </a:rPr>
              <a:t>uma </a:t>
            </a:r>
            <a:r>
              <a:rPr lang="pt-BR" sz="1800" b="0" i="0" u="none" strike="noStrike" baseline="0" dirty="0">
                <a:solidFill>
                  <a:srgbClr val="585757"/>
                </a:solidFill>
                <a:latin typeface="OpenSans-Regular"/>
              </a:rPr>
              <a:t>opção dentro de um número limitado.</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p:txBody>
      </p:sp>
      <p:sp>
        <p:nvSpPr>
          <p:cNvPr id="4" name="Espaço Reservado para Número de Slide 3">
            <a:extLst>
              <a:ext uri="{FF2B5EF4-FFF2-40B4-BE49-F238E27FC236}">
                <a16:creationId xmlns:a16="http://schemas.microsoft.com/office/drawing/2014/main" id="{7057156B-C69B-7653-17AF-65D97E747585}"/>
              </a:ext>
            </a:extLst>
          </p:cNvPr>
          <p:cNvSpPr>
            <a:spLocks noGrp="1"/>
          </p:cNvSpPr>
          <p:nvPr>
            <p:ph type="sldNum" sz="quarter" idx="5"/>
          </p:nvPr>
        </p:nvSpPr>
        <p:spPr/>
        <p:txBody>
          <a:bodyPr/>
          <a:lstStyle/>
          <a:p>
            <a:fld id="{D0E42C9D-BC2F-4B75-8FE9-F32B3E470D2E}" type="slidenum">
              <a:rPr lang="pt-BR" smtClean="0"/>
              <a:t>41</a:t>
            </a:fld>
            <a:endParaRPr lang="pt-BR"/>
          </a:p>
        </p:txBody>
      </p:sp>
    </p:spTree>
    <p:extLst>
      <p:ext uri="{BB962C8B-B14F-4D97-AF65-F5344CB8AC3E}">
        <p14:creationId xmlns:p14="http://schemas.microsoft.com/office/powerpoint/2010/main" val="14170702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D734A-5645-E796-D9EF-8D33DFE0924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C22B478A-01E8-87DA-B1DE-F112CDD3DAE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B9262E1-0BDD-DA5B-0CF2-2E996993E42B}"/>
              </a:ext>
            </a:extLst>
          </p:cNvPr>
          <p:cNvSpPr>
            <a:spLocks noGrp="1"/>
          </p:cNvSpPr>
          <p:nvPr>
            <p:ph type="body" idx="1"/>
          </p:nvPr>
        </p:nvSpPr>
        <p:spPr/>
        <p:txBody>
          <a:bodyPr/>
          <a:lstStyle/>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”radio”</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permite que o usuário selecione </a:t>
            </a:r>
            <a:r>
              <a:rPr lang="pt-BR" sz="1800" b="1" i="0" u="none" strike="noStrike" baseline="0" dirty="0">
                <a:solidFill>
                  <a:srgbClr val="585757"/>
                </a:solidFill>
                <a:latin typeface="OpenSans-Bold"/>
              </a:rPr>
              <a:t>uma </a:t>
            </a:r>
            <a:r>
              <a:rPr lang="pt-BR" sz="1800" b="0" i="0" u="none" strike="noStrike" baseline="0" dirty="0">
                <a:solidFill>
                  <a:srgbClr val="585757"/>
                </a:solidFill>
                <a:latin typeface="OpenSans-Regular"/>
              </a:rPr>
              <a:t>opção dentro de um número limitado.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 </a:t>
            </a:r>
            <a:r>
              <a:rPr lang="en-US" sz="1800" b="0" i="0" u="none" strike="noStrike" baseline="0" dirty="0">
                <a:solidFill>
                  <a:srgbClr val="994E9D"/>
                </a:solidFill>
                <a:latin typeface="Consolas" panose="020B0609020204030204" pitchFamily="49" charset="0"/>
              </a:rPr>
              <a:t>checked</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Masculino</a:t>
            </a:r>
            <a:endParaRPr lang="en-US" sz="1800" b="0" i="0" u="none" strike="noStrike" baseline="0" dirty="0">
              <a:solidFill>
                <a:srgbClr val="000000"/>
              </a:solidFill>
              <a:latin typeface="Consolas" panose="020B0609020204030204" pitchFamily="49" charset="0"/>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Feminino</a:t>
            </a:r>
            <a:endParaRPr lang="en-US" sz="1800" b="0" i="0" u="none" strike="noStrike" baseline="0" dirty="0">
              <a:solidFill>
                <a:srgbClr val="000000"/>
              </a:solidFill>
              <a:latin typeface="Consolas" panose="020B0609020204030204" pitchFamily="49" charset="0"/>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Outros</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a:t>
            </a:r>
          </a:p>
          <a:p>
            <a:pPr algn="l"/>
            <a:r>
              <a:rPr lang="pt-BR" sz="1800" b="0" i="0" u="none" strike="noStrike" baseline="0" dirty="0">
                <a:solidFill>
                  <a:srgbClr val="585757"/>
                </a:solidFill>
                <a:latin typeface="OpenSans-Regular"/>
              </a:rPr>
              <a:t>Veja que o primeiro campo “Masculino” possui um atributo </a:t>
            </a:r>
            <a:r>
              <a:rPr lang="pt-BR" sz="1800" b="1" i="0" u="none" strike="noStrike" baseline="0" dirty="0" err="1">
                <a:solidFill>
                  <a:srgbClr val="585757"/>
                </a:solidFill>
                <a:latin typeface="OpenSans-Bold"/>
              </a:rPr>
              <a:t>checked</a:t>
            </a:r>
            <a:r>
              <a:rPr lang="pt-BR" sz="1800" b="0" i="0" u="none" strike="noStrike" baseline="0" dirty="0">
                <a:solidFill>
                  <a:srgbClr val="585757"/>
                </a:solidFill>
                <a:latin typeface="OpenSans-Regular"/>
              </a:rPr>
              <a:t>, esse atributo indica que esse campo deve ser pré-selecionado quando a página é carregada.</a:t>
            </a:r>
          </a:p>
          <a:p>
            <a:pPr algn="l"/>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DF2873B3-FC20-39B3-5366-7C9DBCE54640}"/>
              </a:ext>
            </a:extLst>
          </p:cNvPr>
          <p:cNvSpPr>
            <a:spLocks noGrp="1"/>
          </p:cNvSpPr>
          <p:nvPr>
            <p:ph type="sldNum" sz="quarter" idx="5"/>
          </p:nvPr>
        </p:nvSpPr>
        <p:spPr/>
        <p:txBody>
          <a:bodyPr/>
          <a:lstStyle/>
          <a:p>
            <a:fld id="{D0E42C9D-BC2F-4B75-8FE9-F32B3E470D2E}" type="slidenum">
              <a:rPr lang="pt-BR" smtClean="0"/>
              <a:t>42</a:t>
            </a:fld>
            <a:endParaRPr lang="pt-BR"/>
          </a:p>
        </p:txBody>
      </p:sp>
    </p:spTree>
    <p:extLst>
      <p:ext uri="{BB962C8B-B14F-4D97-AF65-F5344CB8AC3E}">
        <p14:creationId xmlns:p14="http://schemas.microsoft.com/office/powerpoint/2010/main" val="3893855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DB791-747B-01F5-1959-2B21F4A5A4B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5346BC-E408-8A06-E17D-DC1866375B2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3B7F7DF-5BDA-CBF7-937B-2A8938533371}"/>
              </a:ext>
            </a:extLst>
          </p:cNvPr>
          <p:cNvSpPr>
            <a:spLocks noGrp="1"/>
          </p:cNvSpPr>
          <p:nvPr>
            <p:ph type="body" idx="1"/>
          </p:nvPr>
        </p:nvSpPr>
        <p:spPr/>
        <p:txBody>
          <a:bodyPr/>
          <a:lstStyle/>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”range”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controle deslizante para a seleção de um determinado número em um limite. Você define o limite utilizando 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0" i="0" u="none" strike="noStrike" baseline="0" dirty="0">
                <a:solidFill>
                  <a:srgbClr val="585757"/>
                </a:solidFill>
                <a:latin typeface="OpenSans-Regular"/>
              </a:rPr>
              <a:t>. O incremento do valor é definido pelo atributo </a:t>
            </a:r>
            <a:r>
              <a:rPr lang="pt-BR" sz="1800" b="1" i="0" u="none" strike="noStrike" baseline="0" dirty="0">
                <a:solidFill>
                  <a:srgbClr val="585757"/>
                </a:solidFill>
                <a:latin typeface="OpenSans-Bold"/>
              </a:rPr>
              <a:t>step</a:t>
            </a:r>
            <a:r>
              <a:rPr lang="pt-BR" sz="1800" b="0" i="0" u="none" strike="noStrike" baseline="0" dirty="0">
                <a:solidFill>
                  <a:srgbClr val="585757"/>
                </a:solidFill>
                <a:latin typeface="OpenSans-Regular"/>
              </a:rPr>
              <a: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r>
              <a:rPr lang="en-US" sz="1800" b="0" i="0" u="none" strike="noStrike" baseline="0" dirty="0">
                <a:solidFill>
                  <a:srgbClr val="000000"/>
                </a:solidFill>
                <a:latin typeface="Consolas" panose="020B0609020204030204" pitchFamily="49" charset="0"/>
              </a:rPr>
              <a:t>0 </a:t>
            </a:r>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”range” </a:t>
            </a:r>
            <a:r>
              <a:rPr lang="en-US" sz="1800" b="0" i="0" u="none" strike="noStrike" baseline="0" dirty="0">
                <a:solidFill>
                  <a:srgbClr val="994E9D"/>
                </a:solidFill>
                <a:latin typeface="Consolas" panose="020B0609020204030204" pitchFamily="49" charset="0"/>
              </a:rPr>
              <a:t>min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”0” </a:t>
            </a:r>
            <a:r>
              <a:rPr lang="en-US" sz="1800" b="0" i="0" u="none" strike="noStrike" baseline="0" dirty="0">
                <a:solidFill>
                  <a:srgbClr val="994E9D"/>
                </a:solidFill>
                <a:latin typeface="Consolas" panose="020B0609020204030204" pitchFamily="49" charset="0"/>
              </a:rPr>
              <a:t>max</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”100” </a:t>
            </a:r>
            <a:r>
              <a:rPr lang="en-US" sz="1800" b="0" i="0" u="none" strike="noStrike" baseline="0" dirty="0">
                <a:solidFill>
                  <a:srgbClr val="994E9D"/>
                </a:solidFill>
                <a:latin typeface="Consolas" panose="020B0609020204030204" pitchFamily="49" charset="0"/>
              </a:rPr>
              <a:t>step</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”10”</a:t>
            </a:r>
            <a:r>
              <a:rPr lang="en-US" sz="1800" b="0" i="0" u="none" strike="noStrike" baseline="0" dirty="0">
                <a:solidFill>
                  <a:srgbClr val="1F217D"/>
                </a:solidFill>
                <a:latin typeface="Consolas" panose="020B0609020204030204" pitchFamily="49" charset="0"/>
              </a:rPr>
              <a:t>/&gt; </a:t>
            </a:r>
            <a:r>
              <a:rPr lang="en-US" sz="1800" b="0" i="0" u="none" strike="noStrike" baseline="0" dirty="0">
                <a:solidFill>
                  <a:srgbClr val="000000"/>
                </a:solidFill>
                <a:latin typeface="Consolas" panose="020B0609020204030204" pitchFamily="49" charset="0"/>
              </a:rPr>
              <a:t>100</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01405DDB-EB2C-EFB0-2AF6-E8B1D5FFACD7}"/>
              </a:ext>
            </a:extLst>
          </p:cNvPr>
          <p:cNvSpPr>
            <a:spLocks noGrp="1"/>
          </p:cNvSpPr>
          <p:nvPr>
            <p:ph type="sldNum" sz="quarter" idx="5"/>
          </p:nvPr>
        </p:nvSpPr>
        <p:spPr/>
        <p:txBody>
          <a:bodyPr/>
          <a:lstStyle/>
          <a:p>
            <a:fld id="{D0E42C9D-BC2F-4B75-8FE9-F32B3E470D2E}" type="slidenum">
              <a:rPr lang="pt-BR" smtClean="0"/>
              <a:t>43</a:t>
            </a:fld>
            <a:endParaRPr lang="pt-BR"/>
          </a:p>
        </p:txBody>
      </p:sp>
    </p:spTree>
    <p:extLst>
      <p:ext uri="{BB962C8B-B14F-4D97-AF65-F5344CB8AC3E}">
        <p14:creationId xmlns:p14="http://schemas.microsoft.com/office/powerpoint/2010/main" val="3573177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3D46A-0416-1BA4-7EE9-71608A02253B}"/>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6B9653A-6C3D-A910-9CB2-0E93EAD1D0B8}"/>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CF1D98F8-124A-505E-EE45-37B92D4FA8B8}"/>
              </a:ext>
            </a:extLst>
          </p:cNvPr>
          <p:cNvSpPr>
            <a:spLocks noGrp="1"/>
          </p:cNvSpPr>
          <p:nvPr>
            <p:ph type="body" idx="1"/>
          </p:nvPr>
        </p:nvSpPr>
        <p:spPr/>
        <p:txBody>
          <a:bodyPr/>
          <a:lstStyle/>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”reset”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botão que permite redefinir o valor de todos os campos do formulário</a:t>
            </a:r>
          </a:p>
          <a:p>
            <a:pPr lvl="1" algn="l"/>
            <a:r>
              <a:rPr lang="pt-BR" sz="1800" b="0" i="0" u="none" strike="noStrike" baseline="0" dirty="0">
                <a:solidFill>
                  <a:srgbClr val="585757"/>
                </a:solidFill>
                <a:latin typeface="OpenSans-Regular"/>
              </a:rPr>
              <a:t>para o seu valor padrão.</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search</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pesquisa que se comporta como um campo de texto</a:t>
            </a:r>
          </a:p>
          <a:p>
            <a:pPr lvl="1" algn="l"/>
            <a:r>
              <a:rPr lang="pt-BR" sz="1800" b="0" i="0" u="none" strike="noStrike" baseline="0" dirty="0">
                <a:solidFill>
                  <a:srgbClr val="585757"/>
                </a:solidFill>
                <a:latin typeface="OpenSans-Regular"/>
              </a:rPr>
              <a:t>simples.</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submit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botão que permite enviar todos os dados do formulário para uma</a:t>
            </a:r>
          </a:p>
          <a:p>
            <a:pPr lvl="1" algn="l"/>
            <a:r>
              <a:rPr lang="pt-BR" sz="1800" b="0" i="0" u="none" strike="noStrike" baseline="0" dirty="0">
                <a:solidFill>
                  <a:srgbClr val="585757"/>
                </a:solidFill>
                <a:latin typeface="OpenSans-Regular"/>
              </a:rPr>
              <a:t>página no servidor. A página é especificada no atributo </a:t>
            </a:r>
            <a:r>
              <a:rPr lang="pt-BR" sz="1800" b="1" i="0" u="none" strike="noStrike" baseline="0" dirty="0" err="1">
                <a:solidFill>
                  <a:srgbClr val="585757"/>
                </a:solidFill>
                <a:latin typeface="OpenSans-Bold"/>
              </a:rPr>
              <a:t>action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do formulário, conforme exemplo abaixo:</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action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”/principal.html”</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000000"/>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000000"/>
                </a:solidFill>
                <a:latin typeface="Consolas" panose="020B0609020204030204" pitchFamily="49" charset="0"/>
              </a:rPr>
              <a:t>&gt;</a:t>
            </a:r>
          </a:p>
          <a:p>
            <a:pPr lvl="3" algn="l"/>
            <a:r>
              <a:rPr lang="pt-BR" sz="1800" b="0" i="0" u="none" strike="noStrike" baseline="0" dirty="0">
                <a:solidFill>
                  <a:srgbClr val="000000"/>
                </a:solidFill>
                <a:latin typeface="Consolas" panose="020B0609020204030204" pitchFamily="49" charset="0"/>
              </a:rPr>
              <a:t>Campo texto: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submit</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”Enviar”</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	&lt;/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Se o atributo </a:t>
            </a:r>
            <a:r>
              <a:rPr lang="pt-BR" sz="1800" b="1" i="0" u="none" strike="noStrike" baseline="0" dirty="0" err="1">
                <a:solidFill>
                  <a:srgbClr val="585757"/>
                </a:solidFill>
                <a:latin typeface="OpenSans-Bold"/>
              </a:rPr>
              <a:t>action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não for informado, as informações serão enviadas para a página atual. Você também pode utilizar o atributo </a:t>
            </a:r>
            <a:r>
              <a:rPr lang="pt-BR" sz="1800" b="1" i="0" u="none" strike="noStrike" baseline="0" dirty="0">
                <a:solidFill>
                  <a:srgbClr val="585757"/>
                </a:solidFill>
                <a:latin typeface="OpenSans-Bold"/>
              </a:rPr>
              <a:t>target </a:t>
            </a:r>
            <a:r>
              <a:rPr lang="pt-BR" sz="1800" b="0" i="0" u="none" strike="noStrike" baseline="0" dirty="0">
                <a:solidFill>
                  <a:srgbClr val="585757"/>
                </a:solidFill>
                <a:latin typeface="OpenSans-Regular"/>
              </a:rPr>
              <a:t>do formulário para definir se os dados devem ser enviados em uma nova aba do navegador (valor </a:t>
            </a:r>
            <a:r>
              <a:rPr lang="pt-BR" sz="1800" b="1" i="0" u="none" strike="noStrike" baseline="0" dirty="0">
                <a:solidFill>
                  <a:srgbClr val="585757"/>
                </a:solidFill>
                <a:latin typeface="OpenSans-Bold"/>
              </a:rPr>
              <a:t>_</a:t>
            </a:r>
            <a:r>
              <a:rPr lang="pt-BR" sz="1800" b="1" i="0" u="none" strike="noStrike" baseline="0" dirty="0" err="1">
                <a:solidFill>
                  <a:srgbClr val="585757"/>
                </a:solidFill>
                <a:latin typeface="OpenSans-Bold"/>
              </a:rPr>
              <a:t>blank</a:t>
            </a:r>
            <a:r>
              <a:rPr lang="pt-BR" sz="1800" b="0" i="0" u="none" strike="noStrike" baseline="0" dirty="0">
                <a:solidFill>
                  <a:srgbClr val="585757"/>
                </a:solidFill>
                <a:latin typeface="OpenSans-Regular"/>
              </a:rPr>
              <a:t>) ou na janela atual (valor </a:t>
            </a:r>
            <a:r>
              <a:rPr lang="pt-BR" sz="1800" b="1" i="0" u="none" strike="noStrike" baseline="0" dirty="0">
                <a:solidFill>
                  <a:srgbClr val="585757"/>
                </a:solidFill>
                <a:latin typeface="OpenSans-Bold"/>
              </a:rPr>
              <a:t>_self</a:t>
            </a:r>
            <a:r>
              <a:rPr lang="pt-BR" sz="1800" b="0" i="0" u="none" strike="noStrike" baseline="0" dirty="0">
                <a:solidFill>
                  <a:srgbClr val="585757"/>
                </a:solidFill>
                <a:latin typeface="OpenSans-Regular"/>
              </a:rPr>
              <a:t>). O valor padrão é </a:t>
            </a:r>
            <a:r>
              <a:rPr lang="pt-BR" sz="1800" b="1" i="0" u="none" strike="noStrike" baseline="0" dirty="0">
                <a:solidFill>
                  <a:srgbClr val="585757"/>
                </a:solidFill>
                <a:latin typeface="OpenSans-Bold"/>
              </a:rPr>
              <a:t>_self</a:t>
            </a:r>
            <a:r>
              <a:rPr lang="pt-BR" sz="1800" b="0" i="0" u="none" strike="noStrike" baseline="0" dirty="0">
                <a:solidFill>
                  <a:srgbClr val="585757"/>
                </a:solidFill>
                <a:latin typeface="OpenSans-Regular"/>
              </a:rPr>
              <a:t>.</a:t>
            </a:r>
          </a:p>
          <a:p>
            <a:pPr algn="l"/>
            <a:endParaRPr lang="pt-BR" sz="1800" b="0" i="0" u="none" strike="noStrike" baseline="0" dirty="0">
              <a:solidFill>
                <a:srgbClr val="585757"/>
              </a:solidFill>
              <a:latin typeface="OpenSans-Regular"/>
            </a:endParaRPr>
          </a:p>
        </p:txBody>
      </p:sp>
      <p:sp>
        <p:nvSpPr>
          <p:cNvPr id="4" name="Espaço Reservado para Número de Slide 3">
            <a:extLst>
              <a:ext uri="{FF2B5EF4-FFF2-40B4-BE49-F238E27FC236}">
                <a16:creationId xmlns:a16="http://schemas.microsoft.com/office/drawing/2014/main" id="{7DBC76C5-7363-3944-EAEF-5BD244473C64}"/>
              </a:ext>
            </a:extLst>
          </p:cNvPr>
          <p:cNvSpPr>
            <a:spLocks noGrp="1"/>
          </p:cNvSpPr>
          <p:nvPr>
            <p:ph type="sldNum" sz="quarter" idx="5"/>
          </p:nvPr>
        </p:nvSpPr>
        <p:spPr/>
        <p:txBody>
          <a:bodyPr/>
          <a:lstStyle/>
          <a:p>
            <a:fld id="{D0E42C9D-BC2F-4B75-8FE9-F32B3E470D2E}" type="slidenum">
              <a:rPr lang="pt-BR" smtClean="0"/>
              <a:t>44</a:t>
            </a:fld>
            <a:endParaRPr lang="pt-BR"/>
          </a:p>
        </p:txBody>
      </p:sp>
    </p:spTree>
    <p:extLst>
      <p:ext uri="{BB962C8B-B14F-4D97-AF65-F5344CB8AC3E}">
        <p14:creationId xmlns:p14="http://schemas.microsoft.com/office/powerpoint/2010/main" val="19112564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82F1B-E1DD-6BDF-009B-96DB88EFB33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BB905D2-1B32-A79B-6439-39DE5FFD0FF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9788EE8-1B26-BE18-A2A4-629D39DC00EC}"/>
              </a:ext>
            </a:extLst>
          </p:cNvPr>
          <p:cNvSpPr>
            <a:spLocks noGrp="1"/>
          </p:cNvSpPr>
          <p:nvPr>
            <p:ph type="body" idx="1"/>
          </p:nvPr>
        </p:nvSpPr>
        <p:spPr/>
        <p:txBody>
          <a:bodyPr/>
          <a:lstStyle/>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padrão, o formulário utiliza o método GET do protocolo HTTP para enviar as informações para o servidor, nesse método as informações são passadas na URL. Exemplo: </a:t>
            </a:r>
            <a:r>
              <a:rPr lang="pt-BR" sz="1800" b="0" i="1" u="none" strike="noStrike" baseline="0" dirty="0">
                <a:solidFill>
                  <a:srgbClr val="585757"/>
                </a:solidFill>
                <a:latin typeface="OpenSans-Italic"/>
              </a:rPr>
              <a:t>https://formulario-login--fbricadede.repl.co/principal.html?login=fabrica&amp;senha=123</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que os dados ficam visíveis no navegador para o nosso usuário (inclusive a senha). Para evitar isso, você pode trocar para o método POST do HTTP. Para isso utilize o atributo </a:t>
            </a:r>
            <a:r>
              <a:rPr lang="pt-BR" sz="1800" b="1" i="0" u="none" strike="noStrike" baseline="0" dirty="0" err="1">
                <a:solidFill>
                  <a:srgbClr val="585757"/>
                </a:solidFill>
                <a:latin typeface="OpenSans-Bold"/>
              </a:rPr>
              <a:t>method</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do formulário com</a:t>
            </a:r>
          </a:p>
          <a:p>
            <a:pPr algn="l"/>
            <a:r>
              <a:rPr lang="pt-BR" sz="1800" b="0" i="0" u="none" strike="noStrike" baseline="0" dirty="0">
                <a:solidFill>
                  <a:srgbClr val="585757"/>
                </a:solidFill>
                <a:latin typeface="OpenSans-Regular"/>
              </a:rPr>
              <a:t>o valor </a:t>
            </a:r>
            <a:r>
              <a:rPr lang="pt-BR" sz="1800" b="1" i="0" u="none" strike="noStrike" baseline="0" dirty="0">
                <a:solidFill>
                  <a:srgbClr val="585757"/>
                </a:solidFill>
                <a:latin typeface="OpenSans-Bold"/>
              </a:rPr>
              <a:t>post. </a:t>
            </a:r>
            <a:r>
              <a:rPr lang="pt-BR" sz="1800" b="0" i="0" u="none" strike="noStrike" baseline="0" dirty="0">
                <a:solidFill>
                  <a:srgbClr val="585757"/>
                </a:solidFill>
                <a:latin typeface="OpenSans-Regular"/>
              </a:rPr>
              <a:t>Segue com os atributos </a:t>
            </a:r>
            <a:r>
              <a:rPr lang="pt-BR" sz="1800" b="1" i="0" u="none" strike="noStrike" baseline="0" dirty="0">
                <a:solidFill>
                  <a:srgbClr val="585757"/>
                </a:solidFill>
                <a:latin typeface="OpenSans-Bold"/>
              </a:rPr>
              <a:t>target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method</a:t>
            </a:r>
            <a:r>
              <a:rPr lang="pt-BR" sz="1800" b="0" i="0" u="none" strike="noStrike" baseline="0" dirty="0">
                <a:solidFill>
                  <a:srgbClr val="585757"/>
                </a:solidFill>
                <a:latin typeface="OpenSans-Regular"/>
              </a:rPr>
              <a:t>:</a:t>
            </a:r>
          </a:p>
          <a:p>
            <a:pPr algn="l"/>
            <a:endParaRPr lang="en-US" sz="1800" b="0" i="0" u="none" strike="noStrike" baseline="0" dirty="0">
              <a:solidFill>
                <a:srgbClr val="1F217D"/>
              </a:solidFill>
              <a:latin typeface="Consolas" panose="020B0609020204030204" pitchFamily="49" charset="0"/>
            </a:endParaRPr>
          </a:p>
          <a:p>
            <a:pPr lvl="1"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Login: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”login”</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Senha: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”senha”</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”reset”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Limpar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”submit”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Enviar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Ao desenvolver seus formulários, você pode ser um pouco negligente na escolha do método de envio (GET ou POST).</a:t>
            </a:r>
          </a:p>
          <a:p>
            <a:pPr algn="l"/>
            <a:r>
              <a:rPr lang="pt-BR" sz="1800" b="0" i="0" u="none" strike="noStrike" baseline="0" dirty="0">
                <a:solidFill>
                  <a:srgbClr val="585757"/>
                </a:solidFill>
                <a:latin typeface="OpenSans-Regular"/>
              </a:rPr>
              <a:t>Isso pode gerar problemas na sua aplicação ou na perda de uma funcionalidade muito útil para o seu usuário, a de adicionar a URL nos favoritos do navegador.</a:t>
            </a:r>
          </a:p>
          <a:p>
            <a:pPr algn="l"/>
            <a:r>
              <a:rPr lang="pt-BR" sz="1800" b="0" i="0" u="none" strike="noStrike" baseline="0" dirty="0">
                <a:solidFill>
                  <a:srgbClr val="585757"/>
                </a:solidFill>
                <a:latin typeface="OpenSans-Regular"/>
              </a:rPr>
              <a:t>Gaste um tempo analisando o método de envio. A </a:t>
            </a:r>
            <a:r>
              <a:rPr lang="pt-BR" sz="1800" b="0" i="1" u="none" strike="noStrike" baseline="0" dirty="0">
                <a:solidFill>
                  <a:srgbClr val="585757"/>
                </a:solidFill>
                <a:latin typeface="OpenSans-Italic"/>
              </a:rPr>
              <a:t>checklist </a:t>
            </a:r>
            <a:r>
              <a:rPr lang="pt-BR" sz="1800" b="0" i="0" u="none" strike="noStrike" baseline="0" dirty="0">
                <a:solidFill>
                  <a:srgbClr val="585757"/>
                </a:solidFill>
                <a:latin typeface="OpenSans-Regular"/>
              </a:rPr>
              <a:t>abaixo pode te auxiliar:</a:t>
            </a:r>
          </a:p>
          <a:p>
            <a:pPr algn="l"/>
            <a:r>
              <a:rPr lang="pt-BR" sz="1800" b="1" i="0" u="none" strike="noStrike" baseline="0" dirty="0">
                <a:solidFill>
                  <a:srgbClr val="585757"/>
                </a:solidFill>
                <a:latin typeface="OpenSans-Bold"/>
              </a:rPr>
              <a:t>GET</a:t>
            </a:r>
          </a:p>
          <a:p>
            <a:pPr algn="l"/>
            <a:r>
              <a:rPr lang="pt-BR" sz="1800" b="0" i="0" u="none" strike="noStrike" baseline="0" dirty="0">
                <a:solidFill>
                  <a:srgbClr val="585757"/>
                </a:solidFill>
                <a:latin typeface="OpenSans-Regular"/>
              </a:rPr>
              <a:t>Neste método, os dados do formulário ficam visíveis na URL do navegador em pares de (nome=valor). Você deve usar esse método quando:</a:t>
            </a:r>
          </a:p>
          <a:p>
            <a:pPr algn="l"/>
            <a:r>
              <a:rPr lang="pt-BR" sz="1800" b="0" i="0" u="none" strike="noStrike" baseline="0" dirty="0">
                <a:solidFill>
                  <a:srgbClr val="585757"/>
                </a:solidFill>
                <a:latin typeface="OpenSans-Regular"/>
              </a:rPr>
              <a:t>• Não existe risco de ultrapassar o limite de caracteres da URL (2048 caracteres);</a:t>
            </a:r>
          </a:p>
          <a:p>
            <a:pPr algn="l"/>
            <a:r>
              <a:rPr lang="pt-BR" sz="1800" b="0" i="0" u="none" strike="noStrike" baseline="0" dirty="0">
                <a:solidFill>
                  <a:srgbClr val="585757"/>
                </a:solidFill>
                <a:latin typeface="OpenSans-Regular"/>
              </a:rPr>
              <a:t>• Os dados não são confidenciais (pois eles ficam visíveis no navegador);</a:t>
            </a:r>
          </a:p>
          <a:p>
            <a:pPr algn="l"/>
            <a:r>
              <a:rPr lang="pt-BR" sz="1800" b="0" i="0" u="none" strike="noStrike" baseline="0" dirty="0">
                <a:solidFill>
                  <a:srgbClr val="585757"/>
                </a:solidFill>
                <a:latin typeface="OpenSans-Regular"/>
              </a:rPr>
              <a:t>• For útil (para os usuários) registrar a URL nos favoritos.</a:t>
            </a:r>
          </a:p>
          <a:p>
            <a:pPr algn="l"/>
            <a:r>
              <a:rPr lang="pt-BR" sz="1800" b="1" i="0" u="none" strike="noStrike" baseline="0" dirty="0">
                <a:solidFill>
                  <a:srgbClr val="585757"/>
                </a:solidFill>
                <a:latin typeface="OpenSans-Bold"/>
              </a:rPr>
              <a:t>POST</a:t>
            </a:r>
          </a:p>
          <a:p>
            <a:pPr algn="l"/>
            <a:r>
              <a:rPr lang="pt-BR" sz="1800" b="0" i="0" u="none" strike="noStrike" baseline="0" dirty="0">
                <a:solidFill>
                  <a:srgbClr val="585757"/>
                </a:solidFill>
                <a:latin typeface="OpenSans-Regular"/>
              </a:rPr>
              <a:t>Neste método os dados não ficaram visíveis. Você deve usar esse método quando:</a:t>
            </a:r>
          </a:p>
          <a:p>
            <a:pPr algn="l"/>
            <a:r>
              <a:rPr lang="pt-BR" sz="1800" b="0" i="0" u="none" strike="noStrike" baseline="0" dirty="0">
                <a:solidFill>
                  <a:srgbClr val="585757"/>
                </a:solidFill>
                <a:latin typeface="OpenSans-Regular"/>
              </a:rPr>
              <a:t>• É necessário enviar grandes quantidades de dados (o POST não possui limitações de tamanho);</a:t>
            </a:r>
          </a:p>
          <a:p>
            <a:pPr algn="l"/>
            <a:r>
              <a:rPr lang="pt-BR" sz="1800" b="0" i="0" u="none" strike="noStrike" baseline="0" dirty="0">
                <a:solidFill>
                  <a:srgbClr val="585757"/>
                </a:solidFill>
                <a:latin typeface="OpenSans-Regular"/>
              </a:rPr>
              <a:t>• Não é necessário registrar nos favoritos;</a:t>
            </a:r>
          </a:p>
          <a:p>
            <a:pPr algn="l"/>
            <a:r>
              <a:rPr lang="pt-BR" sz="1800" b="0" i="0" u="none" strike="noStrike" baseline="0" dirty="0">
                <a:solidFill>
                  <a:srgbClr val="585757"/>
                </a:solidFill>
                <a:latin typeface="OpenSans-Regular"/>
              </a:rPr>
              <a:t>• As informações são confidenciais.</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telefone. Você pode utilizar o atributo </a:t>
            </a:r>
            <a:r>
              <a:rPr lang="pt-BR" sz="1800" b="1" i="0" u="none" strike="noStrike" baseline="0" dirty="0" err="1">
                <a:solidFill>
                  <a:srgbClr val="585757"/>
                </a:solidFill>
                <a:latin typeface="OpenSans-Bold"/>
              </a:rPr>
              <a:t>pattern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validar se o formato do telefone está correto. Por exemplo:</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pattern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”9[0-9]{4}-[0-9]{4}”</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No exemplo acima, o navegador não vai permitir enviar números que não são de celulares, exemplo: 98811-2233 (vai enviar), 3388-8899 (não vai enviar).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texto simples.</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”time”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entrada de hora e minuto.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url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uma URL. Dependendo do navegador, esse campo é validado automaticamente. Alguns smartphones apresentam a tecla </a:t>
            </a:r>
            <a:r>
              <a:rPr lang="pt-BR" sz="1800" b="1" i="0" u="none" strike="noStrike" baseline="0" dirty="0">
                <a:solidFill>
                  <a:srgbClr val="585757"/>
                </a:solidFill>
                <a:latin typeface="OpenSans-Bold"/>
              </a:rPr>
              <a:t>.com </a:t>
            </a:r>
            <a:r>
              <a:rPr lang="pt-BR" sz="1800" b="0" i="0" u="none" strike="noStrike" baseline="0" dirty="0">
                <a:solidFill>
                  <a:srgbClr val="585757"/>
                </a:solidFill>
                <a:latin typeface="OpenSans-Regular"/>
              </a:rPr>
              <a:t>que facilita a digitação da URL.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week</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semana e ano.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Os campos de entrada de texto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possuem outros importantes atributos, abaixo você aprenderá alguns:</a:t>
            </a:r>
          </a:p>
          <a:p>
            <a:pPr algn="l"/>
            <a:endParaRPr lang="pt-BR" sz="1800" b="0" i="0" u="none" strike="noStrike" baseline="0" dirty="0">
              <a:solidFill>
                <a:srgbClr val="585757"/>
              </a:solidFill>
              <a:latin typeface="OpenSans-Regular"/>
            </a:endParaRPr>
          </a:p>
          <a:p>
            <a:pPr algn="l"/>
            <a:r>
              <a:rPr lang="pt-BR" sz="1800" b="1" i="0" u="none" strike="noStrike" baseline="0" dirty="0">
                <a:latin typeface="OpenSans-Bold"/>
              </a:rPr>
              <a:t>Outros atributos importantes do elemento &lt;input&gt;</a:t>
            </a:r>
          </a:p>
          <a:p>
            <a:pPr algn="l"/>
            <a:r>
              <a:rPr lang="pt-BR" sz="1800" b="1" i="0" u="none" strike="noStrike" baseline="0" dirty="0">
                <a:latin typeface="OpenSans-Bold"/>
              </a:rPr>
              <a:t>Atributo Descrição</a:t>
            </a:r>
          </a:p>
          <a:p>
            <a:pPr algn="l"/>
            <a:r>
              <a:rPr lang="es-ES" sz="1800" b="1" i="0" u="none" strike="noStrike" baseline="0" dirty="0" err="1">
                <a:latin typeface="OpenSans-Bold"/>
              </a:rPr>
              <a:t>disabled</a:t>
            </a:r>
            <a:r>
              <a:rPr lang="es-ES" sz="1800" b="1" i="0" u="none" strike="noStrike" baseline="0" dirty="0">
                <a:latin typeface="OpenSans-Bold"/>
              </a:rPr>
              <a:t> </a:t>
            </a:r>
            <a:r>
              <a:rPr lang="es-ES" sz="1800" b="0" i="0" u="none" strike="noStrike" baseline="0" dirty="0">
                <a:latin typeface="OpenSans-Regular"/>
              </a:rPr>
              <a:t>Define que o campo está </a:t>
            </a:r>
            <a:r>
              <a:rPr lang="es-ES" sz="1800" b="0" i="0" u="none" strike="noStrike" baseline="0" dirty="0" err="1">
                <a:latin typeface="OpenSans-Regular"/>
              </a:rPr>
              <a:t>desabilitado</a:t>
            </a:r>
            <a:r>
              <a:rPr lang="es-ES" sz="1800" b="0" i="0" u="none" strike="noStrike" baseline="0" dirty="0">
                <a:latin typeface="OpenSans-Regular"/>
              </a:rPr>
              <a:t>.</a:t>
            </a:r>
          </a:p>
          <a:p>
            <a:pPr algn="l"/>
            <a:r>
              <a:rPr lang="pt-BR" sz="1800" b="1" i="0" u="none" strike="noStrike" baseline="0" dirty="0" err="1">
                <a:latin typeface="OpenSans-Bold"/>
              </a:rPr>
              <a:t>readonly</a:t>
            </a:r>
            <a:r>
              <a:rPr lang="pt-BR" sz="1800" b="1" i="0" u="none" strike="noStrike" baseline="0" dirty="0">
                <a:latin typeface="OpenSans-Bold"/>
              </a:rPr>
              <a:t> </a:t>
            </a:r>
            <a:r>
              <a:rPr lang="pt-BR" sz="1800" b="0" i="0" u="none" strike="noStrike" baseline="0" dirty="0">
                <a:latin typeface="OpenSans-Regular"/>
              </a:rPr>
              <a:t>Define que o campo é somente leitura.</a:t>
            </a:r>
          </a:p>
          <a:p>
            <a:pPr algn="l"/>
            <a:r>
              <a:rPr lang="pt-BR" sz="1800" b="1" i="0" u="none" strike="noStrike" baseline="0" dirty="0" err="1">
                <a:latin typeface="OpenSans-Bold"/>
              </a:rPr>
              <a:t>maxlenght</a:t>
            </a:r>
            <a:r>
              <a:rPr lang="pt-BR" sz="1800" b="1" i="0" u="none" strike="noStrike" baseline="0" dirty="0">
                <a:latin typeface="OpenSans-Bold"/>
              </a:rPr>
              <a:t> </a:t>
            </a:r>
            <a:r>
              <a:rPr lang="pt-BR" sz="1800" b="0" i="0" u="none" strike="noStrike" baseline="0" dirty="0">
                <a:latin typeface="OpenSans-Regular"/>
              </a:rPr>
              <a:t>Limita a quantidade máxima de caracteres que o campo aceita.</a:t>
            </a:r>
          </a:p>
          <a:p>
            <a:pPr algn="l"/>
            <a:r>
              <a:rPr lang="pt-BR" sz="1800" b="1" i="0" u="none" strike="noStrike" baseline="0" dirty="0" err="1">
                <a:latin typeface="OpenSans-Bold"/>
              </a:rPr>
              <a:t>required</a:t>
            </a:r>
            <a:r>
              <a:rPr lang="pt-BR" sz="1800" b="1" i="0" u="none" strike="noStrike" baseline="0" dirty="0">
                <a:latin typeface="OpenSans-Bold"/>
              </a:rPr>
              <a:t> </a:t>
            </a:r>
            <a:r>
              <a:rPr lang="pt-BR" sz="1800" b="0" i="0" u="none" strike="noStrike" baseline="0" dirty="0">
                <a:latin typeface="OpenSans-Regular"/>
              </a:rPr>
              <a:t>Define que o campo é obrigatório. Dependendo do navegador, ao tentar enviar os dados, uma mensagem é exibida para o usuário.</a:t>
            </a:r>
          </a:p>
          <a:p>
            <a:pPr algn="l"/>
            <a:r>
              <a:rPr lang="pt-BR" sz="1800" b="1" i="0" u="none" strike="noStrike" baseline="0" dirty="0" err="1">
                <a:latin typeface="OpenSans-Bold"/>
              </a:rPr>
              <a:t>size</a:t>
            </a:r>
            <a:r>
              <a:rPr lang="pt-BR" sz="1800" b="1" i="0" u="none" strike="noStrike" baseline="0" dirty="0">
                <a:latin typeface="OpenSans-Bold"/>
              </a:rPr>
              <a:t> </a:t>
            </a:r>
            <a:r>
              <a:rPr lang="pt-BR" sz="1800" b="0" i="0" u="none" strike="noStrike" baseline="0" dirty="0">
                <a:latin typeface="OpenSans-Regular"/>
              </a:rPr>
              <a:t>Define o tamanho do campo com base em caracteres.</a:t>
            </a:r>
          </a:p>
          <a:p>
            <a:pPr algn="l"/>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um valor para o campo. No caso dos botões </a:t>
            </a:r>
            <a:r>
              <a:rPr lang="pt-BR" sz="1800" b="1" i="0" u="none" strike="noStrike" baseline="0" dirty="0" err="1">
                <a:latin typeface="OpenSans-Bold"/>
              </a:rPr>
              <a:t>submit</a:t>
            </a:r>
            <a:r>
              <a:rPr lang="pt-BR" sz="1800" b="0" i="0" u="none" strike="noStrike" baseline="0" dirty="0">
                <a:latin typeface="OpenSans-Regular"/>
              </a:rPr>
              <a:t>, </a:t>
            </a:r>
            <a:r>
              <a:rPr lang="pt-BR" sz="1800" b="1" i="0" u="none" strike="noStrike" baseline="0" dirty="0">
                <a:latin typeface="OpenSans-Bold"/>
              </a:rPr>
              <a:t>reset </a:t>
            </a:r>
            <a:r>
              <a:rPr lang="pt-BR" sz="1800" b="0" i="0" u="none" strike="noStrike" baseline="0" dirty="0">
                <a:latin typeface="OpenSans-Regular"/>
              </a:rPr>
              <a:t>e </a:t>
            </a:r>
            <a:r>
              <a:rPr lang="pt-BR" sz="1800" b="1" i="0" u="none" strike="noStrike" baseline="0" dirty="0" err="1">
                <a:latin typeface="OpenSans-Bold"/>
              </a:rPr>
              <a:t>button</a:t>
            </a:r>
            <a:r>
              <a:rPr lang="pt-BR" sz="1800" b="0" i="0" u="none" strike="noStrike" baseline="0" dirty="0">
                <a:latin typeface="OpenSans-Regular"/>
              </a:rPr>
              <a:t>, o atributo </a:t>
            </a:r>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o texto dos botões.</a:t>
            </a:r>
          </a:p>
          <a:p>
            <a:pPr algn="l"/>
            <a:r>
              <a:rPr lang="pt-BR" sz="1800" b="1" i="0" u="none" strike="noStrike" baseline="0" dirty="0" err="1">
                <a:latin typeface="OpenSans-Bold"/>
              </a:rPr>
              <a:t>placeholder</a:t>
            </a:r>
            <a:r>
              <a:rPr lang="pt-BR" sz="1800" b="1" i="0" u="none" strike="noStrike" baseline="0" dirty="0">
                <a:latin typeface="OpenSans-Bold"/>
              </a:rPr>
              <a:t> </a:t>
            </a:r>
            <a:r>
              <a:rPr lang="pt-BR" sz="1800" b="0" i="0" u="none" strike="noStrike" baseline="0" dirty="0">
                <a:latin typeface="OpenSans-Regular"/>
              </a:rPr>
              <a:t>Especifica uma dica para o usuário sobre como ele deve preencher o campo. A dica é exibida enquanto o campo não possui valor, assim que o usuário insere o primeiro caractere ele desaparece.</a:t>
            </a:r>
          </a:p>
          <a:p>
            <a:pPr algn="l"/>
            <a:r>
              <a:rPr lang="pt-BR" sz="1800" b="1" i="0" u="none" strike="noStrike" baseline="0" dirty="0" err="1">
                <a:latin typeface="OpenSans-Bold"/>
              </a:rPr>
              <a:t>name</a:t>
            </a:r>
            <a:r>
              <a:rPr lang="pt-BR" sz="1800" b="1" i="0" u="none" strike="noStrike" baseline="0" dirty="0">
                <a:latin typeface="OpenSans-Bold"/>
              </a:rPr>
              <a:t> </a:t>
            </a:r>
            <a:r>
              <a:rPr lang="pt-BR" sz="1800" b="0" i="0" u="none" strike="noStrike" baseline="0" dirty="0">
                <a:latin typeface="OpenSans-Regular"/>
              </a:rPr>
              <a:t>Identifica a informação para que ela seja acessada no servidor.</a:t>
            </a:r>
          </a:p>
          <a:p>
            <a:pPr algn="l"/>
            <a:r>
              <a:rPr lang="pt-BR" sz="1800" b="1" i="0" u="none" strike="noStrike" baseline="0" dirty="0">
                <a:latin typeface="OpenSans-Bold"/>
              </a:rPr>
              <a:t>id </a:t>
            </a:r>
            <a:r>
              <a:rPr lang="pt-BR" sz="1800" b="0" i="0" u="none" strike="noStrike" baseline="0" dirty="0">
                <a:latin typeface="OpenSans-Regular"/>
              </a:rPr>
              <a:t>Define um identificador para o campo em todo o documento HTML. O valor deve ser único.</a:t>
            </a:r>
          </a:p>
          <a:p>
            <a:pPr algn="l"/>
            <a:endParaRPr lang="pt-BR" sz="1800" b="0" i="0" u="none" strike="noStrike" baseline="0" dirty="0">
              <a:solidFill>
                <a:srgbClr val="1F217D"/>
              </a:solidFill>
              <a:latin typeface="OpenSans-Regular"/>
            </a:endParaRPr>
          </a:p>
          <a:p>
            <a:pPr algn="l"/>
            <a:endParaRPr lang="pt-BR" sz="1800" b="0" i="0" u="none" strike="noStrike" baseline="0" dirty="0">
              <a:solidFill>
                <a:srgbClr val="1F217D"/>
              </a:solidFill>
              <a:latin typeface="OpenSans-Regular"/>
            </a:endParaRPr>
          </a:p>
          <a:p>
            <a:pPr algn="l"/>
            <a:r>
              <a:rPr lang="en-US" sz="1800" b="0" i="0" u="none" strike="noStrike" baseline="0" dirty="0" err="1">
                <a:solidFill>
                  <a:srgbClr val="585757"/>
                </a:solidFill>
                <a:latin typeface="OpenSans-Regular"/>
              </a:rPr>
              <a:t>Os</a:t>
            </a:r>
            <a:r>
              <a:rPr lang="en-US" sz="1800" b="0" i="0" u="none" strike="noStrike" baseline="0" dirty="0">
                <a:solidFill>
                  <a:srgbClr val="585757"/>
                </a:solidFill>
                <a:latin typeface="OpenSans-Regular"/>
              </a:rPr>
              <a:t> </a:t>
            </a:r>
            <a:r>
              <a:rPr lang="en-US" sz="1800" b="0" i="0" u="none" strike="noStrike" baseline="0" dirty="0" err="1">
                <a:solidFill>
                  <a:srgbClr val="585757"/>
                </a:solidFill>
                <a:latin typeface="OpenSans-Regular"/>
              </a:rPr>
              <a:t>tipos</a:t>
            </a:r>
            <a:r>
              <a:rPr lang="en-US" sz="1800" b="0" i="0" u="none" strike="noStrike" baseline="0" dirty="0">
                <a:solidFill>
                  <a:srgbClr val="585757"/>
                </a:solidFill>
                <a:latin typeface="OpenSans-Regular"/>
              </a:rPr>
              <a:t> </a:t>
            </a:r>
            <a:r>
              <a:rPr lang="en-US" sz="1800" b="1" i="0" u="none" strike="noStrike" baseline="0" dirty="0">
                <a:solidFill>
                  <a:srgbClr val="585757"/>
                </a:solidFill>
                <a:latin typeface="OpenSans-Bold"/>
              </a:rPr>
              <a:t>color, date, datetime-local, email, month, number, range, search, </a:t>
            </a:r>
            <a:r>
              <a:rPr lang="en-US" sz="1800" b="1" i="0" u="none" strike="noStrike" baseline="0" dirty="0" err="1">
                <a:solidFill>
                  <a:srgbClr val="585757"/>
                </a:solidFill>
                <a:latin typeface="OpenSans-Bold"/>
              </a:rPr>
              <a:t>tel</a:t>
            </a:r>
            <a:r>
              <a:rPr lang="en-US" sz="1800" b="1" i="0" u="none" strike="noStrike" baseline="0" dirty="0">
                <a:solidFill>
                  <a:srgbClr val="585757"/>
                </a:solidFill>
                <a:latin typeface="OpenSans-Bold"/>
              </a:rPr>
              <a:t>, </a:t>
            </a:r>
            <a:r>
              <a:rPr lang="pt-BR" sz="1800" b="1" i="0" u="none" strike="noStrike" baseline="0" dirty="0">
                <a:solidFill>
                  <a:srgbClr val="585757"/>
                </a:solidFill>
                <a:latin typeface="OpenSans-Bold"/>
              </a:rPr>
              <a:t>time, </a:t>
            </a:r>
            <a:r>
              <a:rPr lang="pt-BR" sz="1800" b="1" i="0" u="none" strike="noStrike" baseline="0" dirty="0" err="1">
                <a:solidFill>
                  <a:srgbClr val="585757"/>
                </a:solidFill>
                <a:latin typeface="OpenSans-Bold"/>
              </a:rPr>
              <a:t>url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week</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foram introduzidos no HTML5. Caso você execute sua página em um navegador que não suporta o HTML5, esses elementos serão exibidos como um campo de texto simples (</a:t>
            </a:r>
            <a:r>
              <a:rPr lang="pt-BR" sz="1800" b="1" i="0" u="none" strike="noStrike" baseline="0" dirty="0">
                <a:solidFill>
                  <a:srgbClr val="585757"/>
                </a:solidFill>
                <a:latin typeface="OpenSans-Bold"/>
              </a:rPr>
              <a:t>“</a:t>
            </a:r>
            <a:r>
              <a:rPr lang="pt-BR" sz="1800" b="1" i="0" u="none" strike="noStrike" baseline="0" dirty="0" err="1">
                <a:solidFill>
                  <a:srgbClr val="585757"/>
                </a:solidFill>
                <a:latin typeface="OpenSans-Bold"/>
              </a:rPr>
              <a:t>text</a:t>
            </a:r>
            <a:r>
              <a:rPr lang="pt-BR" sz="1800" b="1" i="0" u="none" strike="noStrike" baseline="0" dirty="0">
                <a:solidFill>
                  <a:srgbClr val="585757"/>
                </a:solidFill>
                <a:latin typeface="OpenSans-Bold"/>
              </a:rPr>
              <a:t>”</a:t>
            </a:r>
            <a:r>
              <a:rPr lang="pt-BR" sz="1800" b="0" i="0" u="none" strike="noStrike" baseline="0" dirty="0">
                <a:solidFill>
                  <a:srgbClr val="585757"/>
                </a:solidFill>
                <a:latin typeface="OpenSans-Regular"/>
              </a:rPr>
              <a:t>). Esse não é um problema, pois as versões atuais dos navegadores Mozilla, Chrome, Edge e Opera possuem suporte ao HTML5. Porém, tome cuidado com as diferenças de comportamento nos navegadores. Por exemplo, avalie como os campos </a:t>
            </a:r>
            <a:r>
              <a:rPr lang="pt-BR" sz="1800" b="1" i="0" u="none" strike="noStrike" baseline="0" dirty="0">
                <a:solidFill>
                  <a:srgbClr val="585757"/>
                </a:solidFill>
                <a:latin typeface="OpenSans-Bold"/>
              </a:rPr>
              <a:t>date, </a:t>
            </a:r>
            <a:r>
              <a:rPr lang="pt-BR" sz="1800" b="1" i="0" u="none" strike="noStrike" baseline="0" dirty="0" err="1">
                <a:solidFill>
                  <a:srgbClr val="585757"/>
                </a:solidFill>
                <a:latin typeface="OpenSans-Bold"/>
              </a:rPr>
              <a:t>datetime</a:t>
            </a:r>
            <a:r>
              <a:rPr lang="pt-BR" sz="1800" b="1" i="0" u="none" strike="noStrike" baseline="0" dirty="0">
                <a:solidFill>
                  <a:srgbClr val="585757"/>
                </a:solidFill>
                <a:latin typeface="OpenSans-Bold"/>
              </a:rPr>
              <a:t>-local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month</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são apresentados no Mozilla e no Chrome. Veja também</a:t>
            </a:r>
          </a:p>
          <a:p>
            <a:pPr algn="l"/>
            <a:r>
              <a:rPr lang="pt-BR" sz="1800" b="0" i="0" u="none" strike="noStrike" baseline="0" dirty="0">
                <a:solidFill>
                  <a:srgbClr val="585757"/>
                </a:solidFill>
                <a:latin typeface="OpenSans-Regular"/>
              </a:rPr>
              <a:t>como o campo </a:t>
            </a:r>
            <a:r>
              <a:rPr lang="pt-BR" sz="1800" b="1" i="0" u="none" strike="noStrike" baseline="0" dirty="0" err="1">
                <a:solidFill>
                  <a:srgbClr val="585757"/>
                </a:solidFill>
                <a:latin typeface="OpenSans-Bold"/>
              </a:rPr>
              <a:t>email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é validado no Mozilla e no Chrome.</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CenturyGothic"/>
              </a:rPr>
              <a:t>O elemento </a:t>
            </a:r>
            <a:r>
              <a:rPr lang="pt-BR" sz="1800" b="1" i="0" u="none" strike="noStrike" baseline="0" dirty="0">
                <a:solidFill>
                  <a:srgbClr val="585757"/>
                </a:solidFill>
                <a:latin typeface="CenturyGothic-Bold"/>
              </a:rPr>
              <a:t>&lt;input&gt; </a:t>
            </a:r>
            <a:r>
              <a:rPr lang="pt-BR" sz="1800" b="0" i="0" u="none" strike="noStrike" baseline="0" dirty="0">
                <a:solidFill>
                  <a:srgbClr val="585757"/>
                </a:solidFill>
                <a:latin typeface="OpenSans-Regular"/>
              </a:rPr>
              <a:t>já resolve a maioria dos seus problemas, mas o HTML não se limita a eles. Agora você vai aprender sobre os elementos diferentes dos </a:t>
            </a:r>
            <a:r>
              <a:rPr lang="pt-BR" sz="1800" b="1" i="0" u="none" strike="noStrike" baseline="0" dirty="0">
                <a:solidFill>
                  <a:srgbClr val="585757"/>
                </a:solidFill>
                <a:latin typeface="CenturyGothic-Bold"/>
              </a:rPr>
              <a:t>&lt;input&gt;</a:t>
            </a:r>
            <a:r>
              <a:rPr lang="pt-BR" sz="1800" b="0" i="0" u="none" strike="noStrike" baseline="0" dirty="0">
                <a:solidFill>
                  <a:srgbClr val="585757"/>
                </a:solidFill>
                <a:latin typeface="CenturyGothic"/>
              </a:rPr>
              <a:t>. O primeiro é o campo de seleção (</a:t>
            </a:r>
            <a:r>
              <a:rPr lang="pt-BR" sz="1800" b="1" i="0" u="none" strike="noStrike" baseline="0" dirty="0">
                <a:solidFill>
                  <a:srgbClr val="585757"/>
                </a:solidFill>
                <a:latin typeface="CenturyGothic-Bold"/>
              </a:rPr>
              <a:t>&lt;</a:t>
            </a:r>
            <a:r>
              <a:rPr lang="pt-BR" sz="1800" b="1" i="0" u="none" strike="noStrike" baseline="0" dirty="0" err="1">
                <a:solidFill>
                  <a:srgbClr val="585757"/>
                </a:solidFill>
                <a:latin typeface="CenturyGothic-Bold"/>
              </a:rPr>
              <a:t>select</a:t>
            </a:r>
            <a:r>
              <a:rPr lang="pt-BR" sz="1800" b="1" i="0" u="none" strike="noStrike" baseline="0" dirty="0">
                <a:solidFill>
                  <a:srgbClr val="585757"/>
                </a:solidFill>
                <a:latin typeface="CenturyGothic-Bold"/>
              </a:rPr>
              <a:t>&gt;</a:t>
            </a:r>
            <a:r>
              <a:rPr lang="pt-BR" sz="1800" b="0" i="0" u="none" strike="noStrike" baseline="0" dirty="0">
                <a:solidFill>
                  <a:srgbClr val="585757"/>
                </a:solidFill>
                <a:latin typeface="CenturyGothic"/>
              </a:rPr>
              <a:t>):</a:t>
            </a:r>
          </a:p>
          <a:p>
            <a:pPr algn="l"/>
            <a:endParaRPr lang="pt-BR" sz="1800" b="0" i="0" u="none" strike="noStrike" baseline="0" dirty="0">
              <a:solidFill>
                <a:srgbClr val="585757"/>
              </a:solidFill>
              <a:latin typeface="CenturyGothic"/>
            </a:endParaRPr>
          </a:p>
          <a:p>
            <a:pPr algn="l"/>
            <a:r>
              <a:rPr lang="pt-BR" sz="1800" b="0" i="0" u="none" strike="noStrike" baseline="0" dirty="0">
                <a:solidFill>
                  <a:srgbClr val="585757"/>
                </a:solidFill>
                <a:latin typeface="OpenSans-Regular"/>
              </a:rPr>
              <a:t>Esse campo exibe uma lista suspensa, os elementos da lista são definidos pelo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definir uma das opções como selecionada, utilize o atributo </a:t>
            </a:r>
            <a:r>
              <a:rPr lang="pt-BR" sz="1800" b="1" i="0" u="none" strike="noStrike" baseline="0" dirty="0" err="1">
                <a:solidFill>
                  <a:srgbClr val="585757"/>
                </a:solidFill>
                <a:latin typeface="OpenSans-Bold"/>
              </a:rPr>
              <a:t>selected</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Região do Brasil: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”uf”</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Centro-Oeste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selected</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Sul</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Por padrão, o usuário pode selecionar somente um elemento da lista. Para permitir a seleção de múltiplos</a:t>
            </a:r>
          </a:p>
          <a:p>
            <a:pPr algn="l"/>
            <a:r>
              <a:rPr lang="pt-BR" sz="1800" b="0" i="0" u="none" strike="noStrike" baseline="0" dirty="0">
                <a:solidFill>
                  <a:srgbClr val="585757"/>
                </a:solidFill>
                <a:latin typeface="OpenSans-Regular"/>
              </a:rPr>
              <a:t>elementos, utilize o atributo </a:t>
            </a:r>
            <a:r>
              <a:rPr lang="pt-BR" sz="1800" b="1" i="0" u="none" strike="noStrike" baseline="0" dirty="0" err="1">
                <a:solidFill>
                  <a:srgbClr val="585757"/>
                </a:solidFill>
                <a:latin typeface="OpenSans-Bold"/>
              </a:rPr>
              <a:t>multiple</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Qual a sua matéria preferida: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”disciplinas” </a:t>
            </a:r>
            <a:r>
              <a:rPr lang="pt-BR" sz="1800" b="0" i="0" u="none" strike="noStrike" baseline="0" dirty="0" err="1">
                <a:solidFill>
                  <a:srgbClr val="994E9D"/>
                </a:solidFill>
                <a:latin typeface="Consolas" panose="020B0609020204030204" pitchFamily="49" charset="0"/>
              </a:rPr>
              <a:t>multiple</a:t>
            </a:r>
            <a:r>
              <a:rPr lang="pt-BR" sz="1800" b="0" i="0" u="none" strike="noStrike" baseline="0" dirty="0">
                <a:solidFill>
                  <a:srgbClr val="994E9D"/>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size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”5”</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Linguagens de programação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Programação para dispositivos móveis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Algoritmos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 </a:t>
            </a:r>
            <a:r>
              <a:rPr lang="en-US" sz="1800" b="0" i="0" u="none" strike="noStrike" baseline="0" dirty="0">
                <a:solidFill>
                  <a:srgbClr val="994E9D"/>
                </a:solidFill>
                <a:latin typeface="Consolas" panose="020B0609020204030204" pitchFamily="49" charset="0"/>
              </a:rPr>
              <a:t>selected</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Programação</a:t>
            </a:r>
            <a:r>
              <a:rPr lang="en-US" sz="1800" b="0" i="0" u="none" strike="noStrike" baseline="0" dirty="0">
                <a:solidFill>
                  <a:srgbClr val="000000"/>
                </a:solidFill>
                <a:latin typeface="Consolas" panose="020B0609020204030204" pitchFamily="49" charset="0"/>
              </a:rPr>
              <a:t> web</a:t>
            </a:r>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Outras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é possível definir a quantidade de elementos exibidos utilizando o atributo </a:t>
            </a:r>
            <a:r>
              <a:rPr lang="pt-BR" sz="1800" b="1" i="0" u="none" strike="noStrike" baseline="0" dirty="0" err="1">
                <a:solidFill>
                  <a:srgbClr val="585757"/>
                </a:solidFill>
                <a:latin typeface="OpenSans-Bold"/>
              </a:rPr>
              <a:t>size</a:t>
            </a:r>
            <a:r>
              <a:rPr lang="pt-BR" sz="1800" b="0" i="0" u="none" strike="noStrike" baseline="0" dirty="0">
                <a:solidFill>
                  <a:srgbClr val="585757"/>
                </a:solidFill>
                <a:latin typeface="OpenSans-Regular"/>
              </a:rPr>
              <a:t>. No exemplo</a:t>
            </a:r>
          </a:p>
          <a:p>
            <a:pPr algn="l"/>
            <a:r>
              <a:rPr lang="pt-BR" sz="1800" b="0" i="0" u="none" strike="noStrike" baseline="0" dirty="0">
                <a:solidFill>
                  <a:srgbClr val="585757"/>
                </a:solidFill>
                <a:latin typeface="OpenSans-Regular"/>
              </a:rPr>
              <a:t>acima definimos que todos os cinco elementos devem ser exibidos.</a:t>
            </a:r>
          </a:p>
          <a:p>
            <a:pPr algn="l"/>
            <a:r>
              <a:rPr lang="pt-BR" sz="1800" b="0" i="0" u="none" strike="noStrike" baseline="0" dirty="0">
                <a:solidFill>
                  <a:srgbClr val="585757"/>
                </a:solidFill>
                <a:latin typeface="OpenSans-Regular"/>
              </a:rPr>
              <a:t>O próximo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é uma das novidades do HTML5, ele é semelhante ao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select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porém à</a:t>
            </a:r>
          </a:p>
          <a:p>
            <a:pPr algn="l"/>
            <a:r>
              <a:rPr lang="pt-BR" sz="1800" b="0" i="0" u="none" strike="noStrike" baseline="0" dirty="0">
                <a:solidFill>
                  <a:srgbClr val="585757"/>
                </a:solidFill>
                <a:latin typeface="OpenSans-Regular"/>
              </a:rPr>
              <a:t>medida que o usuário digita no campo, a lista é filtrada automaticamente. Veja o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Selecione um navegador: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list</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4D7FE3"/>
                </a:solidFill>
                <a:latin typeface="Consolas" panose="020B0609020204030204" pitchFamily="49" charset="0"/>
              </a:rPr>
              <a:t> </a:t>
            </a:r>
            <a:r>
              <a:rPr lang="pt-BR" sz="1800" b="0" i="0" u="none" strike="noStrike" baseline="0" dirty="0">
                <a:solidFill>
                  <a:srgbClr val="994E9D"/>
                </a:solidFill>
                <a:latin typeface="Consolas" panose="020B0609020204030204" pitchFamily="49" charset="0"/>
              </a:rPr>
              <a:t>id</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”Internet Explorer”</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”Firefox”</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”Chrome”</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”Opera”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”Safari”</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é necessário para o funcionamento do componente.</a:t>
            </a:r>
          </a:p>
          <a:p>
            <a:pPr algn="l"/>
            <a:r>
              <a:rPr lang="pt-BR" sz="1800" b="0" i="0" u="none" strike="noStrike" baseline="0" dirty="0">
                <a:solidFill>
                  <a:srgbClr val="585757"/>
                </a:solidFill>
                <a:latin typeface="OpenSans-Regular"/>
              </a:rPr>
              <a:t>Primeiro, você deve criar a lista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com as opções possíveis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relacionar o campo</a:t>
            </a:r>
          </a:p>
          <a:p>
            <a:pPr algn="l"/>
            <a:r>
              <a:rPr lang="pt-BR" sz="1800" b="0" i="0" u="none" strike="noStrike" baseline="0" dirty="0">
                <a:solidFill>
                  <a:srgbClr val="585757"/>
                </a:solidFill>
                <a:latin typeface="OpenSans-Regular"/>
              </a:rPr>
              <a:t>texto aos dados, você deve ter o mesmo valor para o atributo </a:t>
            </a:r>
            <a:r>
              <a:rPr lang="pt-BR" sz="1800" b="1" i="0" u="none" strike="noStrike" baseline="0" dirty="0">
                <a:solidFill>
                  <a:srgbClr val="585757"/>
                </a:solidFill>
                <a:latin typeface="OpenSans-Bold"/>
              </a:rPr>
              <a:t>id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e o atributo </a:t>
            </a:r>
            <a:r>
              <a:rPr lang="pt-BR" sz="1800" b="1" i="0" u="none" strike="noStrike" baseline="0" dirty="0" err="1">
                <a:solidFill>
                  <a:srgbClr val="585757"/>
                </a:solidFill>
                <a:latin typeface="OpenSans-Bold"/>
              </a:rPr>
              <a:t>list</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&lt;input&gt;</a:t>
            </a:r>
            <a:r>
              <a:rPr lang="pt-BR" sz="1800" b="0" i="0" u="none" strike="noStrike" baseline="0" dirty="0">
                <a:solidFill>
                  <a:srgbClr val="585757"/>
                </a:solidFill>
                <a:latin typeface="OpenSans-Regular"/>
              </a:rPr>
              <a:t>).</a:t>
            </a:r>
          </a:p>
          <a:p>
            <a:pPr algn="l"/>
            <a:r>
              <a:rPr lang="pt-BR" sz="1800" b="0" i="0" u="none" strike="noStrike" baseline="0" dirty="0">
                <a:solidFill>
                  <a:srgbClr val="585757"/>
                </a:solidFill>
                <a:latin typeface="OpenSans-Regular"/>
              </a:rPr>
              <a:t>Por fim,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textarea</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define um campo de entrada que permite a digitação de várias linhas,</a:t>
            </a:r>
          </a:p>
          <a:p>
            <a:pPr algn="l"/>
            <a:r>
              <a:rPr lang="pt-BR" sz="1800" b="0" i="0" u="none" strike="noStrike" baseline="0" dirty="0">
                <a:solidFill>
                  <a:srgbClr val="585757"/>
                </a:solidFill>
                <a:latin typeface="OpenSans-Regular"/>
              </a:rPr>
              <a:t>coisa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não permite. Por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Observações:&lt;</a:t>
            </a:r>
            <a:r>
              <a:rPr lang="pt-BR" sz="1800" b="0" i="0" u="none" strike="noStrike" baseline="0" dirty="0" err="1">
                <a:solidFill>
                  <a:srgbClr val="4D7FE3"/>
                </a:solidFill>
                <a:latin typeface="Consolas" panose="020B0609020204030204" pitchFamily="49" charset="0"/>
              </a:rPr>
              <a:t>br</a:t>
            </a:r>
            <a:r>
              <a:rPr lang="pt-BR" sz="1800" b="0" i="0" u="none" strike="noStrike" baseline="0" dirty="0">
                <a:solidFill>
                  <a:srgbClr val="000000"/>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observacao</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rows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”10” </a:t>
            </a:r>
            <a:r>
              <a:rPr lang="pt-BR" sz="1800" b="0" i="0" u="none" strike="noStrike" baseline="0" dirty="0" err="1">
                <a:solidFill>
                  <a:srgbClr val="994E9D"/>
                </a:solidFill>
                <a:latin typeface="Consolas" panose="020B0609020204030204" pitchFamily="49" charset="0"/>
              </a:rPr>
              <a:t>cols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”30”</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Este é o valor padrão para o</a:t>
            </a:r>
          </a:p>
          <a:p>
            <a:pPr algn="l"/>
            <a:r>
              <a:rPr lang="pt-BR" sz="1800" b="0" i="0" u="none" strike="noStrike" baseline="0" dirty="0">
                <a:solidFill>
                  <a:srgbClr val="000000"/>
                </a:solidFill>
                <a:latin typeface="Consolas" panose="020B0609020204030204" pitchFamily="49" charset="0"/>
              </a:rPr>
              <a:t>campo observação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O atributo </a:t>
            </a:r>
            <a:r>
              <a:rPr lang="pt-BR" sz="1800" b="1" i="0" u="none" strike="noStrike" baseline="0" dirty="0" err="1">
                <a:solidFill>
                  <a:srgbClr val="585757"/>
                </a:solidFill>
                <a:latin typeface="OpenSans-Bold"/>
              </a:rPr>
              <a:t>rows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linhas visíveis, </a:t>
            </a:r>
            <a:r>
              <a:rPr lang="pt-BR" sz="1800" b="1" i="0" u="none" strike="noStrike" baseline="0" dirty="0" err="1">
                <a:solidFill>
                  <a:srgbClr val="585757"/>
                </a:solidFill>
                <a:latin typeface="OpenSans-Bold"/>
              </a:rPr>
              <a:t>cols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colunas. No Chrome você pode alterar o tamanho do componente apenas arrastando o canto inferior direito.</a:t>
            </a:r>
          </a:p>
          <a:p>
            <a:pPr algn="l"/>
            <a:r>
              <a:rPr lang="pt-BR" sz="1800" b="0" i="0" u="none" strike="noStrike" baseline="0" dirty="0">
                <a:solidFill>
                  <a:srgbClr val="585757"/>
                </a:solidFill>
                <a:latin typeface="OpenSans-Regular"/>
              </a:rPr>
              <a:t>Um formulário completo, com todos os elementos descritos nesta seção, foi disponibilizado em: </a:t>
            </a:r>
            <a:r>
              <a:rPr lang="pt-BR" sz="1800" b="0" i="1" u="none" strike="noStrike" baseline="0" dirty="0">
                <a:solidFill>
                  <a:srgbClr val="585757"/>
                </a:solidFill>
                <a:latin typeface="OpenSans-Italic"/>
              </a:rPr>
              <a:t>https://repl.it/@Fbricadede/formulario-completo</a:t>
            </a: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elemento </a:t>
            </a:r>
            <a:r>
              <a:rPr lang="pt-BR" sz="1800" b="1" i="0" u="none" strike="noStrike" baseline="0" dirty="0" err="1">
                <a:solidFill>
                  <a:srgbClr val="585757"/>
                </a:solidFill>
                <a:latin typeface="OpenSans-Bold"/>
              </a:rPr>
              <a:t>canvas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talvez a maior novidade apresentada pelo HTML5, pois permite</a:t>
            </a:r>
          </a:p>
          <a:p>
            <a:pPr algn="l"/>
            <a:r>
              <a:rPr lang="pt-BR" sz="1800" b="0" i="0" u="none" strike="noStrike" baseline="0" dirty="0">
                <a:solidFill>
                  <a:srgbClr val="585757"/>
                </a:solidFill>
                <a:latin typeface="OpenSans-Regular"/>
              </a:rPr>
              <a:t>a construção de elementos gráficos na página web com comandos simples. Para saber</a:t>
            </a:r>
          </a:p>
          <a:p>
            <a:pPr algn="l"/>
            <a:r>
              <a:rPr lang="pt-BR" sz="1800" b="0" i="0" u="none" strike="noStrike" baseline="0" dirty="0">
                <a:solidFill>
                  <a:srgbClr val="585757"/>
                </a:solidFill>
                <a:latin typeface="OpenSans-Regular"/>
              </a:rPr>
              <a:t>mais sobre esse elemento, consulte o livro Desenvolvimento e Design de Sites, 1ª Edição.</a:t>
            </a:r>
          </a:p>
          <a:p>
            <a:pPr algn="l"/>
            <a:r>
              <a:rPr lang="pt-BR" sz="1800" b="0" i="0" u="none" strike="noStrike" baseline="0" dirty="0">
                <a:solidFill>
                  <a:srgbClr val="585757"/>
                </a:solidFill>
                <a:latin typeface="OpenSans-Regular"/>
              </a:rPr>
              <a:t>Capítulo 2 – Linguagem HTML, página 34.</a:t>
            </a:r>
          </a:p>
          <a:p>
            <a:pPr algn="l"/>
            <a:r>
              <a:rPr lang="pt-BR" sz="1800" b="0" i="1" u="none" strike="noStrike" baseline="0" dirty="0">
                <a:solidFill>
                  <a:srgbClr val="585757"/>
                </a:solidFill>
                <a:latin typeface="OpenSans-Italic"/>
              </a:rPr>
              <a:t>https://integrada.minhabiblioteca.com.br/books/9788536519012</a:t>
            </a:r>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8950B906-9072-39D7-1053-7B63556F07E2}"/>
              </a:ext>
            </a:extLst>
          </p:cNvPr>
          <p:cNvSpPr>
            <a:spLocks noGrp="1"/>
          </p:cNvSpPr>
          <p:nvPr>
            <p:ph type="sldNum" sz="quarter" idx="5"/>
          </p:nvPr>
        </p:nvSpPr>
        <p:spPr/>
        <p:txBody>
          <a:bodyPr/>
          <a:lstStyle/>
          <a:p>
            <a:fld id="{D0E42C9D-BC2F-4B75-8FE9-F32B3E470D2E}" type="slidenum">
              <a:rPr lang="pt-BR" smtClean="0"/>
              <a:t>45</a:t>
            </a:fld>
            <a:endParaRPr lang="pt-BR"/>
          </a:p>
        </p:txBody>
      </p:sp>
    </p:spTree>
    <p:extLst>
      <p:ext uri="{BB962C8B-B14F-4D97-AF65-F5344CB8AC3E}">
        <p14:creationId xmlns:p14="http://schemas.microsoft.com/office/powerpoint/2010/main" val="39907640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80FDE-D870-6BDD-88FE-2218EA26627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96C7AA3-677B-333A-3F38-B0D0F684D5B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12524C1-2C37-4254-4BCD-9ECDAD64C6B4}"/>
              </a:ext>
            </a:extLst>
          </p:cNvPr>
          <p:cNvSpPr>
            <a:spLocks noGrp="1"/>
          </p:cNvSpPr>
          <p:nvPr>
            <p:ph type="body" idx="1"/>
          </p:nvPr>
        </p:nvSpPr>
        <p:spPr/>
        <p:txBody>
          <a:bodyPr/>
          <a:lstStyle/>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padrão, o formulário utiliza o método GET do protocolo HTTP para enviar as informações para o servidor, nesse método as informações são passadas na URL. Exemplo: </a:t>
            </a:r>
            <a:r>
              <a:rPr lang="pt-BR" sz="1800" b="0" i="1" u="none" strike="noStrike" baseline="0" dirty="0">
                <a:solidFill>
                  <a:srgbClr val="585757"/>
                </a:solidFill>
                <a:latin typeface="OpenSans-Italic"/>
              </a:rPr>
              <a:t>https://formulario-login--fbricadede.repl.co/principal.html?login=fabrica&amp;senha=123</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que os dados ficam visíveis no navegador para o nosso usuário (inclusive a senha). Para evitar isso, você pode trocar para o método POST do HTTP. Para isso utilize o atributo </a:t>
            </a:r>
            <a:r>
              <a:rPr lang="pt-BR" sz="1800" b="1" i="0" u="none" strike="noStrike" baseline="0" dirty="0" err="1">
                <a:solidFill>
                  <a:srgbClr val="585757"/>
                </a:solidFill>
                <a:latin typeface="OpenSans-Bold"/>
              </a:rPr>
              <a:t>method</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do formulário com</a:t>
            </a:r>
          </a:p>
          <a:p>
            <a:pPr algn="l"/>
            <a:r>
              <a:rPr lang="pt-BR" sz="1800" b="0" i="0" u="none" strike="noStrike" baseline="0" dirty="0">
                <a:solidFill>
                  <a:srgbClr val="585757"/>
                </a:solidFill>
                <a:latin typeface="OpenSans-Regular"/>
              </a:rPr>
              <a:t>o valor </a:t>
            </a:r>
            <a:r>
              <a:rPr lang="pt-BR" sz="1800" b="1" i="0" u="none" strike="noStrike" baseline="0" dirty="0">
                <a:solidFill>
                  <a:srgbClr val="585757"/>
                </a:solidFill>
                <a:latin typeface="OpenSans-Bold"/>
              </a:rPr>
              <a:t>post. </a:t>
            </a:r>
            <a:r>
              <a:rPr lang="pt-BR" sz="1800" b="0" i="0" u="none" strike="noStrike" baseline="0" dirty="0">
                <a:solidFill>
                  <a:srgbClr val="585757"/>
                </a:solidFill>
                <a:latin typeface="OpenSans-Regular"/>
              </a:rPr>
              <a:t>Segue com os atributos </a:t>
            </a:r>
            <a:r>
              <a:rPr lang="pt-BR" sz="1800" b="1" i="0" u="none" strike="noStrike" baseline="0" dirty="0">
                <a:solidFill>
                  <a:srgbClr val="585757"/>
                </a:solidFill>
                <a:latin typeface="OpenSans-Bold"/>
              </a:rPr>
              <a:t>target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method</a:t>
            </a:r>
            <a:r>
              <a:rPr lang="pt-BR" sz="1800" b="0" i="0" u="none" strike="noStrike" baseline="0" dirty="0">
                <a:solidFill>
                  <a:srgbClr val="585757"/>
                </a:solidFill>
                <a:latin typeface="OpenSans-Regular"/>
              </a:rPr>
              <a:t>:</a:t>
            </a:r>
          </a:p>
          <a:p>
            <a:pPr algn="l"/>
            <a:endParaRPr lang="en-US" sz="1800" b="0" i="0" u="none" strike="noStrike" baseline="0" dirty="0">
              <a:solidFill>
                <a:srgbClr val="1F217D"/>
              </a:solidFill>
              <a:latin typeface="Consolas" panose="020B0609020204030204" pitchFamily="49" charset="0"/>
            </a:endParaRPr>
          </a:p>
          <a:p>
            <a:pPr lvl="1"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Login: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”login”</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Senha: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”senha”</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”reset”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Limpar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”submit”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Enviar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Ao desenvolver seus formulários, você pode ser um pouco negligente na escolha do método de envio (GET ou POST).</a:t>
            </a:r>
          </a:p>
          <a:p>
            <a:pPr algn="l"/>
            <a:r>
              <a:rPr lang="pt-BR" sz="1800" b="0" i="0" u="none" strike="noStrike" baseline="0" dirty="0">
                <a:solidFill>
                  <a:srgbClr val="585757"/>
                </a:solidFill>
                <a:latin typeface="OpenSans-Regular"/>
              </a:rPr>
              <a:t>Isso pode gerar problemas na sua aplicação ou na perda de uma funcionalidade muito útil para o seu usuário, a de adicionar a URL nos favoritos do navegador.</a:t>
            </a:r>
          </a:p>
          <a:p>
            <a:pPr algn="l"/>
            <a:r>
              <a:rPr lang="pt-BR" sz="1800" b="0" i="0" u="none" strike="noStrike" baseline="0" dirty="0">
                <a:solidFill>
                  <a:srgbClr val="585757"/>
                </a:solidFill>
                <a:latin typeface="OpenSans-Regular"/>
              </a:rPr>
              <a:t>Gaste um tempo analisando o método de envio. A </a:t>
            </a:r>
            <a:r>
              <a:rPr lang="pt-BR" sz="1800" b="0" i="1" u="none" strike="noStrike" baseline="0" dirty="0">
                <a:solidFill>
                  <a:srgbClr val="585757"/>
                </a:solidFill>
                <a:latin typeface="OpenSans-Italic"/>
              </a:rPr>
              <a:t>checklist </a:t>
            </a:r>
            <a:r>
              <a:rPr lang="pt-BR" sz="1800" b="0" i="0" u="none" strike="noStrike" baseline="0" dirty="0">
                <a:solidFill>
                  <a:srgbClr val="585757"/>
                </a:solidFill>
                <a:latin typeface="OpenSans-Regular"/>
              </a:rPr>
              <a:t>abaixo pode te auxiliar:</a:t>
            </a:r>
          </a:p>
          <a:p>
            <a:pPr algn="l"/>
            <a:r>
              <a:rPr lang="pt-BR" sz="1800" b="1" i="0" u="none" strike="noStrike" baseline="0" dirty="0">
                <a:solidFill>
                  <a:srgbClr val="585757"/>
                </a:solidFill>
                <a:latin typeface="OpenSans-Bold"/>
              </a:rPr>
              <a:t>GET</a:t>
            </a:r>
          </a:p>
          <a:p>
            <a:pPr algn="l"/>
            <a:r>
              <a:rPr lang="pt-BR" sz="1800" b="0" i="0" u="none" strike="noStrike" baseline="0" dirty="0">
                <a:solidFill>
                  <a:srgbClr val="585757"/>
                </a:solidFill>
                <a:latin typeface="OpenSans-Regular"/>
              </a:rPr>
              <a:t>Neste método, os dados do formulário ficam visíveis na URL do navegador em pares de (nome=valor). Você deve usar esse método quando:</a:t>
            </a:r>
          </a:p>
          <a:p>
            <a:pPr algn="l"/>
            <a:r>
              <a:rPr lang="pt-BR" sz="1800" b="0" i="0" u="none" strike="noStrike" baseline="0" dirty="0">
                <a:solidFill>
                  <a:srgbClr val="585757"/>
                </a:solidFill>
                <a:latin typeface="OpenSans-Regular"/>
              </a:rPr>
              <a:t>• Não existe risco de ultrapassar o limite de caracteres da URL (2048 caracteres);</a:t>
            </a:r>
          </a:p>
          <a:p>
            <a:pPr algn="l"/>
            <a:r>
              <a:rPr lang="pt-BR" sz="1800" b="0" i="0" u="none" strike="noStrike" baseline="0" dirty="0">
                <a:solidFill>
                  <a:srgbClr val="585757"/>
                </a:solidFill>
                <a:latin typeface="OpenSans-Regular"/>
              </a:rPr>
              <a:t>• Os dados não são confidenciais (pois eles ficam visíveis no navegador);</a:t>
            </a:r>
          </a:p>
          <a:p>
            <a:pPr algn="l"/>
            <a:r>
              <a:rPr lang="pt-BR" sz="1800" b="0" i="0" u="none" strike="noStrike" baseline="0" dirty="0">
                <a:solidFill>
                  <a:srgbClr val="585757"/>
                </a:solidFill>
                <a:latin typeface="OpenSans-Regular"/>
              </a:rPr>
              <a:t>• For útil (para os usuários) registrar a URL nos favoritos.</a:t>
            </a:r>
          </a:p>
          <a:p>
            <a:pPr algn="l"/>
            <a:r>
              <a:rPr lang="pt-BR" sz="1800" b="1" i="0" u="none" strike="noStrike" baseline="0" dirty="0">
                <a:solidFill>
                  <a:srgbClr val="585757"/>
                </a:solidFill>
                <a:latin typeface="OpenSans-Bold"/>
              </a:rPr>
              <a:t>POST</a:t>
            </a:r>
          </a:p>
          <a:p>
            <a:pPr algn="l"/>
            <a:r>
              <a:rPr lang="pt-BR" sz="1800" b="0" i="0" u="none" strike="noStrike" baseline="0" dirty="0">
                <a:solidFill>
                  <a:srgbClr val="585757"/>
                </a:solidFill>
                <a:latin typeface="OpenSans-Regular"/>
              </a:rPr>
              <a:t>Neste método os dados não ficaram visíveis. Você deve usar esse método quando:</a:t>
            </a:r>
          </a:p>
          <a:p>
            <a:pPr algn="l"/>
            <a:r>
              <a:rPr lang="pt-BR" sz="1800" b="0" i="0" u="none" strike="noStrike" baseline="0" dirty="0">
                <a:solidFill>
                  <a:srgbClr val="585757"/>
                </a:solidFill>
                <a:latin typeface="OpenSans-Regular"/>
              </a:rPr>
              <a:t>• É necessário enviar grandes quantidades de dados (o POST não possui limitações de tamanho);</a:t>
            </a:r>
          </a:p>
          <a:p>
            <a:pPr algn="l"/>
            <a:r>
              <a:rPr lang="pt-BR" sz="1800" b="0" i="0" u="none" strike="noStrike" baseline="0" dirty="0">
                <a:solidFill>
                  <a:srgbClr val="585757"/>
                </a:solidFill>
                <a:latin typeface="OpenSans-Regular"/>
              </a:rPr>
              <a:t>• Não é necessário registrar nos favoritos;</a:t>
            </a:r>
          </a:p>
          <a:p>
            <a:pPr algn="l"/>
            <a:r>
              <a:rPr lang="pt-BR" sz="1800" b="0" i="0" u="none" strike="noStrike" baseline="0" dirty="0">
                <a:solidFill>
                  <a:srgbClr val="585757"/>
                </a:solidFill>
                <a:latin typeface="OpenSans-Regular"/>
              </a:rPr>
              <a:t>• As informações são confidenciais.</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telefone. Você pode utilizar o atributo </a:t>
            </a:r>
            <a:r>
              <a:rPr lang="pt-BR" sz="1800" b="1" i="0" u="none" strike="noStrike" baseline="0" dirty="0" err="1">
                <a:solidFill>
                  <a:srgbClr val="585757"/>
                </a:solidFill>
                <a:latin typeface="OpenSans-Bold"/>
              </a:rPr>
              <a:t>pattern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validar se o formato do telefone está correto. Por exemplo:</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pattern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”9[0-9]{4}-[0-9]{4}”</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No exemplo acima, o navegador não vai permitir enviar números que não são de celulares, exemplo: 98811-2233 (vai enviar), 3388-8899 (não vai enviar).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texto simples.</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”time”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entrada de hora e minuto.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url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uma URL. Dependendo do navegador, esse campo é validado automaticamente. Alguns smartphones apresentam a tecla </a:t>
            </a:r>
            <a:r>
              <a:rPr lang="pt-BR" sz="1800" b="1" i="0" u="none" strike="noStrike" baseline="0" dirty="0">
                <a:solidFill>
                  <a:srgbClr val="585757"/>
                </a:solidFill>
                <a:latin typeface="OpenSans-Bold"/>
              </a:rPr>
              <a:t>.com </a:t>
            </a:r>
            <a:r>
              <a:rPr lang="pt-BR" sz="1800" b="0" i="0" u="none" strike="noStrike" baseline="0" dirty="0">
                <a:solidFill>
                  <a:srgbClr val="585757"/>
                </a:solidFill>
                <a:latin typeface="OpenSans-Regular"/>
              </a:rPr>
              <a:t>que facilita a digitação da URL.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week</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semana e ano.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Os campos de entrada de texto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possuem outros importantes atributos, abaixo você aprenderá alguns:</a:t>
            </a:r>
          </a:p>
          <a:p>
            <a:pPr algn="l"/>
            <a:endParaRPr lang="pt-BR" sz="1800" b="0" i="0" u="none" strike="noStrike" baseline="0" dirty="0">
              <a:solidFill>
                <a:srgbClr val="585757"/>
              </a:solidFill>
              <a:latin typeface="OpenSans-Regular"/>
            </a:endParaRPr>
          </a:p>
          <a:p>
            <a:pPr algn="l"/>
            <a:r>
              <a:rPr lang="pt-BR" sz="1800" b="1" i="0" u="none" strike="noStrike" baseline="0" dirty="0">
                <a:latin typeface="OpenSans-Bold"/>
              </a:rPr>
              <a:t>Outros atributos importantes do elemento &lt;input&gt;</a:t>
            </a:r>
          </a:p>
          <a:p>
            <a:pPr algn="l"/>
            <a:r>
              <a:rPr lang="pt-BR" sz="1800" b="1" i="0" u="none" strike="noStrike" baseline="0" dirty="0">
                <a:latin typeface="OpenSans-Bold"/>
              </a:rPr>
              <a:t>Atributo Descrição</a:t>
            </a:r>
          </a:p>
          <a:p>
            <a:pPr algn="l"/>
            <a:r>
              <a:rPr lang="es-ES" sz="1800" b="1" i="0" u="none" strike="noStrike" baseline="0" dirty="0" err="1">
                <a:latin typeface="OpenSans-Bold"/>
              </a:rPr>
              <a:t>disabled</a:t>
            </a:r>
            <a:r>
              <a:rPr lang="es-ES" sz="1800" b="1" i="0" u="none" strike="noStrike" baseline="0" dirty="0">
                <a:latin typeface="OpenSans-Bold"/>
              </a:rPr>
              <a:t> </a:t>
            </a:r>
            <a:r>
              <a:rPr lang="es-ES" sz="1800" b="0" i="0" u="none" strike="noStrike" baseline="0" dirty="0">
                <a:latin typeface="OpenSans-Regular"/>
              </a:rPr>
              <a:t>Define que o campo está </a:t>
            </a:r>
            <a:r>
              <a:rPr lang="es-ES" sz="1800" b="0" i="0" u="none" strike="noStrike" baseline="0" dirty="0" err="1">
                <a:latin typeface="OpenSans-Regular"/>
              </a:rPr>
              <a:t>desabilitado</a:t>
            </a:r>
            <a:r>
              <a:rPr lang="es-ES" sz="1800" b="0" i="0" u="none" strike="noStrike" baseline="0" dirty="0">
                <a:latin typeface="OpenSans-Regular"/>
              </a:rPr>
              <a:t>.</a:t>
            </a:r>
          </a:p>
          <a:p>
            <a:pPr algn="l"/>
            <a:r>
              <a:rPr lang="pt-BR" sz="1800" b="1" i="0" u="none" strike="noStrike" baseline="0" dirty="0" err="1">
                <a:latin typeface="OpenSans-Bold"/>
              </a:rPr>
              <a:t>readonly</a:t>
            </a:r>
            <a:r>
              <a:rPr lang="pt-BR" sz="1800" b="1" i="0" u="none" strike="noStrike" baseline="0" dirty="0">
                <a:latin typeface="OpenSans-Bold"/>
              </a:rPr>
              <a:t> </a:t>
            </a:r>
            <a:r>
              <a:rPr lang="pt-BR" sz="1800" b="0" i="0" u="none" strike="noStrike" baseline="0" dirty="0">
                <a:latin typeface="OpenSans-Regular"/>
              </a:rPr>
              <a:t>Define que o campo é somente leitura.</a:t>
            </a:r>
          </a:p>
          <a:p>
            <a:pPr algn="l"/>
            <a:r>
              <a:rPr lang="pt-BR" sz="1800" b="1" i="0" u="none" strike="noStrike" baseline="0" dirty="0" err="1">
                <a:latin typeface="OpenSans-Bold"/>
              </a:rPr>
              <a:t>maxlenght</a:t>
            </a:r>
            <a:r>
              <a:rPr lang="pt-BR" sz="1800" b="1" i="0" u="none" strike="noStrike" baseline="0" dirty="0">
                <a:latin typeface="OpenSans-Bold"/>
              </a:rPr>
              <a:t> </a:t>
            </a:r>
            <a:r>
              <a:rPr lang="pt-BR" sz="1800" b="0" i="0" u="none" strike="noStrike" baseline="0" dirty="0">
                <a:latin typeface="OpenSans-Regular"/>
              </a:rPr>
              <a:t>Limita a quantidade máxima de caracteres que o campo aceita.</a:t>
            </a:r>
          </a:p>
          <a:p>
            <a:pPr algn="l"/>
            <a:r>
              <a:rPr lang="pt-BR" sz="1800" b="1" i="0" u="none" strike="noStrike" baseline="0" dirty="0" err="1">
                <a:latin typeface="OpenSans-Bold"/>
              </a:rPr>
              <a:t>required</a:t>
            </a:r>
            <a:r>
              <a:rPr lang="pt-BR" sz="1800" b="1" i="0" u="none" strike="noStrike" baseline="0" dirty="0">
                <a:latin typeface="OpenSans-Bold"/>
              </a:rPr>
              <a:t> </a:t>
            </a:r>
            <a:r>
              <a:rPr lang="pt-BR" sz="1800" b="0" i="0" u="none" strike="noStrike" baseline="0" dirty="0">
                <a:latin typeface="OpenSans-Regular"/>
              </a:rPr>
              <a:t>Define que o campo é obrigatório. Dependendo do navegador, ao tentar enviar os dados, uma mensagem é exibida para o usuário.</a:t>
            </a:r>
          </a:p>
          <a:p>
            <a:pPr algn="l"/>
            <a:r>
              <a:rPr lang="pt-BR" sz="1800" b="1" i="0" u="none" strike="noStrike" baseline="0" dirty="0" err="1">
                <a:latin typeface="OpenSans-Bold"/>
              </a:rPr>
              <a:t>size</a:t>
            </a:r>
            <a:r>
              <a:rPr lang="pt-BR" sz="1800" b="1" i="0" u="none" strike="noStrike" baseline="0" dirty="0">
                <a:latin typeface="OpenSans-Bold"/>
              </a:rPr>
              <a:t> </a:t>
            </a:r>
            <a:r>
              <a:rPr lang="pt-BR" sz="1800" b="0" i="0" u="none" strike="noStrike" baseline="0" dirty="0">
                <a:latin typeface="OpenSans-Regular"/>
              </a:rPr>
              <a:t>Define o tamanho do campo com base em caracteres.</a:t>
            </a:r>
          </a:p>
          <a:p>
            <a:pPr algn="l"/>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um valor para o campo. No caso dos botões </a:t>
            </a:r>
            <a:r>
              <a:rPr lang="pt-BR" sz="1800" b="1" i="0" u="none" strike="noStrike" baseline="0" dirty="0" err="1">
                <a:latin typeface="OpenSans-Bold"/>
              </a:rPr>
              <a:t>submit</a:t>
            </a:r>
            <a:r>
              <a:rPr lang="pt-BR" sz="1800" b="0" i="0" u="none" strike="noStrike" baseline="0" dirty="0">
                <a:latin typeface="OpenSans-Regular"/>
              </a:rPr>
              <a:t>, </a:t>
            </a:r>
            <a:r>
              <a:rPr lang="pt-BR" sz="1800" b="1" i="0" u="none" strike="noStrike" baseline="0" dirty="0">
                <a:latin typeface="OpenSans-Bold"/>
              </a:rPr>
              <a:t>reset </a:t>
            </a:r>
            <a:r>
              <a:rPr lang="pt-BR" sz="1800" b="0" i="0" u="none" strike="noStrike" baseline="0" dirty="0">
                <a:latin typeface="OpenSans-Regular"/>
              </a:rPr>
              <a:t>e </a:t>
            </a:r>
            <a:r>
              <a:rPr lang="pt-BR" sz="1800" b="1" i="0" u="none" strike="noStrike" baseline="0" dirty="0" err="1">
                <a:latin typeface="OpenSans-Bold"/>
              </a:rPr>
              <a:t>button</a:t>
            </a:r>
            <a:r>
              <a:rPr lang="pt-BR" sz="1800" b="0" i="0" u="none" strike="noStrike" baseline="0" dirty="0">
                <a:latin typeface="OpenSans-Regular"/>
              </a:rPr>
              <a:t>, o atributo </a:t>
            </a:r>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o texto dos botões.</a:t>
            </a:r>
          </a:p>
          <a:p>
            <a:pPr algn="l"/>
            <a:r>
              <a:rPr lang="pt-BR" sz="1800" b="1" i="0" u="none" strike="noStrike" baseline="0" dirty="0" err="1">
                <a:latin typeface="OpenSans-Bold"/>
              </a:rPr>
              <a:t>placeholder</a:t>
            </a:r>
            <a:r>
              <a:rPr lang="pt-BR" sz="1800" b="1" i="0" u="none" strike="noStrike" baseline="0" dirty="0">
                <a:latin typeface="OpenSans-Bold"/>
              </a:rPr>
              <a:t> </a:t>
            </a:r>
            <a:r>
              <a:rPr lang="pt-BR" sz="1800" b="0" i="0" u="none" strike="noStrike" baseline="0" dirty="0">
                <a:latin typeface="OpenSans-Regular"/>
              </a:rPr>
              <a:t>Especifica uma dica para o usuário sobre como ele deve preencher o campo. A dica é exibida enquanto o campo não possui valor, assim que o usuário insere o primeiro caractere ele desaparece.</a:t>
            </a:r>
          </a:p>
          <a:p>
            <a:pPr algn="l"/>
            <a:r>
              <a:rPr lang="pt-BR" sz="1800" b="1" i="0" u="none" strike="noStrike" baseline="0" dirty="0" err="1">
                <a:latin typeface="OpenSans-Bold"/>
              </a:rPr>
              <a:t>name</a:t>
            </a:r>
            <a:r>
              <a:rPr lang="pt-BR" sz="1800" b="1" i="0" u="none" strike="noStrike" baseline="0" dirty="0">
                <a:latin typeface="OpenSans-Bold"/>
              </a:rPr>
              <a:t> </a:t>
            </a:r>
            <a:r>
              <a:rPr lang="pt-BR" sz="1800" b="0" i="0" u="none" strike="noStrike" baseline="0" dirty="0">
                <a:latin typeface="OpenSans-Regular"/>
              </a:rPr>
              <a:t>Identifica a informação para que ela seja acessada no servidor.</a:t>
            </a:r>
          </a:p>
          <a:p>
            <a:pPr algn="l"/>
            <a:r>
              <a:rPr lang="pt-BR" sz="1800" b="1" i="0" u="none" strike="noStrike" baseline="0" dirty="0">
                <a:latin typeface="OpenSans-Bold"/>
              </a:rPr>
              <a:t>id </a:t>
            </a:r>
            <a:r>
              <a:rPr lang="pt-BR" sz="1800" b="0" i="0" u="none" strike="noStrike" baseline="0" dirty="0">
                <a:latin typeface="OpenSans-Regular"/>
              </a:rPr>
              <a:t>Define um identificador para o campo em todo o documento HTML. O valor deve ser único.</a:t>
            </a:r>
          </a:p>
          <a:p>
            <a:pPr algn="l"/>
            <a:endParaRPr lang="pt-BR" sz="1800" b="0" i="0" u="none" strike="noStrike" baseline="0" dirty="0">
              <a:solidFill>
                <a:srgbClr val="1F217D"/>
              </a:solidFill>
              <a:latin typeface="OpenSans-Regular"/>
            </a:endParaRPr>
          </a:p>
          <a:p>
            <a:pPr algn="l"/>
            <a:endParaRPr lang="pt-BR" sz="1800" b="0" i="0" u="none" strike="noStrike" baseline="0" dirty="0">
              <a:solidFill>
                <a:srgbClr val="1F217D"/>
              </a:solidFill>
              <a:latin typeface="OpenSans-Regular"/>
            </a:endParaRPr>
          </a:p>
          <a:p>
            <a:pPr algn="l"/>
            <a:r>
              <a:rPr lang="en-US" sz="1800" b="0" i="0" u="none" strike="noStrike" baseline="0" dirty="0" err="1">
                <a:solidFill>
                  <a:srgbClr val="585757"/>
                </a:solidFill>
                <a:latin typeface="OpenSans-Regular"/>
              </a:rPr>
              <a:t>Os</a:t>
            </a:r>
            <a:r>
              <a:rPr lang="en-US" sz="1800" b="0" i="0" u="none" strike="noStrike" baseline="0" dirty="0">
                <a:solidFill>
                  <a:srgbClr val="585757"/>
                </a:solidFill>
                <a:latin typeface="OpenSans-Regular"/>
              </a:rPr>
              <a:t> </a:t>
            </a:r>
            <a:r>
              <a:rPr lang="en-US" sz="1800" b="0" i="0" u="none" strike="noStrike" baseline="0" dirty="0" err="1">
                <a:solidFill>
                  <a:srgbClr val="585757"/>
                </a:solidFill>
                <a:latin typeface="OpenSans-Regular"/>
              </a:rPr>
              <a:t>tipos</a:t>
            </a:r>
            <a:r>
              <a:rPr lang="en-US" sz="1800" b="0" i="0" u="none" strike="noStrike" baseline="0" dirty="0">
                <a:solidFill>
                  <a:srgbClr val="585757"/>
                </a:solidFill>
                <a:latin typeface="OpenSans-Regular"/>
              </a:rPr>
              <a:t> </a:t>
            </a:r>
            <a:r>
              <a:rPr lang="en-US" sz="1800" b="1" i="0" u="none" strike="noStrike" baseline="0" dirty="0">
                <a:solidFill>
                  <a:srgbClr val="585757"/>
                </a:solidFill>
                <a:latin typeface="OpenSans-Bold"/>
              </a:rPr>
              <a:t>color, date, datetime-local, email, month, number, range, search, </a:t>
            </a:r>
            <a:r>
              <a:rPr lang="en-US" sz="1800" b="1" i="0" u="none" strike="noStrike" baseline="0" dirty="0" err="1">
                <a:solidFill>
                  <a:srgbClr val="585757"/>
                </a:solidFill>
                <a:latin typeface="OpenSans-Bold"/>
              </a:rPr>
              <a:t>tel</a:t>
            </a:r>
            <a:r>
              <a:rPr lang="en-US" sz="1800" b="1" i="0" u="none" strike="noStrike" baseline="0" dirty="0">
                <a:solidFill>
                  <a:srgbClr val="585757"/>
                </a:solidFill>
                <a:latin typeface="OpenSans-Bold"/>
              </a:rPr>
              <a:t>, </a:t>
            </a:r>
            <a:r>
              <a:rPr lang="pt-BR" sz="1800" b="1" i="0" u="none" strike="noStrike" baseline="0" dirty="0">
                <a:solidFill>
                  <a:srgbClr val="585757"/>
                </a:solidFill>
                <a:latin typeface="OpenSans-Bold"/>
              </a:rPr>
              <a:t>time, </a:t>
            </a:r>
            <a:r>
              <a:rPr lang="pt-BR" sz="1800" b="1" i="0" u="none" strike="noStrike" baseline="0" dirty="0" err="1">
                <a:solidFill>
                  <a:srgbClr val="585757"/>
                </a:solidFill>
                <a:latin typeface="OpenSans-Bold"/>
              </a:rPr>
              <a:t>url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week</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foram introduzidos no HTML5. Caso você execute sua página em um navegador que não suporta o HTML5, esses elementos serão exibidos como um campo de texto simples (</a:t>
            </a:r>
            <a:r>
              <a:rPr lang="pt-BR" sz="1800" b="1" i="0" u="none" strike="noStrike" baseline="0" dirty="0">
                <a:solidFill>
                  <a:srgbClr val="585757"/>
                </a:solidFill>
                <a:latin typeface="OpenSans-Bold"/>
              </a:rPr>
              <a:t>“</a:t>
            </a:r>
            <a:r>
              <a:rPr lang="pt-BR" sz="1800" b="1" i="0" u="none" strike="noStrike" baseline="0" dirty="0" err="1">
                <a:solidFill>
                  <a:srgbClr val="585757"/>
                </a:solidFill>
                <a:latin typeface="OpenSans-Bold"/>
              </a:rPr>
              <a:t>text</a:t>
            </a:r>
            <a:r>
              <a:rPr lang="pt-BR" sz="1800" b="1" i="0" u="none" strike="noStrike" baseline="0" dirty="0">
                <a:solidFill>
                  <a:srgbClr val="585757"/>
                </a:solidFill>
                <a:latin typeface="OpenSans-Bold"/>
              </a:rPr>
              <a:t>”</a:t>
            </a:r>
            <a:r>
              <a:rPr lang="pt-BR" sz="1800" b="0" i="0" u="none" strike="noStrike" baseline="0" dirty="0">
                <a:solidFill>
                  <a:srgbClr val="585757"/>
                </a:solidFill>
                <a:latin typeface="OpenSans-Regular"/>
              </a:rPr>
              <a:t>). Esse não é um problema, pois as versões atuais dos navegadores Mozilla, Chrome, Edge e Opera possuem suporte ao HTML5. Porém, tome cuidado com as diferenças de comportamento nos navegadores. Por exemplo, avalie como os campos </a:t>
            </a:r>
            <a:r>
              <a:rPr lang="pt-BR" sz="1800" b="1" i="0" u="none" strike="noStrike" baseline="0" dirty="0">
                <a:solidFill>
                  <a:srgbClr val="585757"/>
                </a:solidFill>
                <a:latin typeface="OpenSans-Bold"/>
              </a:rPr>
              <a:t>date, </a:t>
            </a:r>
            <a:r>
              <a:rPr lang="pt-BR" sz="1800" b="1" i="0" u="none" strike="noStrike" baseline="0" dirty="0" err="1">
                <a:solidFill>
                  <a:srgbClr val="585757"/>
                </a:solidFill>
                <a:latin typeface="OpenSans-Bold"/>
              </a:rPr>
              <a:t>datetime</a:t>
            </a:r>
            <a:r>
              <a:rPr lang="pt-BR" sz="1800" b="1" i="0" u="none" strike="noStrike" baseline="0" dirty="0">
                <a:solidFill>
                  <a:srgbClr val="585757"/>
                </a:solidFill>
                <a:latin typeface="OpenSans-Bold"/>
              </a:rPr>
              <a:t>-local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month</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são apresentados no Mozilla e no Chrome. Veja também</a:t>
            </a:r>
          </a:p>
          <a:p>
            <a:pPr algn="l"/>
            <a:r>
              <a:rPr lang="pt-BR" sz="1800" b="0" i="0" u="none" strike="noStrike" baseline="0" dirty="0">
                <a:solidFill>
                  <a:srgbClr val="585757"/>
                </a:solidFill>
                <a:latin typeface="OpenSans-Regular"/>
              </a:rPr>
              <a:t>como o campo </a:t>
            </a:r>
            <a:r>
              <a:rPr lang="pt-BR" sz="1800" b="1" i="0" u="none" strike="noStrike" baseline="0" dirty="0" err="1">
                <a:solidFill>
                  <a:srgbClr val="585757"/>
                </a:solidFill>
                <a:latin typeface="OpenSans-Bold"/>
              </a:rPr>
              <a:t>email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é validado no Mozilla e no Chrome.</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CenturyGothic"/>
              </a:rPr>
              <a:t>O elemento </a:t>
            </a:r>
            <a:r>
              <a:rPr lang="pt-BR" sz="1800" b="1" i="0" u="none" strike="noStrike" baseline="0" dirty="0">
                <a:solidFill>
                  <a:srgbClr val="585757"/>
                </a:solidFill>
                <a:latin typeface="CenturyGothic-Bold"/>
              </a:rPr>
              <a:t>&lt;input&gt; </a:t>
            </a:r>
            <a:r>
              <a:rPr lang="pt-BR" sz="1800" b="0" i="0" u="none" strike="noStrike" baseline="0" dirty="0">
                <a:solidFill>
                  <a:srgbClr val="585757"/>
                </a:solidFill>
                <a:latin typeface="OpenSans-Regular"/>
              </a:rPr>
              <a:t>já resolve a maioria dos seus problemas, mas o HTML não se limita a eles. Agora você vai aprender sobre os elementos diferentes dos </a:t>
            </a:r>
            <a:r>
              <a:rPr lang="pt-BR" sz="1800" b="1" i="0" u="none" strike="noStrike" baseline="0" dirty="0">
                <a:solidFill>
                  <a:srgbClr val="585757"/>
                </a:solidFill>
                <a:latin typeface="CenturyGothic-Bold"/>
              </a:rPr>
              <a:t>&lt;input&gt;</a:t>
            </a:r>
            <a:r>
              <a:rPr lang="pt-BR" sz="1800" b="0" i="0" u="none" strike="noStrike" baseline="0" dirty="0">
                <a:solidFill>
                  <a:srgbClr val="585757"/>
                </a:solidFill>
                <a:latin typeface="CenturyGothic"/>
              </a:rPr>
              <a:t>. O primeiro é o campo de seleção (</a:t>
            </a:r>
            <a:r>
              <a:rPr lang="pt-BR" sz="1800" b="1" i="0" u="none" strike="noStrike" baseline="0" dirty="0">
                <a:solidFill>
                  <a:srgbClr val="585757"/>
                </a:solidFill>
                <a:latin typeface="CenturyGothic-Bold"/>
              </a:rPr>
              <a:t>&lt;</a:t>
            </a:r>
            <a:r>
              <a:rPr lang="pt-BR" sz="1800" b="1" i="0" u="none" strike="noStrike" baseline="0" dirty="0" err="1">
                <a:solidFill>
                  <a:srgbClr val="585757"/>
                </a:solidFill>
                <a:latin typeface="CenturyGothic-Bold"/>
              </a:rPr>
              <a:t>select</a:t>
            </a:r>
            <a:r>
              <a:rPr lang="pt-BR" sz="1800" b="1" i="0" u="none" strike="noStrike" baseline="0" dirty="0">
                <a:solidFill>
                  <a:srgbClr val="585757"/>
                </a:solidFill>
                <a:latin typeface="CenturyGothic-Bold"/>
              </a:rPr>
              <a:t>&gt;</a:t>
            </a:r>
            <a:r>
              <a:rPr lang="pt-BR" sz="1800" b="0" i="0" u="none" strike="noStrike" baseline="0" dirty="0">
                <a:solidFill>
                  <a:srgbClr val="585757"/>
                </a:solidFill>
                <a:latin typeface="CenturyGothic"/>
              </a:rPr>
              <a:t>):</a:t>
            </a:r>
          </a:p>
          <a:p>
            <a:pPr algn="l"/>
            <a:endParaRPr lang="pt-BR" sz="1800" b="0" i="0" u="none" strike="noStrike" baseline="0" dirty="0">
              <a:solidFill>
                <a:srgbClr val="585757"/>
              </a:solidFill>
              <a:latin typeface="CenturyGothic"/>
            </a:endParaRPr>
          </a:p>
          <a:p>
            <a:pPr algn="l"/>
            <a:r>
              <a:rPr lang="pt-BR" sz="1800" b="0" i="0" u="none" strike="noStrike" baseline="0" dirty="0">
                <a:solidFill>
                  <a:srgbClr val="585757"/>
                </a:solidFill>
                <a:latin typeface="OpenSans-Regular"/>
              </a:rPr>
              <a:t>Esse campo exibe uma lista suspensa, os elementos da lista são definidos pelo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definir uma das opções como selecionada, utilize o atributo </a:t>
            </a:r>
            <a:r>
              <a:rPr lang="pt-BR" sz="1800" b="1" i="0" u="none" strike="noStrike" baseline="0" dirty="0" err="1">
                <a:solidFill>
                  <a:srgbClr val="585757"/>
                </a:solidFill>
                <a:latin typeface="OpenSans-Bold"/>
              </a:rPr>
              <a:t>selected</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Região do Brasil: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”uf”</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Centro-Oeste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selected</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Sul</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Por padrão, o usuário pode selecionar somente um elemento da lista. Para permitir a seleção de múltiplos</a:t>
            </a:r>
          </a:p>
          <a:p>
            <a:pPr algn="l"/>
            <a:r>
              <a:rPr lang="pt-BR" sz="1800" b="0" i="0" u="none" strike="noStrike" baseline="0" dirty="0">
                <a:solidFill>
                  <a:srgbClr val="585757"/>
                </a:solidFill>
                <a:latin typeface="OpenSans-Regular"/>
              </a:rPr>
              <a:t>elementos, utilize o atributo </a:t>
            </a:r>
            <a:r>
              <a:rPr lang="pt-BR" sz="1800" b="1" i="0" u="none" strike="noStrike" baseline="0" dirty="0" err="1">
                <a:solidFill>
                  <a:srgbClr val="585757"/>
                </a:solidFill>
                <a:latin typeface="OpenSans-Bold"/>
              </a:rPr>
              <a:t>multiple</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Qual a sua matéria preferida: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”disciplinas” </a:t>
            </a:r>
            <a:r>
              <a:rPr lang="pt-BR" sz="1800" b="0" i="0" u="none" strike="noStrike" baseline="0" dirty="0" err="1">
                <a:solidFill>
                  <a:srgbClr val="994E9D"/>
                </a:solidFill>
                <a:latin typeface="Consolas" panose="020B0609020204030204" pitchFamily="49" charset="0"/>
              </a:rPr>
              <a:t>multiple</a:t>
            </a:r>
            <a:r>
              <a:rPr lang="pt-BR" sz="1800" b="0" i="0" u="none" strike="noStrike" baseline="0" dirty="0">
                <a:solidFill>
                  <a:srgbClr val="994E9D"/>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size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”5”</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Linguagens de programação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Programação para dispositivos móveis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Algoritmos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 </a:t>
            </a:r>
            <a:r>
              <a:rPr lang="en-US" sz="1800" b="0" i="0" u="none" strike="noStrike" baseline="0" dirty="0">
                <a:solidFill>
                  <a:srgbClr val="994E9D"/>
                </a:solidFill>
                <a:latin typeface="Consolas" panose="020B0609020204030204" pitchFamily="49" charset="0"/>
              </a:rPr>
              <a:t>selected</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Programação</a:t>
            </a:r>
            <a:r>
              <a:rPr lang="en-US" sz="1800" b="0" i="0" u="none" strike="noStrike" baseline="0" dirty="0">
                <a:solidFill>
                  <a:srgbClr val="000000"/>
                </a:solidFill>
                <a:latin typeface="Consolas" panose="020B0609020204030204" pitchFamily="49" charset="0"/>
              </a:rPr>
              <a:t> web</a:t>
            </a:r>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Outras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é possível definir a quantidade de elementos exibidos utilizando o atributo </a:t>
            </a:r>
            <a:r>
              <a:rPr lang="pt-BR" sz="1800" b="1" i="0" u="none" strike="noStrike" baseline="0" dirty="0" err="1">
                <a:solidFill>
                  <a:srgbClr val="585757"/>
                </a:solidFill>
                <a:latin typeface="OpenSans-Bold"/>
              </a:rPr>
              <a:t>size</a:t>
            </a:r>
            <a:r>
              <a:rPr lang="pt-BR" sz="1800" b="0" i="0" u="none" strike="noStrike" baseline="0" dirty="0">
                <a:solidFill>
                  <a:srgbClr val="585757"/>
                </a:solidFill>
                <a:latin typeface="OpenSans-Regular"/>
              </a:rPr>
              <a:t>. No exemplo</a:t>
            </a:r>
          </a:p>
          <a:p>
            <a:pPr algn="l"/>
            <a:r>
              <a:rPr lang="pt-BR" sz="1800" b="0" i="0" u="none" strike="noStrike" baseline="0" dirty="0">
                <a:solidFill>
                  <a:srgbClr val="585757"/>
                </a:solidFill>
                <a:latin typeface="OpenSans-Regular"/>
              </a:rPr>
              <a:t>acima definimos que todos os cinco elementos devem ser exibidos.</a:t>
            </a:r>
          </a:p>
          <a:p>
            <a:pPr algn="l"/>
            <a:r>
              <a:rPr lang="pt-BR" sz="1800" b="0" i="0" u="none" strike="noStrike" baseline="0" dirty="0">
                <a:solidFill>
                  <a:srgbClr val="585757"/>
                </a:solidFill>
                <a:latin typeface="OpenSans-Regular"/>
              </a:rPr>
              <a:t>O próximo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é uma das novidades do HTML5, ele é semelhante ao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select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porém à</a:t>
            </a:r>
          </a:p>
          <a:p>
            <a:pPr algn="l"/>
            <a:r>
              <a:rPr lang="pt-BR" sz="1800" b="0" i="0" u="none" strike="noStrike" baseline="0" dirty="0">
                <a:solidFill>
                  <a:srgbClr val="585757"/>
                </a:solidFill>
                <a:latin typeface="OpenSans-Regular"/>
              </a:rPr>
              <a:t>medida que o usuário digita no campo, a lista é filtrada automaticamente. Veja o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Selecione um navegador: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list</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4D7FE3"/>
                </a:solidFill>
                <a:latin typeface="Consolas" panose="020B0609020204030204" pitchFamily="49" charset="0"/>
              </a:rPr>
              <a:t> </a:t>
            </a:r>
            <a:r>
              <a:rPr lang="pt-BR" sz="1800" b="0" i="0" u="none" strike="noStrike" baseline="0" dirty="0">
                <a:solidFill>
                  <a:srgbClr val="994E9D"/>
                </a:solidFill>
                <a:latin typeface="Consolas" panose="020B0609020204030204" pitchFamily="49" charset="0"/>
              </a:rPr>
              <a:t>id</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”Internet Explorer”</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”Firefox”</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”Chrome”</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”Opera”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”Safari”</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é necessário para o funcionamento do componente.</a:t>
            </a:r>
          </a:p>
          <a:p>
            <a:pPr algn="l"/>
            <a:r>
              <a:rPr lang="pt-BR" sz="1800" b="0" i="0" u="none" strike="noStrike" baseline="0" dirty="0">
                <a:solidFill>
                  <a:srgbClr val="585757"/>
                </a:solidFill>
                <a:latin typeface="OpenSans-Regular"/>
              </a:rPr>
              <a:t>Primeiro, você deve criar a lista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com as opções possíveis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relacionar o campo</a:t>
            </a:r>
          </a:p>
          <a:p>
            <a:pPr algn="l"/>
            <a:r>
              <a:rPr lang="pt-BR" sz="1800" b="0" i="0" u="none" strike="noStrike" baseline="0" dirty="0">
                <a:solidFill>
                  <a:srgbClr val="585757"/>
                </a:solidFill>
                <a:latin typeface="OpenSans-Regular"/>
              </a:rPr>
              <a:t>texto aos dados, você deve ter o mesmo valor para o atributo </a:t>
            </a:r>
            <a:r>
              <a:rPr lang="pt-BR" sz="1800" b="1" i="0" u="none" strike="noStrike" baseline="0" dirty="0">
                <a:solidFill>
                  <a:srgbClr val="585757"/>
                </a:solidFill>
                <a:latin typeface="OpenSans-Bold"/>
              </a:rPr>
              <a:t>id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e o atributo </a:t>
            </a:r>
            <a:r>
              <a:rPr lang="pt-BR" sz="1800" b="1" i="0" u="none" strike="noStrike" baseline="0" dirty="0" err="1">
                <a:solidFill>
                  <a:srgbClr val="585757"/>
                </a:solidFill>
                <a:latin typeface="OpenSans-Bold"/>
              </a:rPr>
              <a:t>list</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&lt;input&gt;</a:t>
            </a:r>
            <a:r>
              <a:rPr lang="pt-BR" sz="1800" b="0" i="0" u="none" strike="noStrike" baseline="0" dirty="0">
                <a:solidFill>
                  <a:srgbClr val="585757"/>
                </a:solidFill>
                <a:latin typeface="OpenSans-Regular"/>
              </a:rPr>
              <a:t>).</a:t>
            </a:r>
          </a:p>
          <a:p>
            <a:pPr algn="l"/>
            <a:r>
              <a:rPr lang="pt-BR" sz="1800" b="0" i="0" u="none" strike="noStrike" baseline="0" dirty="0">
                <a:solidFill>
                  <a:srgbClr val="585757"/>
                </a:solidFill>
                <a:latin typeface="OpenSans-Regular"/>
              </a:rPr>
              <a:t>Por fim,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textarea</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define um campo de entrada que permite a digitação de várias linhas,</a:t>
            </a:r>
          </a:p>
          <a:p>
            <a:pPr algn="l"/>
            <a:r>
              <a:rPr lang="pt-BR" sz="1800" b="0" i="0" u="none" strike="noStrike" baseline="0" dirty="0">
                <a:solidFill>
                  <a:srgbClr val="585757"/>
                </a:solidFill>
                <a:latin typeface="OpenSans-Regular"/>
              </a:rPr>
              <a:t>coisa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não permite. Por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Observações:&lt;</a:t>
            </a:r>
            <a:r>
              <a:rPr lang="pt-BR" sz="1800" b="0" i="0" u="none" strike="noStrike" baseline="0" dirty="0" err="1">
                <a:solidFill>
                  <a:srgbClr val="4D7FE3"/>
                </a:solidFill>
                <a:latin typeface="Consolas" panose="020B0609020204030204" pitchFamily="49" charset="0"/>
              </a:rPr>
              <a:t>br</a:t>
            </a:r>
            <a:r>
              <a:rPr lang="pt-BR" sz="1800" b="0" i="0" u="none" strike="noStrike" baseline="0" dirty="0">
                <a:solidFill>
                  <a:srgbClr val="000000"/>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observacao</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rows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”10” </a:t>
            </a:r>
            <a:r>
              <a:rPr lang="pt-BR" sz="1800" b="0" i="0" u="none" strike="noStrike" baseline="0" dirty="0" err="1">
                <a:solidFill>
                  <a:srgbClr val="994E9D"/>
                </a:solidFill>
                <a:latin typeface="Consolas" panose="020B0609020204030204" pitchFamily="49" charset="0"/>
              </a:rPr>
              <a:t>cols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”30”</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Este é o valor padrão para o</a:t>
            </a:r>
          </a:p>
          <a:p>
            <a:pPr algn="l"/>
            <a:r>
              <a:rPr lang="pt-BR" sz="1800" b="0" i="0" u="none" strike="noStrike" baseline="0" dirty="0">
                <a:solidFill>
                  <a:srgbClr val="000000"/>
                </a:solidFill>
                <a:latin typeface="Consolas" panose="020B0609020204030204" pitchFamily="49" charset="0"/>
              </a:rPr>
              <a:t>campo observação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O atributo </a:t>
            </a:r>
            <a:r>
              <a:rPr lang="pt-BR" sz="1800" b="1" i="0" u="none" strike="noStrike" baseline="0" dirty="0" err="1">
                <a:solidFill>
                  <a:srgbClr val="585757"/>
                </a:solidFill>
                <a:latin typeface="OpenSans-Bold"/>
              </a:rPr>
              <a:t>rows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linhas visíveis, </a:t>
            </a:r>
            <a:r>
              <a:rPr lang="pt-BR" sz="1800" b="1" i="0" u="none" strike="noStrike" baseline="0" dirty="0" err="1">
                <a:solidFill>
                  <a:srgbClr val="585757"/>
                </a:solidFill>
                <a:latin typeface="OpenSans-Bold"/>
              </a:rPr>
              <a:t>cols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colunas. No Chrome você pode alterar o tamanho do componente apenas arrastando o canto inferior direito.</a:t>
            </a:r>
          </a:p>
          <a:p>
            <a:pPr algn="l"/>
            <a:r>
              <a:rPr lang="pt-BR" sz="1800" b="0" i="0" u="none" strike="noStrike" baseline="0" dirty="0">
                <a:solidFill>
                  <a:srgbClr val="585757"/>
                </a:solidFill>
                <a:latin typeface="OpenSans-Regular"/>
              </a:rPr>
              <a:t>Um formulário completo, com todos os elementos descritos nesta seção, foi disponibilizado em: </a:t>
            </a:r>
            <a:r>
              <a:rPr lang="pt-BR" sz="1800" b="0" i="1" u="none" strike="noStrike" baseline="0" dirty="0">
                <a:solidFill>
                  <a:srgbClr val="585757"/>
                </a:solidFill>
                <a:latin typeface="OpenSans-Italic"/>
              </a:rPr>
              <a:t>https://repl.it/@Fbricadede/formulario-completo</a:t>
            </a: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elemento </a:t>
            </a:r>
            <a:r>
              <a:rPr lang="pt-BR" sz="1800" b="1" i="0" u="none" strike="noStrike" baseline="0" dirty="0" err="1">
                <a:solidFill>
                  <a:srgbClr val="585757"/>
                </a:solidFill>
                <a:latin typeface="OpenSans-Bold"/>
              </a:rPr>
              <a:t>canvas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talvez a maior novidade apresentada pelo HTML5, pois permite</a:t>
            </a:r>
          </a:p>
          <a:p>
            <a:pPr algn="l"/>
            <a:r>
              <a:rPr lang="pt-BR" sz="1800" b="0" i="0" u="none" strike="noStrike" baseline="0" dirty="0">
                <a:solidFill>
                  <a:srgbClr val="585757"/>
                </a:solidFill>
                <a:latin typeface="OpenSans-Regular"/>
              </a:rPr>
              <a:t>a construção de elementos gráficos na página web com comandos simples. Para saber</a:t>
            </a:r>
          </a:p>
          <a:p>
            <a:pPr algn="l"/>
            <a:r>
              <a:rPr lang="pt-BR" sz="1800" b="0" i="0" u="none" strike="noStrike" baseline="0" dirty="0">
                <a:solidFill>
                  <a:srgbClr val="585757"/>
                </a:solidFill>
                <a:latin typeface="OpenSans-Regular"/>
              </a:rPr>
              <a:t>mais sobre esse elemento, consulte o livro Desenvolvimento e Design de Sites, 1ª Edição.</a:t>
            </a:r>
          </a:p>
          <a:p>
            <a:pPr algn="l"/>
            <a:r>
              <a:rPr lang="pt-BR" sz="1800" b="0" i="0" u="none" strike="noStrike" baseline="0" dirty="0">
                <a:solidFill>
                  <a:srgbClr val="585757"/>
                </a:solidFill>
                <a:latin typeface="OpenSans-Regular"/>
              </a:rPr>
              <a:t>Capítulo 2 – Linguagem HTML, página 34.</a:t>
            </a:r>
          </a:p>
          <a:p>
            <a:pPr algn="l"/>
            <a:r>
              <a:rPr lang="pt-BR" sz="1800" b="0" i="1" u="none" strike="noStrike" baseline="0" dirty="0">
                <a:solidFill>
                  <a:srgbClr val="585757"/>
                </a:solidFill>
                <a:latin typeface="OpenSans-Italic"/>
              </a:rPr>
              <a:t>https://integrada.minhabiblioteca.com.br/books/9788536519012</a:t>
            </a:r>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6C77A647-C3F8-A8B4-E9B1-C217DAE97654}"/>
              </a:ext>
            </a:extLst>
          </p:cNvPr>
          <p:cNvSpPr>
            <a:spLocks noGrp="1"/>
          </p:cNvSpPr>
          <p:nvPr>
            <p:ph type="sldNum" sz="quarter" idx="5"/>
          </p:nvPr>
        </p:nvSpPr>
        <p:spPr/>
        <p:txBody>
          <a:bodyPr/>
          <a:lstStyle/>
          <a:p>
            <a:fld id="{D0E42C9D-BC2F-4B75-8FE9-F32B3E470D2E}" type="slidenum">
              <a:rPr lang="pt-BR" smtClean="0"/>
              <a:t>46</a:t>
            </a:fld>
            <a:endParaRPr lang="pt-BR"/>
          </a:p>
        </p:txBody>
      </p:sp>
    </p:spTree>
    <p:extLst>
      <p:ext uri="{BB962C8B-B14F-4D97-AF65-F5344CB8AC3E}">
        <p14:creationId xmlns:p14="http://schemas.microsoft.com/office/powerpoint/2010/main" val="2973585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48F5A-1C44-0AFE-6C74-9EE6140E9A6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BE1468A-48E1-D426-AA9D-5F58BE505D59}"/>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98822A4-94D3-A9F8-BCBF-8E0E99B9BE6E}"/>
              </a:ext>
            </a:extLst>
          </p:cNvPr>
          <p:cNvSpPr>
            <a:spLocks noGrp="1"/>
          </p:cNvSpPr>
          <p:nvPr>
            <p:ph type="body" idx="1"/>
          </p:nvPr>
        </p:nvSpPr>
        <p:spPr/>
        <p:txBody>
          <a:bodyPr/>
          <a:lstStyle/>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padrão, o formulário utiliza o método GET do protocolo HTTP para enviar as informações para o servidor, nesse método as informações são passadas na URL. Exemplo: </a:t>
            </a:r>
            <a:r>
              <a:rPr lang="pt-BR" sz="1800" b="0" i="1" u="none" strike="noStrike" baseline="0" dirty="0">
                <a:solidFill>
                  <a:srgbClr val="585757"/>
                </a:solidFill>
                <a:latin typeface="OpenSans-Italic"/>
              </a:rPr>
              <a:t>https://formulario-login--fbricadede.repl.co/principal.html?login=fabrica&amp;senha=123</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que os dados ficam visíveis no navegador para o nosso usuário (inclusive a senha). Para evitar isso, você pode trocar para o método POST do HTTP. Para isso utilize o atributo </a:t>
            </a:r>
            <a:r>
              <a:rPr lang="pt-BR" sz="1800" b="1" i="0" u="none" strike="noStrike" baseline="0" dirty="0" err="1">
                <a:solidFill>
                  <a:srgbClr val="585757"/>
                </a:solidFill>
                <a:latin typeface="OpenSans-Bold"/>
              </a:rPr>
              <a:t>method</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do formulário com</a:t>
            </a:r>
          </a:p>
          <a:p>
            <a:pPr algn="l"/>
            <a:r>
              <a:rPr lang="pt-BR" sz="1800" b="0" i="0" u="none" strike="noStrike" baseline="0" dirty="0">
                <a:solidFill>
                  <a:srgbClr val="585757"/>
                </a:solidFill>
                <a:latin typeface="OpenSans-Regular"/>
              </a:rPr>
              <a:t>o valor </a:t>
            </a:r>
            <a:r>
              <a:rPr lang="pt-BR" sz="1800" b="1" i="0" u="none" strike="noStrike" baseline="0" dirty="0">
                <a:solidFill>
                  <a:srgbClr val="585757"/>
                </a:solidFill>
                <a:latin typeface="OpenSans-Bold"/>
              </a:rPr>
              <a:t>post. </a:t>
            </a:r>
            <a:r>
              <a:rPr lang="pt-BR" sz="1800" b="0" i="0" u="none" strike="noStrike" baseline="0" dirty="0">
                <a:solidFill>
                  <a:srgbClr val="585757"/>
                </a:solidFill>
                <a:latin typeface="OpenSans-Regular"/>
              </a:rPr>
              <a:t>Segue com os atributos </a:t>
            </a:r>
            <a:r>
              <a:rPr lang="pt-BR" sz="1800" b="1" i="0" u="none" strike="noStrike" baseline="0" dirty="0">
                <a:solidFill>
                  <a:srgbClr val="585757"/>
                </a:solidFill>
                <a:latin typeface="OpenSans-Bold"/>
              </a:rPr>
              <a:t>target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method</a:t>
            </a:r>
            <a:r>
              <a:rPr lang="pt-BR" sz="1800" b="0" i="0" u="none" strike="noStrike" baseline="0" dirty="0">
                <a:solidFill>
                  <a:srgbClr val="585757"/>
                </a:solidFill>
                <a:latin typeface="OpenSans-Regular"/>
              </a:rPr>
              <a:t>:</a:t>
            </a:r>
          </a:p>
          <a:p>
            <a:pPr algn="l"/>
            <a:endParaRPr lang="en-US" sz="1800" b="0" i="0" u="none" strike="noStrike" baseline="0" dirty="0">
              <a:solidFill>
                <a:srgbClr val="1F217D"/>
              </a:solidFill>
              <a:latin typeface="Consolas" panose="020B0609020204030204" pitchFamily="49" charset="0"/>
            </a:endParaRPr>
          </a:p>
          <a:p>
            <a:pPr lvl="1"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Login: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”login”</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Senha: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”senha”</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”reset”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Limpar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”submit”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Enviar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Ao desenvolver seus formulários, você pode ser um pouco negligente na escolha do método de envio (GET ou POST).</a:t>
            </a:r>
          </a:p>
          <a:p>
            <a:pPr algn="l"/>
            <a:r>
              <a:rPr lang="pt-BR" sz="1800" b="0" i="0" u="none" strike="noStrike" baseline="0" dirty="0">
                <a:solidFill>
                  <a:srgbClr val="585757"/>
                </a:solidFill>
                <a:latin typeface="OpenSans-Regular"/>
              </a:rPr>
              <a:t>Isso pode gerar problemas na sua aplicação ou na perda de uma funcionalidade muito útil para o seu usuário, a de adicionar a URL nos favoritos do navegador.</a:t>
            </a:r>
          </a:p>
          <a:p>
            <a:pPr algn="l"/>
            <a:r>
              <a:rPr lang="pt-BR" sz="1800" b="0" i="0" u="none" strike="noStrike" baseline="0" dirty="0">
                <a:solidFill>
                  <a:srgbClr val="585757"/>
                </a:solidFill>
                <a:latin typeface="OpenSans-Regular"/>
              </a:rPr>
              <a:t>Gaste um tempo analisando o método de envio. A </a:t>
            </a:r>
            <a:r>
              <a:rPr lang="pt-BR" sz="1800" b="0" i="1" u="none" strike="noStrike" baseline="0" dirty="0">
                <a:solidFill>
                  <a:srgbClr val="585757"/>
                </a:solidFill>
                <a:latin typeface="OpenSans-Italic"/>
              </a:rPr>
              <a:t>checklist </a:t>
            </a:r>
            <a:r>
              <a:rPr lang="pt-BR" sz="1800" b="0" i="0" u="none" strike="noStrike" baseline="0" dirty="0">
                <a:solidFill>
                  <a:srgbClr val="585757"/>
                </a:solidFill>
                <a:latin typeface="OpenSans-Regular"/>
              </a:rPr>
              <a:t>abaixo pode te auxiliar:</a:t>
            </a:r>
          </a:p>
          <a:p>
            <a:pPr algn="l"/>
            <a:r>
              <a:rPr lang="pt-BR" sz="1800" b="1" i="0" u="none" strike="noStrike" baseline="0" dirty="0">
                <a:solidFill>
                  <a:srgbClr val="585757"/>
                </a:solidFill>
                <a:latin typeface="OpenSans-Bold"/>
              </a:rPr>
              <a:t>GET</a:t>
            </a:r>
          </a:p>
          <a:p>
            <a:pPr algn="l"/>
            <a:r>
              <a:rPr lang="pt-BR" sz="1800" b="0" i="0" u="none" strike="noStrike" baseline="0" dirty="0">
                <a:solidFill>
                  <a:srgbClr val="585757"/>
                </a:solidFill>
                <a:latin typeface="OpenSans-Regular"/>
              </a:rPr>
              <a:t>Neste método, os dados do formulário ficam visíveis na URL do navegador em pares de (nome=valor). Você deve usar esse método quando:</a:t>
            </a:r>
          </a:p>
          <a:p>
            <a:pPr algn="l"/>
            <a:r>
              <a:rPr lang="pt-BR" sz="1800" b="0" i="0" u="none" strike="noStrike" baseline="0" dirty="0">
                <a:solidFill>
                  <a:srgbClr val="585757"/>
                </a:solidFill>
                <a:latin typeface="OpenSans-Regular"/>
              </a:rPr>
              <a:t>• Não existe risco de ultrapassar o limite de caracteres da URL (2048 caracteres);</a:t>
            </a:r>
          </a:p>
          <a:p>
            <a:pPr algn="l"/>
            <a:r>
              <a:rPr lang="pt-BR" sz="1800" b="0" i="0" u="none" strike="noStrike" baseline="0" dirty="0">
                <a:solidFill>
                  <a:srgbClr val="585757"/>
                </a:solidFill>
                <a:latin typeface="OpenSans-Regular"/>
              </a:rPr>
              <a:t>• Os dados não são confidenciais (pois eles ficam visíveis no navegador);</a:t>
            </a:r>
          </a:p>
          <a:p>
            <a:pPr algn="l"/>
            <a:r>
              <a:rPr lang="pt-BR" sz="1800" b="0" i="0" u="none" strike="noStrike" baseline="0" dirty="0">
                <a:solidFill>
                  <a:srgbClr val="585757"/>
                </a:solidFill>
                <a:latin typeface="OpenSans-Regular"/>
              </a:rPr>
              <a:t>• For útil (para os usuários) registrar a URL nos favoritos.</a:t>
            </a:r>
          </a:p>
          <a:p>
            <a:pPr algn="l"/>
            <a:r>
              <a:rPr lang="pt-BR" sz="1800" b="1" i="0" u="none" strike="noStrike" baseline="0" dirty="0">
                <a:solidFill>
                  <a:srgbClr val="585757"/>
                </a:solidFill>
                <a:latin typeface="OpenSans-Bold"/>
              </a:rPr>
              <a:t>POST</a:t>
            </a:r>
          </a:p>
          <a:p>
            <a:pPr algn="l"/>
            <a:r>
              <a:rPr lang="pt-BR" sz="1800" b="0" i="0" u="none" strike="noStrike" baseline="0" dirty="0">
                <a:solidFill>
                  <a:srgbClr val="585757"/>
                </a:solidFill>
                <a:latin typeface="OpenSans-Regular"/>
              </a:rPr>
              <a:t>Neste método os dados não ficaram visíveis. Você deve usar esse método quando:</a:t>
            </a:r>
          </a:p>
          <a:p>
            <a:pPr algn="l"/>
            <a:r>
              <a:rPr lang="pt-BR" sz="1800" b="0" i="0" u="none" strike="noStrike" baseline="0" dirty="0">
                <a:solidFill>
                  <a:srgbClr val="585757"/>
                </a:solidFill>
                <a:latin typeface="OpenSans-Regular"/>
              </a:rPr>
              <a:t>• É necessário enviar grandes quantidades de dados (o POST não possui limitações de tamanho);</a:t>
            </a:r>
          </a:p>
          <a:p>
            <a:pPr algn="l"/>
            <a:r>
              <a:rPr lang="pt-BR" sz="1800" b="0" i="0" u="none" strike="noStrike" baseline="0" dirty="0">
                <a:solidFill>
                  <a:srgbClr val="585757"/>
                </a:solidFill>
                <a:latin typeface="OpenSans-Regular"/>
              </a:rPr>
              <a:t>• Não é necessário registrar nos favoritos;</a:t>
            </a:r>
          </a:p>
          <a:p>
            <a:pPr algn="l"/>
            <a:r>
              <a:rPr lang="pt-BR" sz="1800" b="0" i="0" u="none" strike="noStrike" baseline="0" dirty="0">
                <a:solidFill>
                  <a:srgbClr val="585757"/>
                </a:solidFill>
                <a:latin typeface="OpenSans-Regular"/>
              </a:rPr>
              <a:t>• As informações são confidenciais.</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telefone. Você pode utilizar o atributo </a:t>
            </a:r>
            <a:r>
              <a:rPr lang="pt-BR" sz="1800" b="1" i="0" u="none" strike="noStrike" baseline="0" dirty="0" err="1">
                <a:solidFill>
                  <a:srgbClr val="585757"/>
                </a:solidFill>
                <a:latin typeface="OpenSans-Bold"/>
              </a:rPr>
              <a:t>pattern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validar se o formato do telefone está correto. Por exemplo:</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pattern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”9[0-9]{4}-[0-9]{4}”</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No exemplo acima, o navegador não vai permitir enviar números que não são de celulares, exemplo: 98811-2233 (vai enviar), 3388-8899 (não vai enviar).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texto simples.</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”time”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entrada de hora e minuto.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url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uma URL. Dependendo do navegador, esse campo é validado automaticamente. Alguns smartphones apresentam a tecla </a:t>
            </a:r>
            <a:r>
              <a:rPr lang="pt-BR" sz="1800" b="1" i="0" u="none" strike="noStrike" baseline="0" dirty="0">
                <a:solidFill>
                  <a:srgbClr val="585757"/>
                </a:solidFill>
                <a:latin typeface="OpenSans-Bold"/>
              </a:rPr>
              <a:t>.com </a:t>
            </a:r>
            <a:r>
              <a:rPr lang="pt-BR" sz="1800" b="0" i="0" u="none" strike="noStrike" baseline="0" dirty="0">
                <a:solidFill>
                  <a:srgbClr val="585757"/>
                </a:solidFill>
                <a:latin typeface="OpenSans-Regular"/>
              </a:rPr>
              <a:t>que facilita a digitação da URL.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week</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semana e ano.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Os campos de entrada de texto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possuem outros importantes atributos, abaixo você aprenderá alguns:</a:t>
            </a:r>
          </a:p>
          <a:p>
            <a:pPr algn="l"/>
            <a:endParaRPr lang="pt-BR" sz="1800" b="0" i="0" u="none" strike="noStrike" baseline="0" dirty="0">
              <a:solidFill>
                <a:srgbClr val="585757"/>
              </a:solidFill>
              <a:latin typeface="OpenSans-Regular"/>
            </a:endParaRPr>
          </a:p>
          <a:p>
            <a:pPr algn="l"/>
            <a:r>
              <a:rPr lang="pt-BR" sz="1800" b="1" i="0" u="none" strike="noStrike" baseline="0" dirty="0">
                <a:latin typeface="OpenSans-Bold"/>
              </a:rPr>
              <a:t>Outros atributos importantes do elemento &lt;input&gt;</a:t>
            </a:r>
          </a:p>
          <a:p>
            <a:pPr algn="l"/>
            <a:r>
              <a:rPr lang="pt-BR" sz="1800" b="1" i="0" u="none" strike="noStrike" baseline="0" dirty="0">
                <a:latin typeface="OpenSans-Bold"/>
              </a:rPr>
              <a:t>Atributo Descrição</a:t>
            </a:r>
          </a:p>
          <a:p>
            <a:pPr algn="l"/>
            <a:r>
              <a:rPr lang="es-ES" sz="1800" b="1" i="0" u="none" strike="noStrike" baseline="0" dirty="0" err="1">
                <a:latin typeface="OpenSans-Bold"/>
              </a:rPr>
              <a:t>disabled</a:t>
            </a:r>
            <a:r>
              <a:rPr lang="es-ES" sz="1800" b="1" i="0" u="none" strike="noStrike" baseline="0" dirty="0">
                <a:latin typeface="OpenSans-Bold"/>
              </a:rPr>
              <a:t> </a:t>
            </a:r>
            <a:r>
              <a:rPr lang="es-ES" sz="1800" b="0" i="0" u="none" strike="noStrike" baseline="0" dirty="0">
                <a:latin typeface="OpenSans-Regular"/>
              </a:rPr>
              <a:t>Define que o campo está </a:t>
            </a:r>
            <a:r>
              <a:rPr lang="es-ES" sz="1800" b="0" i="0" u="none" strike="noStrike" baseline="0" dirty="0" err="1">
                <a:latin typeface="OpenSans-Regular"/>
              </a:rPr>
              <a:t>desabilitado</a:t>
            </a:r>
            <a:r>
              <a:rPr lang="es-ES" sz="1800" b="0" i="0" u="none" strike="noStrike" baseline="0" dirty="0">
                <a:latin typeface="OpenSans-Regular"/>
              </a:rPr>
              <a:t>.</a:t>
            </a:r>
          </a:p>
          <a:p>
            <a:pPr algn="l"/>
            <a:r>
              <a:rPr lang="pt-BR" sz="1800" b="1" i="0" u="none" strike="noStrike" baseline="0" dirty="0" err="1">
                <a:latin typeface="OpenSans-Bold"/>
              </a:rPr>
              <a:t>readonly</a:t>
            </a:r>
            <a:r>
              <a:rPr lang="pt-BR" sz="1800" b="1" i="0" u="none" strike="noStrike" baseline="0" dirty="0">
                <a:latin typeface="OpenSans-Bold"/>
              </a:rPr>
              <a:t> </a:t>
            </a:r>
            <a:r>
              <a:rPr lang="pt-BR" sz="1800" b="0" i="0" u="none" strike="noStrike" baseline="0" dirty="0">
                <a:latin typeface="OpenSans-Regular"/>
              </a:rPr>
              <a:t>Define que o campo é somente leitura.</a:t>
            </a:r>
          </a:p>
          <a:p>
            <a:pPr algn="l"/>
            <a:r>
              <a:rPr lang="pt-BR" sz="1800" b="1" i="0" u="none" strike="noStrike" baseline="0" dirty="0" err="1">
                <a:latin typeface="OpenSans-Bold"/>
              </a:rPr>
              <a:t>maxlenght</a:t>
            </a:r>
            <a:r>
              <a:rPr lang="pt-BR" sz="1800" b="1" i="0" u="none" strike="noStrike" baseline="0" dirty="0">
                <a:latin typeface="OpenSans-Bold"/>
              </a:rPr>
              <a:t> </a:t>
            </a:r>
            <a:r>
              <a:rPr lang="pt-BR" sz="1800" b="0" i="0" u="none" strike="noStrike" baseline="0" dirty="0">
                <a:latin typeface="OpenSans-Regular"/>
              </a:rPr>
              <a:t>Limita a quantidade máxima de caracteres que o campo aceita.</a:t>
            </a:r>
          </a:p>
          <a:p>
            <a:pPr algn="l"/>
            <a:r>
              <a:rPr lang="pt-BR" sz="1800" b="1" i="0" u="none" strike="noStrike" baseline="0" dirty="0" err="1">
                <a:latin typeface="OpenSans-Bold"/>
              </a:rPr>
              <a:t>required</a:t>
            </a:r>
            <a:r>
              <a:rPr lang="pt-BR" sz="1800" b="1" i="0" u="none" strike="noStrike" baseline="0" dirty="0">
                <a:latin typeface="OpenSans-Bold"/>
              </a:rPr>
              <a:t> </a:t>
            </a:r>
            <a:r>
              <a:rPr lang="pt-BR" sz="1800" b="0" i="0" u="none" strike="noStrike" baseline="0" dirty="0">
                <a:latin typeface="OpenSans-Regular"/>
              </a:rPr>
              <a:t>Define que o campo é obrigatório. Dependendo do navegador, ao tentar enviar os dados, uma mensagem é exibida para o usuário.</a:t>
            </a:r>
          </a:p>
          <a:p>
            <a:pPr algn="l"/>
            <a:r>
              <a:rPr lang="pt-BR" sz="1800" b="1" i="0" u="none" strike="noStrike" baseline="0" dirty="0" err="1">
                <a:latin typeface="OpenSans-Bold"/>
              </a:rPr>
              <a:t>size</a:t>
            </a:r>
            <a:r>
              <a:rPr lang="pt-BR" sz="1800" b="1" i="0" u="none" strike="noStrike" baseline="0" dirty="0">
                <a:latin typeface="OpenSans-Bold"/>
              </a:rPr>
              <a:t> </a:t>
            </a:r>
            <a:r>
              <a:rPr lang="pt-BR" sz="1800" b="0" i="0" u="none" strike="noStrike" baseline="0" dirty="0">
                <a:latin typeface="OpenSans-Regular"/>
              </a:rPr>
              <a:t>Define o tamanho do campo com base em caracteres.</a:t>
            </a:r>
          </a:p>
          <a:p>
            <a:pPr algn="l"/>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um valor para o campo. No caso dos botões </a:t>
            </a:r>
            <a:r>
              <a:rPr lang="pt-BR" sz="1800" b="1" i="0" u="none" strike="noStrike" baseline="0" dirty="0" err="1">
                <a:latin typeface="OpenSans-Bold"/>
              </a:rPr>
              <a:t>submit</a:t>
            </a:r>
            <a:r>
              <a:rPr lang="pt-BR" sz="1800" b="0" i="0" u="none" strike="noStrike" baseline="0" dirty="0">
                <a:latin typeface="OpenSans-Regular"/>
              </a:rPr>
              <a:t>, </a:t>
            </a:r>
            <a:r>
              <a:rPr lang="pt-BR" sz="1800" b="1" i="0" u="none" strike="noStrike" baseline="0" dirty="0">
                <a:latin typeface="OpenSans-Bold"/>
              </a:rPr>
              <a:t>reset </a:t>
            </a:r>
            <a:r>
              <a:rPr lang="pt-BR" sz="1800" b="0" i="0" u="none" strike="noStrike" baseline="0" dirty="0">
                <a:latin typeface="OpenSans-Regular"/>
              </a:rPr>
              <a:t>e </a:t>
            </a:r>
            <a:r>
              <a:rPr lang="pt-BR" sz="1800" b="1" i="0" u="none" strike="noStrike" baseline="0" dirty="0" err="1">
                <a:latin typeface="OpenSans-Bold"/>
              </a:rPr>
              <a:t>button</a:t>
            </a:r>
            <a:r>
              <a:rPr lang="pt-BR" sz="1800" b="0" i="0" u="none" strike="noStrike" baseline="0" dirty="0">
                <a:latin typeface="OpenSans-Regular"/>
              </a:rPr>
              <a:t>, o atributo </a:t>
            </a:r>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o texto dos botões.</a:t>
            </a:r>
          </a:p>
          <a:p>
            <a:pPr algn="l"/>
            <a:r>
              <a:rPr lang="pt-BR" sz="1800" b="1" i="0" u="none" strike="noStrike" baseline="0" dirty="0" err="1">
                <a:latin typeface="OpenSans-Bold"/>
              </a:rPr>
              <a:t>placeholder</a:t>
            </a:r>
            <a:r>
              <a:rPr lang="pt-BR" sz="1800" b="1" i="0" u="none" strike="noStrike" baseline="0" dirty="0">
                <a:latin typeface="OpenSans-Bold"/>
              </a:rPr>
              <a:t> </a:t>
            </a:r>
            <a:r>
              <a:rPr lang="pt-BR" sz="1800" b="0" i="0" u="none" strike="noStrike" baseline="0" dirty="0">
                <a:latin typeface="OpenSans-Regular"/>
              </a:rPr>
              <a:t>Especifica uma dica para o usuário sobre como ele deve preencher o campo. A dica é exibida enquanto o campo não possui valor, assim que o usuário insere o primeiro caractere ele desaparece.</a:t>
            </a:r>
          </a:p>
          <a:p>
            <a:pPr algn="l"/>
            <a:r>
              <a:rPr lang="pt-BR" sz="1800" b="1" i="0" u="none" strike="noStrike" baseline="0" dirty="0" err="1">
                <a:latin typeface="OpenSans-Bold"/>
              </a:rPr>
              <a:t>name</a:t>
            </a:r>
            <a:r>
              <a:rPr lang="pt-BR" sz="1800" b="1" i="0" u="none" strike="noStrike" baseline="0" dirty="0">
                <a:latin typeface="OpenSans-Bold"/>
              </a:rPr>
              <a:t> </a:t>
            </a:r>
            <a:r>
              <a:rPr lang="pt-BR" sz="1800" b="0" i="0" u="none" strike="noStrike" baseline="0" dirty="0">
                <a:latin typeface="OpenSans-Regular"/>
              </a:rPr>
              <a:t>Identifica a informação para que ela seja acessada no servidor.</a:t>
            </a:r>
          </a:p>
          <a:p>
            <a:pPr algn="l"/>
            <a:r>
              <a:rPr lang="pt-BR" sz="1800" b="1" i="0" u="none" strike="noStrike" baseline="0" dirty="0">
                <a:latin typeface="OpenSans-Bold"/>
              </a:rPr>
              <a:t>id </a:t>
            </a:r>
            <a:r>
              <a:rPr lang="pt-BR" sz="1800" b="0" i="0" u="none" strike="noStrike" baseline="0" dirty="0">
                <a:latin typeface="OpenSans-Regular"/>
              </a:rPr>
              <a:t>Define um identificador para o campo em todo o documento HTML. O valor deve ser único.</a:t>
            </a:r>
          </a:p>
          <a:p>
            <a:pPr algn="l"/>
            <a:endParaRPr lang="pt-BR" sz="1800" b="0" i="0" u="none" strike="noStrike" baseline="0" dirty="0">
              <a:solidFill>
                <a:srgbClr val="1F217D"/>
              </a:solidFill>
              <a:latin typeface="OpenSans-Regular"/>
            </a:endParaRPr>
          </a:p>
          <a:p>
            <a:pPr algn="l"/>
            <a:endParaRPr lang="pt-BR" sz="1800" b="0" i="0" u="none" strike="noStrike" baseline="0" dirty="0">
              <a:solidFill>
                <a:srgbClr val="1F217D"/>
              </a:solidFill>
              <a:latin typeface="OpenSans-Regular"/>
            </a:endParaRPr>
          </a:p>
          <a:p>
            <a:pPr algn="l"/>
            <a:r>
              <a:rPr lang="en-US" sz="1800" b="0" i="0" u="none" strike="noStrike" baseline="0" dirty="0" err="1">
                <a:solidFill>
                  <a:srgbClr val="585757"/>
                </a:solidFill>
                <a:latin typeface="OpenSans-Regular"/>
              </a:rPr>
              <a:t>Os</a:t>
            </a:r>
            <a:r>
              <a:rPr lang="en-US" sz="1800" b="0" i="0" u="none" strike="noStrike" baseline="0" dirty="0">
                <a:solidFill>
                  <a:srgbClr val="585757"/>
                </a:solidFill>
                <a:latin typeface="OpenSans-Regular"/>
              </a:rPr>
              <a:t> </a:t>
            </a:r>
            <a:r>
              <a:rPr lang="en-US" sz="1800" b="0" i="0" u="none" strike="noStrike" baseline="0" dirty="0" err="1">
                <a:solidFill>
                  <a:srgbClr val="585757"/>
                </a:solidFill>
                <a:latin typeface="OpenSans-Regular"/>
              </a:rPr>
              <a:t>tipos</a:t>
            </a:r>
            <a:r>
              <a:rPr lang="en-US" sz="1800" b="0" i="0" u="none" strike="noStrike" baseline="0" dirty="0">
                <a:solidFill>
                  <a:srgbClr val="585757"/>
                </a:solidFill>
                <a:latin typeface="OpenSans-Regular"/>
              </a:rPr>
              <a:t> </a:t>
            </a:r>
            <a:r>
              <a:rPr lang="en-US" sz="1800" b="1" i="0" u="none" strike="noStrike" baseline="0" dirty="0">
                <a:solidFill>
                  <a:srgbClr val="585757"/>
                </a:solidFill>
                <a:latin typeface="OpenSans-Bold"/>
              </a:rPr>
              <a:t>color, date, datetime-local, email, month, number, range, search, </a:t>
            </a:r>
            <a:r>
              <a:rPr lang="en-US" sz="1800" b="1" i="0" u="none" strike="noStrike" baseline="0" dirty="0" err="1">
                <a:solidFill>
                  <a:srgbClr val="585757"/>
                </a:solidFill>
                <a:latin typeface="OpenSans-Bold"/>
              </a:rPr>
              <a:t>tel</a:t>
            </a:r>
            <a:r>
              <a:rPr lang="en-US" sz="1800" b="1" i="0" u="none" strike="noStrike" baseline="0" dirty="0">
                <a:solidFill>
                  <a:srgbClr val="585757"/>
                </a:solidFill>
                <a:latin typeface="OpenSans-Bold"/>
              </a:rPr>
              <a:t>, </a:t>
            </a:r>
            <a:r>
              <a:rPr lang="pt-BR" sz="1800" b="1" i="0" u="none" strike="noStrike" baseline="0" dirty="0">
                <a:solidFill>
                  <a:srgbClr val="585757"/>
                </a:solidFill>
                <a:latin typeface="OpenSans-Bold"/>
              </a:rPr>
              <a:t>time, </a:t>
            </a:r>
            <a:r>
              <a:rPr lang="pt-BR" sz="1800" b="1" i="0" u="none" strike="noStrike" baseline="0" dirty="0" err="1">
                <a:solidFill>
                  <a:srgbClr val="585757"/>
                </a:solidFill>
                <a:latin typeface="OpenSans-Bold"/>
              </a:rPr>
              <a:t>url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week</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foram introduzidos no HTML5. Caso você execute sua página em um navegador que não suporta o HTML5, esses elementos serão exibidos como um campo de texto simples (</a:t>
            </a:r>
            <a:r>
              <a:rPr lang="pt-BR" sz="1800" b="1" i="0" u="none" strike="noStrike" baseline="0" dirty="0">
                <a:solidFill>
                  <a:srgbClr val="585757"/>
                </a:solidFill>
                <a:latin typeface="OpenSans-Bold"/>
              </a:rPr>
              <a:t>“</a:t>
            </a:r>
            <a:r>
              <a:rPr lang="pt-BR" sz="1800" b="1" i="0" u="none" strike="noStrike" baseline="0" dirty="0" err="1">
                <a:solidFill>
                  <a:srgbClr val="585757"/>
                </a:solidFill>
                <a:latin typeface="OpenSans-Bold"/>
              </a:rPr>
              <a:t>text</a:t>
            </a:r>
            <a:r>
              <a:rPr lang="pt-BR" sz="1800" b="1" i="0" u="none" strike="noStrike" baseline="0" dirty="0">
                <a:solidFill>
                  <a:srgbClr val="585757"/>
                </a:solidFill>
                <a:latin typeface="OpenSans-Bold"/>
              </a:rPr>
              <a:t>”</a:t>
            </a:r>
            <a:r>
              <a:rPr lang="pt-BR" sz="1800" b="0" i="0" u="none" strike="noStrike" baseline="0" dirty="0">
                <a:solidFill>
                  <a:srgbClr val="585757"/>
                </a:solidFill>
                <a:latin typeface="OpenSans-Regular"/>
              </a:rPr>
              <a:t>). Esse não é um problema, pois as versões atuais dos navegadores Mozilla, Chrome, Edge e Opera possuem suporte ao HTML5. Porém, tome cuidado com as diferenças de comportamento nos navegadores. Por exemplo, avalie como os campos </a:t>
            </a:r>
            <a:r>
              <a:rPr lang="pt-BR" sz="1800" b="1" i="0" u="none" strike="noStrike" baseline="0" dirty="0">
                <a:solidFill>
                  <a:srgbClr val="585757"/>
                </a:solidFill>
                <a:latin typeface="OpenSans-Bold"/>
              </a:rPr>
              <a:t>date, </a:t>
            </a:r>
            <a:r>
              <a:rPr lang="pt-BR" sz="1800" b="1" i="0" u="none" strike="noStrike" baseline="0" dirty="0" err="1">
                <a:solidFill>
                  <a:srgbClr val="585757"/>
                </a:solidFill>
                <a:latin typeface="OpenSans-Bold"/>
              </a:rPr>
              <a:t>datetime</a:t>
            </a:r>
            <a:r>
              <a:rPr lang="pt-BR" sz="1800" b="1" i="0" u="none" strike="noStrike" baseline="0" dirty="0">
                <a:solidFill>
                  <a:srgbClr val="585757"/>
                </a:solidFill>
                <a:latin typeface="OpenSans-Bold"/>
              </a:rPr>
              <a:t>-local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month</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são apresentados no Mozilla e no Chrome. Veja também</a:t>
            </a:r>
          </a:p>
          <a:p>
            <a:pPr algn="l"/>
            <a:r>
              <a:rPr lang="pt-BR" sz="1800" b="0" i="0" u="none" strike="noStrike" baseline="0" dirty="0">
                <a:solidFill>
                  <a:srgbClr val="585757"/>
                </a:solidFill>
                <a:latin typeface="OpenSans-Regular"/>
              </a:rPr>
              <a:t>como o campo </a:t>
            </a:r>
            <a:r>
              <a:rPr lang="pt-BR" sz="1800" b="1" i="0" u="none" strike="noStrike" baseline="0" dirty="0" err="1">
                <a:solidFill>
                  <a:srgbClr val="585757"/>
                </a:solidFill>
                <a:latin typeface="OpenSans-Bold"/>
              </a:rPr>
              <a:t>email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é validado no Mozilla e no Chrome.</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CenturyGothic"/>
              </a:rPr>
              <a:t>O elemento </a:t>
            </a:r>
            <a:r>
              <a:rPr lang="pt-BR" sz="1800" b="1" i="0" u="none" strike="noStrike" baseline="0" dirty="0">
                <a:solidFill>
                  <a:srgbClr val="585757"/>
                </a:solidFill>
                <a:latin typeface="CenturyGothic-Bold"/>
              </a:rPr>
              <a:t>&lt;input&gt; </a:t>
            </a:r>
            <a:r>
              <a:rPr lang="pt-BR" sz="1800" b="0" i="0" u="none" strike="noStrike" baseline="0" dirty="0">
                <a:solidFill>
                  <a:srgbClr val="585757"/>
                </a:solidFill>
                <a:latin typeface="OpenSans-Regular"/>
              </a:rPr>
              <a:t>já resolve a maioria dos seus problemas, mas o HTML não se limita a eles. Agora você vai aprender sobre os elementos diferentes dos </a:t>
            </a:r>
            <a:r>
              <a:rPr lang="pt-BR" sz="1800" b="1" i="0" u="none" strike="noStrike" baseline="0" dirty="0">
                <a:solidFill>
                  <a:srgbClr val="585757"/>
                </a:solidFill>
                <a:latin typeface="CenturyGothic-Bold"/>
              </a:rPr>
              <a:t>&lt;input&gt;</a:t>
            </a:r>
            <a:r>
              <a:rPr lang="pt-BR" sz="1800" b="0" i="0" u="none" strike="noStrike" baseline="0" dirty="0">
                <a:solidFill>
                  <a:srgbClr val="585757"/>
                </a:solidFill>
                <a:latin typeface="CenturyGothic"/>
              </a:rPr>
              <a:t>. O primeiro é o campo de seleção (</a:t>
            </a:r>
            <a:r>
              <a:rPr lang="pt-BR" sz="1800" b="1" i="0" u="none" strike="noStrike" baseline="0" dirty="0">
                <a:solidFill>
                  <a:srgbClr val="585757"/>
                </a:solidFill>
                <a:latin typeface="CenturyGothic-Bold"/>
              </a:rPr>
              <a:t>&lt;</a:t>
            </a:r>
            <a:r>
              <a:rPr lang="pt-BR" sz="1800" b="1" i="0" u="none" strike="noStrike" baseline="0" dirty="0" err="1">
                <a:solidFill>
                  <a:srgbClr val="585757"/>
                </a:solidFill>
                <a:latin typeface="CenturyGothic-Bold"/>
              </a:rPr>
              <a:t>select</a:t>
            </a:r>
            <a:r>
              <a:rPr lang="pt-BR" sz="1800" b="1" i="0" u="none" strike="noStrike" baseline="0" dirty="0">
                <a:solidFill>
                  <a:srgbClr val="585757"/>
                </a:solidFill>
                <a:latin typeface="CenturyGothic-Bold"/>
              </a:rPr>
              <a:t>&gt;</a:t>
            </a:r>
            <a:r>
              <a:rPr lang="pt-BR" sz="1800" b="0" i="0" u="none" strike="noStrike" baseline="0" dirty="0">
                <a:solidFill>
                  <a:srgbClr val="585757"/>
                </a:solidFill>
                <a:latin typeface="CenturyGothic"/>
              </a:rPr>
              <a:t>):</a:t>
            </a:r>
          </a:p>
          <a:p>
            <a:pPr algn="l"/>
            <a:endParaRPr lang="pt-BR" sz="1800" b="0" i="0" u="none" strike="noStrike" baseline="0" dirty="0">
              <a:solidFill>
                <a:srgbClr val="585757"/>
              </a:solidFill>
              <a:latin typeface="CenturyGothic"/>
            </a:endParaRPr>
          </a:p>
          <a:p>
            <a:pPr algn="l"/>
            <a:r>
              <a:rPr lang="pt-BR" sz="1800" b="0" i="0" u="none" strike="noStrike" baseline="0" dirty="0">
                <a:solidFill>
                  <a:srgbClr val="585757"/>
                </a:solidFill>
                <a:latin typeface="OpenSans-Regular"/>
              </a:rPr>
              <a:t>Esse campo exibe uma lista suspensa, os elementos da lista são definidos pelo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definir uma das opções como selecionada, utilize o atributo </a:t>
            </a:r>
            <a:r>
              <a:rPr lang="pt-BR" sz="1800" b="1" i="0" u="none" strike="noStrike" baseline="0" dirty="0" err="1">
                <a:solidFill>
                  <a:srgbClr val="585757"/>
                </a:solidFill>
                <a:latin typeface="OpenSans-Bold"/>
              </a:rPr>
              <a:t>selected</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Região do Brasil: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”uf”</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Centro-Oeste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selected</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Sul</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Por padrão, o usuário pode selecionar somente um elemento da lista. Para permitir a seleção de múltiplos</a:t>
            </a:r>
          </a:p>
          <a:p>
            <a:pPr algn="l"/>
            <a:r>
              <a:rPr lang="pt-BR" sz="1800" b="0" i="0" u="none" strike="noStrike" baseline="0" dirty="0">
                <a:solidFill>
                  <a:srgbClr val="585757"/>
                </a:solidFill>
                <a:latin typeface="OpenSans-Regular"/>
              </a:rPr>
              <a:t>elementos, utilize o atributo </a:t>
            </a:r>
            <a:r>
              <a:rPr lang="pt-BR" sz="1800" b="1" i="0" u="none" strike="noStrike" baseline="0" dirty="0" err="1">
                <a:solidFill>
                  <a:srgbClr val="585757"/>
                </a:solidFill>
                <a:latin typeface="OpenSans-Bold"/>
              </a:rPr>
              <a:t>multiple</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Qual a sua matéria preferida: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”disciplinas” </a:t>
            </a:r>
            <a:r>
              <a:rPr lang="pt-BR" sz="1800" b="0" i="0" u="none" strike="noStrike" baseline="0" dirty="0" err="1">
                <a:solidFill>
                  <a:srgbClr val="994E9D"/>
                </a:solidFill>
                <a:latin typeface="Consolas" panose="020B0609020204030204" pitchFamily="49" charset="0"/>
              </a:rPr>
              <a:t>multiple</a:t>
            </a:r>
            <a:r>
              <a:rPr lang="pt-BR" sz="1800" b="0" i="0" u="none" strike="noStrike" baseline="0" dirty="0">
                <a:solidFill>
                  <a:srgbClr val="994E9D"/>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size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”5”</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Linguagens de programação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Programação para dispositivos móveis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Algoritmos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 </a:t>
            </a:r>
            <a:r>
              <a:rPr lang="en-US" sz="1800" b="0" i="0" u="none" strike="noStrike" baseline="0" dirty="0">
                <a:solidFill>
                  <a:srgbClr val="994E9D"/>
                </a:solidFill>
                <a:latin typeface="Consolas" panose="020B0609020204030204" pitchFamily="49" charset="0"/>
              </a:rPr>
              <a:t>selected</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Programação</a:t>
            </a:r>
            <a:r>
              <a:rPr lang="en-US" sz="1800" b="0" i="0" u="none" strike="noStrike" baseline="0" dirty="0">
                <a:solidFill>
                  <a:srgbClr val="000000"/>
                </a:solidFill>
                <a:latin typeface="Consolas" panose="020B0609020204030204" pitchFamily="49" charset="0"/>
              </a:rPr>
              <a:t> web</a:t>
            </a:r>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Outras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é possível definir a quantidade de elementos exibidos utilizando o atributo </a:t>
            </a:r>
            <a:r>
              <a:rPr lang="pt-BR" sz="1800" b="1" i="0" u="none" strike="noStrike" baseline="0" dirty="0" err="1">
                <a:solidFill>
                  <a:srgbClr val="585757"/>
                </a:solidFill>
                <a:latin typeface="OpenSans-Bold"/>
              </a:rPr>
              <a:t>size</a:t>
            </a:r>
            <a:r>
              <a:rPr lang="pt-BR" sz="1800" b="0" i="0" u="none" strike="noStrike" baseline="0" dirty="0">
                <a:solidFill>
                  <a:srgbClr val="585757"/>
                </a:solidFill>
                <a:latin typeface="OpenSans-Regular"/>
              </a:rPr>
              <a:t>. No exemplo</a:t>
            </a:r>
          </a:p>
          <a:p>
            <a:pPr algn="l"/>
            <a:r>
              <a:rPr lang="pt-BR" sz="1800" b="0" i="0" u="none" strike="noStrike" baseline="0" dirty="0">
                <a:solidFill>
                  <a:srgbClr val="585757"/>
                </a:solidFill>
                <a:latin typeface="OpenSans-Regular"/>
              </a:rPr>
              <a:t>acima definimos que todos os cinco elementos devem ser exibidos.</a:t>
            </a:r>
          </a:p>
          <a:p>
            <a:pPr algn="l"/>
            <a:r>
              <a:rPr lang="pt-BR" sz="1800" b="0" i="0" u="none" strike="noStrike" baseline="0" dirty="0">
                <a:solidFill>
                  <a:srgbClr val="585757"/>
                </a:solidFill>
                <a:latin typeface="OpenSans-Regular"/>
              </a:rPr>
              <a:t>O próximo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é uma das novidades do HTML5, ele é semelhante ao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select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porém à</a:t>
            </a:r>
          </a:p>
          <a:p>
            <a:pPr algn="l"/>
            <a:r>
              <a:rPr lang="pt-BR" sz="1800" b="0" i="0" u="none" strike="noStrike" baseline="0" dirty="0">
                <a:solidFill>
                  <a:srgbClr val="585757"/>
                </a:solidFill>
                <a:latin typeface="OpenSans-Regular"/>
              </a:rPr>
              <a:t>medida que o usuário digita no campo, a lista é filtrada automaticamente. Veja o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Selecione um navegador: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list</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4D7FE3"/>
                </a:solidFill>
                <a:latin typeface="Consolas" panose="020B0609020204030204" pitchFamily="49" charset="0"/>
              </a:rPr>
              <a:t> </a:t>
            </a:r>
            <a:r>
              <a:rPr lang="pt-BR" sz="1800" b="0" i="0" u="none" strike="noStrike" baseline="0" dirty="0">
                <a:solidFill>
                  <a:srgbClr val="994E9D"/>
                </a:solidFill>
                <a:latin typeface="Consolas" panose="020B0609020204030204" pitchFamily="49" charset="0"/>
              </a:rPr>
              <a:t>id</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”Internet Explorer”</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”Firefox”</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”Chrome”</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”Opera”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”Safari”</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é necessário para o funcionamento do componente.</a:t>
            </a:r>
          </a:p>
          <a:p>
            <a:pPr algn="l"/>
            <a:r>
              <a:rPr lang="pt-BR" sz="1800" b="0" i="0" u="none" strike="noStrike" baseline="0" dirty="0">
                <a:solidFill>
                  <a:srgbClr val="585757"/>
                </a:solidFill>
                <a:latin typeface="OpenSans-Regular"/>
              </a:rPr>
              <a:t>Primeiro, você deve criar a lista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com as opções possíveis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relacionar o campo</a:t>
            </a:r>
          </a:p>
          <a:p>
            <a:pPr algn="l"/>
            <a:r>
              <a:rPr lang="pt-BR" sz="1800" b="0" i="0" u="none" strike="noStrike" baseline="0" dirty="0">
                <a:solidFill>
                  <a:srgbClr val="585757"/>
                </a:solidFill>
                <a:latin typeface="OpenSans-Regular"/>
              </a:rPr>
              <a:t>texto aos dados, você deve ter o mesmo valor para o atributo </a:t>
            </a:r>
            <a:r>
              <a:rPr lang="pt-BR" sz="1800" b="1" i="0" u="none" strike="noStrike" baseline="0" dirty="0">
                <a:solidFill>
                  <a:srgbClr val="585757"/>
                </a:solidFill>
                <a:latin typeface="OpenSans-Bold"/>
              </a:rPr>
              <a:t>id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e o atributo </a:t>
            </a:r>
            <a:r>
              <a:rPr lang="pt-BR" sz="1800" b="1" i="0" u="none" strike="noStrike" baseline="0" dirty="0" err="1">
                <a:solidFill>
                  <a:srgbClr val="585757"/>
                </a:solidFill>
                <a:latin typeface="OpenSans-Bold"/>
              </a:rPr>
              <a:t>list</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&lt;input&gt;</a:t>
            </a:r>
            <a:r>
              <a:rPr lang="pt-BR" sz="1800" b="0" i="0" u="none" strike="noStrike" baseline="0" dirty="0">
                <a:solidFill>
                  <a:srgbClr val="585757"/>
                </a:solidFill>
                <a:latin typeface="OpenSans-Regular"/>
              </a:rPr>
              <a:t>).</a:t>
            </a:r>
          </a:p>
          <a:p>
            <a:pPr algn="l"/>
            <a:r>
              <a:rPr lang="pt-BR" sz="1800" b="0" i="0" u="none" strike="noStrike" baseline="0" dirty="0">
                <a:solidFill>
                  <a:srgbClr val="585757"/>
                </a:solidFill>
                <a:latin typeface="OpenSans-Regular"/>
              </a:rPr>
              <a:t>Por fim,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textarea</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define um campo de entrada que permite a digitação de várias linhas,</a:t>
            </a:r>
          </a:p>
          <a:p>
            <a:pPr algn="l"/>
            <a:r>
              <a:rPr lang="pt-BR" sz="1800" b="0" i="0" u="none" strike="noStrike" baseline="0" dirty="0">
                <a:solidFill>
                  <a:srgbClr val="585757"/>
                </a:solidFill>
                <a:latin typeface="OpenSans-Regular"/>
              </a:rPr>
              <a:t>coisa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não permite. Por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Observações:&lt;</a:t>
            </a:r>
            <a:r>
              <a:rPr lang="pt-BR" sz="1800" b="0" i="0" u="none" strike="noStrike" baseline="0" dirty="0" err="1">
                <a:solidFill>
                  <a:srgbClr val="4D7FE3"/>
                </a:solidFill>
                <a:latin typeface="Consolas" panose="020B0609020204030204" pitchFamily="49" charset="0"/>
              </a:rPr>
              <a:t>br</a:t>
            </a:r>
            <a:r>
              <a:rPr lang="pt-BR" sz="1800" b="0" i="0" u="none" strike="noStrike" baseline="0" dirty="0">
                <a:solidFill>
                  <a:srgbClr val="000000"/>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observacao</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rows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”10” </a:t>
            </a:r>
            <a:r>
              <a:rPr lang="pt-BR" sz="1800" b="0" i="0" u="none" strike="noStrike" baseline="0" dirty="0" err="1">
                <a:solidFill>
                  <a:srgbClr val="994E9D"/>
                </a:solidFill>
                <a:latin typeface="Consolas" panose="020B0609020204030204" pitchFamily="49" charset="0"/>
              </a:rPr>
              <a:t>cols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”30”</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Este é o valor padrão para o</a:t>
            </a:r>
          </a:p>
          <a:p>
            <a:pPr algn="l"/>
            <a:r>
              <a:rPr lang="pt-BR" sz="1800" b="0" i="0" u="none" strike="noStrike" baseline="0" dirty="0">
                <a:solidFill>
                  <a:srgbClr val="000000"/>
                </a:solidFill>
                <a:latin typeface="Consolas" panose="020B0609020204030204" pitchFamily="49" charset="0"/>
              </a:rPr>
              <a:t>campo observação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O atributo </a:t>
            </a:r>
            <a:r>
              <a:rPr lang="pt-BR" sz="1800" b="1" i="0" u="none" strike="noStrike" baseline="0" dirty="0" err="1">
                <a:solidFill>
                  <a:srgbClr val="585757"/>
                </a:solidFill>
                <a:latin typeface="OpenSans-Bold"/>
              </a:rPr>
              <a:t>rows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linhas visíveis, </a:t>
            </a:r>
            <a:r>
              <a:rPr lang="pt-BR" sz="1800" b="1" i="0" u="none" strike="noStrike" baseline="0" dirty="0" err="1">
                <a:solidFill>
                  <a:srgbClr val="585757"/>
                </a:solidFill>
                <a:latin typeface="OpenSans-Bold"/>
              </a:rPr>
              <a:t>cols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colunas. No Chrome você pode alterar o tamanho do componente apenas arrastando o canto inferior direito.</a:t>
            </a:r>
          </a:p>
          <a:p>
            <a:pPr algn="l"/>
            <a:r>
              <a:rPr lang="pt-BR" sz="1800" b="0" i="0" u="none" strike="noStrike" baseline="0" dirty="0">
                <a:solidFill>
                  <a:srgbClr val="585757"/>
                </a:solidFill>
                <a:latin typeface="OpenSans-Regular"/>
              </a:rPr>
              <a:t>Um formulário completo, com todos os elementos descritos nesta seção, foi disponibilizado em: </a:t>
            </a:r>
            <a:r>
              <a:rPr lang="pt-BR" sz="1800" b="0" i="1" u="none" strike="noStrike" baseline="0" dirty="0">
                <a:solidFill>
                  <a:srgbClr val="585757"/>
                </a:solidFill>
                <a:latin typeface="OpenSans-Italic"/>
              </a:rPr>
              <a:t>https://repl.it/@Fbricadede/formulario-completo</a:t>
            </a: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elemento </a:t>
            </a:r>
            <a:r>
              <a:rPr lang="pt-BR" sz="1800" b="1" i="0" u="none" strike="noStrike" baseline="0" dirty="0" err="1">
                <a:solidFill>
                  <a:srgbClr val="585757"/>
                </a:solidFill>
                <a:latin typeface="OpenSans-Bold"/>
              </a:rPr>
              <a:t>canvas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talvez a maior novidade apresentada pelo HTML5, pois permite</a:t>
            </a:r>
          </a:p>
          <a:p>
            <a:pPr algn="l"/>
            <a:r>
              <a:rPr lang="pt-BR" sz="1800" b="0" i="0" u="none" strike="noStrike" baseline="0" dirty="0">
                <a:solidFill>
                  <a:srgbClr val="585757"/>
                </a:solidFill>
                <a:latin typeface="OpenSans-Regular"/>
              </a:rPr>
              <a:t>a construção de elementos gráficos na página web com comandos simples. Para saber</a:t>
            </a:r>
          </a:p>
          <a:p>
            <a:pPr algn="l"/>
            <a:r>
              <a:rPr lang="pt-BR" sz="1800" b="0" i="0" u="none" strike="noStrike" baseline="0" dirty="0">
                <a:solidFill>
                  <a:srgbClr val="585757"/>
                </a:solidFill>
                <a:latin typeface="OpenSans-Regular"/>
              </a:rPr>
              <a:t>mais sobre esse elemento, consulte o livro Desenvolvimento e Design de Sites, 1ª Edição.</a:t>
            </a:r>
          </a:p>
          <a:p>
            <a:pPr algn="l"/>
            <a:r>
              <a:rPr lang="pt-BR" sz="1800" b="0" i="0" u="none" strike="noStrike" baseline="0" dirty="0">
                <a:solidFill>
                  <a:srgbClr val="585757"/>
                </a:solidFill>
                <a:latin typeface="OpenSans-Regular"/>
              </a:rPr>
              <a:t>Capítulo 2 – Linguagem HTML, página 34.</a:t>
            </a:r>
          </a:p>
          <a:p>
            <a:pPr algn="l"/>
            <a:r>
              <a:rPr lang="pt-BR" sz="1800" b="0" i="1" u="none" strike="noStrike" baseline="0" dirty="0">
                <a:solidFill>
                  <a:srgbClr val="585757"/>
                </a:solidFill>
                <a:latin typeface="OpenSans-Italic"/>
              </a:rPr>
              <a:t>https://integrada.minhabiblioteca.com.br/books/9788536519012</a:t>
            </a:r>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C036043D-0614-0F7F-DA90-ABBF4F550809}"/>
              </a:ext>
            </a:extLst>
          </p:cNvPr>
          <p:cNvSpPr>
            <a:spLocks noGrp="1"/>
          </p:cNvSpPr>
          <p:nvPr>
            <p:ph type="sldNum" sz="quarter" idx="5"/>
          </p:nvPr>
        </p:nvSpPr>
        <p:spPr/>
        <p:txBody>
          <a:bodyPr/>
          <a:lstStyle/>
          <a:p>
            <a:fld id="{D0E42C9D-BC2F-4B75-8FE9-F32B3E470D2E}" type="slidenum">
              <a:rPr lang="pt-BR" smtClean="0"/>
              <a:t>47</a:t>
            </a:fld>
            <a:endParaRPr lang="pt-BR"/>
          </a:p>
        </p:txBody>
      </p:sp>
    </p:spTree>
    <p:extLst>
      <p:ext uri="{BB962C8B-B14F-4D97-AF65-F5344CB8AC3E}">
        <p14:creationId xmlns:p14="http://schemas.microsoft.com/office/powerpoint/2010/main" val="23623501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FE825-0CDE-4591-2ABD-2574F70AFA8F}"/>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187BC06-11ED-DD67-C4E4-163711FED65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967C174-966A-583D-B498-B74064893FC6}"/>
              </a:ext>
            </a:extLst>
          </p:cNvPr>
          <p:cNvSpPr>
            <a:spLocks noGrp="1"/>
          </p:cNvSpPr>
          <p:nvPr>
            <p:ph type="body" idx="1"/>
          </p:nvPr>
        </p:nvSpPr>
        <p:spPr/>
        <p:txBody>
          <a:bodyPr/>
          <a:lstStyle/>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padrão, o formulário utiliza o método GET do protocolo HTTP para enviar as informações para o servidor, nesse método as informações são passadas na URL. Exemplo: </a:t>
            </a:r>
            <a:r>
              <a:rPr lang="pt-BR" sz="1800" b="0" i="1" u="none" strike="noStrike" baseline="0" dirty="0">
                <a:solidFill>
                  <a:srgbClr val="585757"/>
                </a:solidFill>
                <a:latin typeface="OpenSans-Italic"/>
              </a:rPr>
              <a:t>https://formulario-login--fbricadede.repl.co/principal.html?login=fabrica&amp;senha=123</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que os dados ficam visíveis no navegador para o nosso usuário (inclusive a senha). Para evitar isso, você pode trocar para o método POST do HTTP. Para isso utilize o atributo </a:t>
            </a:r>
            <a:r>
              <a:rPr lang="pt-BR" sz="1800" b="1" i="0" u="none" strike="noStrike" baseline="0" dirty="0" err="1">
                <a:solidFill>
                  <a:srgbClr val="585757"/>
                </a:solidFill>
                <a:latin typeface="OpenSans-Bold"/>
              </a:rPr>
              <a:t>method</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do formulário com</a:t>
            </a:r>
          </a:p>
          <a:p>
            <a:pPr algn="l"/>
            <a:r>
              <a:rPr lang="pt-BR" sz="1800" b="0" i="0" u="none" strike="noStrike" baseline="0" dirty="0">
                <a:solidFill>
                  <a:srgbClr val="585757"/>
                </a:solidFill>
                <a:latin typeface="OpenSans-Regular"/>
              </a:rPr>
              <a:t>o valor </a:t>
            </a:r>
            <a:r>
              <a:rPr lang="pt-BR" sz="1800" b="1" i="0" u="none" strike="noStrike" baseline="0" dirty="0">
                <a:solidFill>
                  <a:srgbClr val="585757"/>
                </a:solidFill>
                <a:latin typeface="OpenSans-Bold"/>
              </a:rPr>
              <a:t>post. </a:t>
            </a:r>
            <a:r>
              <a:rPr lang="pt-BR" sz="1800" b="0" i="0" u="none" strike="noStrike" baseline="0" dirty="0">
                <a:solidFill>
                  <a:srgbClr val="585757"/>
                </a:solidFill>
                <a:latin typeface="OpenSans-Regular"/>
              </a:rPr>
              <a:t>Segue com os atributos </a:t>
            </a:r>
            <a:r>
              <a:rPr lang="pt-BR" sz="1800" b="1" i="0" u="none" strike="noStrike" baseline="0" dirty="0">
                <a:solidFill>
                  <a:srgbClr val="585757"/>
                </a:solidFill>
                <a:latin typeface="OpenSans-Bold"/>
              </a:rPr>
              <a:t>target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method</a:t>
            </a:r>
            <a:r>
              <a:rPr lang="pt-BR" sz="1800" b="0" i="0" u="none" strike="noStrike" baseline="0" dirty="0">
                <a:solidFill>
                  <a:srgbClr val="585757"/>
                </a:solidFill>
                <a:latin typeface="OpenSans-Regular"/>
              </a:rPr>
              <a:t>:</a:t>
            </a:r>
          </a:p>
          <a:p>
            <a:pPr algn="l"/>
            <a:endParaRPr lang="en-US" sz="1800" b="0" i="0" u="none" strike="noStrike" baseline="0" dirty="0">
              <a:solidFill>
                <a:srgbClr val="1F217D"/>
              </a:solidFill>
              <a:latin typeface="Consolas" panose="020B0609020204030204" pitchFamily="49" charset="0"/>
            </a:endParaRPr>
          </a:p>
          <a:p>
            <a:pPr lvl="1"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Login: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”login”</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Senha: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”senha”</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”reset”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Limpar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”submit”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Enviar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Ao desenvolver seus formulários, você pode ser um pouco negligente na escolha do método de envio (GET ou POST).</a:t>
            </a:r>
          </a:p>
          <a:p>
            <a:pPr algn="l"/>
            <a:r>
              <a:rPr lang="pt-BR" sz="1800" b="0" i="0" u="none" strike="noStrike" baseline="0" dirty="0">
                <a:solidFill>
                  <a:srgbClr val="585757"/>
                </a:solidFill>
                <a:latin typeface="OpenSans-Regular"/>
              </a:rPr>
              <a:t>Isso pode gerar problemas na sua aplicação ou na perda de uma funcionalidade muito útil para o seu usuário, a de adicionar a URL nos favoritos do navegador.</a:t>
            </a:r>
          </a:p>
          <a:p>
            <a:pPr algn="l"/>
            <a:r>
              <a:rPr lang="pt-BR" sz="1800" b="0" i="0" u="none" strike="noStrike" baseline="0" dirty="0">
                <a:solidFill>
                  <a:srgbClr val="585757"/>
                </a:solidFill>
                <a:latin typeface="OpenSans-Regular"/>
              </a:rPr>
              <a:t>Gaste um tempo analisando o método de envio. A </a:t>
            </a:r>
            <a:r>
              <a:rPr lang="pt-BR" sz="1800" b="0" i="1" u="none" strike="noStrike" baseline="0" dirty="0">
                <a:solidFill>
                  <a:srgbClr val="585757"/>
                </a:solidFill>
                <a:latin typeface="OpenSans-Italic"/>
              </a:rPr>
              <a:t>checklist </a:t>
            </a:r>
            <a:r>
              <a:rPr lang="pt-BR" sz="1800" b="0" i="0" u="none" strike="noStrike" baseline="0" dirty="0">
                <a:solidFill>
                  <a:srgbClr val="585757"/>
                </a:solidFill>
                <a:latin typeface="OpenSans-Regular"/>
              </a:rPr>
              <a:t>abaixo pode te auxiliar:</a:t>
            </a:r>
          </a:p>
          <a:p>
            <a:pPr algn="l"/>
            <a:r>
              <a:rPr lang="pt-BR" sz="1800" b="1" i="0" u="none" strike="noStrike" baseline="0" dirty="0">
                <a:solidFill>
                  <a:srgbClr val="585757"/>
                </a:solidFill>
                <a:latin typeface="OpenSans-Bold"/>
              </a:rPr>
              <a:t>GET</a:t>
            </a:r>
          </a:p>
          <a:p>
            <a:pPr algn="l"/>
            <a:r>
              <a:rPr lang="pt-BR" sz="1800" b="0" i="0" u="none" strike="noStrike" baseline="0" dirty="0">
                <a:solidFill>
                  <a:srgbClr val="585757"/>
                </a:solidFill>
                <a:latin typeface="OpenSans-Regular"/>
              </a:rPr>
              <a:t>Neste método, os dados do formulário ficam visíveis na URL do navegador em pares de (nome=valor). Você deve usar esse método quando:</a:t>
            </a:r>
          </a:p>
          <a:p>
            <a:pPr algn="l"/>
            <a:r>
              <a:rPr lang="pt-BR" sz="1800" b="0" i="0" u="none" strike="noStrike" baseline="0" dirty="0">
                <a:solidFill>
                  <a:srgbClr val="585757"/>
                </a:solidFill>
                <a:latin typeface="OpenSans-Regular"/>
              </a:rPr>
              <a:t>• Não existe risco de ultrapassar o limite de caracteres da URL (2048 caracteres);</a:t>
            </a:r>
          </a:p>
          <a:p>
            <a:pPr algn="l"/>
            <a:r>
              <a:rPr lang="pt-BR" sz="1800" b="0" i="0" u="none" strike="noStrike" baseline="0" dirty="0">
                <a:solidFill>
                  <a:srgbClr val="585757"/>
                </a:solidFill>
                <a:latin typeface="OpenSans-Regular"/>
              </a:rPr>
              <a:t>• Os dados não são confidenciais (pois eles ficam visíveis no navegador);</a:t>
            </a:r>
          </a:p>
          <a:p>
            <a:pPr algn="l"/>
            <a:r>
              <a:rPr lang="pt-BR" sz="1800" b="0" i="0" u="none" strike="noStrike" baseline="0" dirty="0">
                <a:solidFill>
                  <a:srgbClr val="585757"/>
                </a:solidFill>
                <a:latin typeface="OpenSans-Regular"/>
              </a:rPr>
              <a:t>• For útil (para os usuários) registrar a URL nos favoritos.</a:t>
            </a:r>
          </a:p>
          <a:p>
            <a:pPr algn="l"/>
            <a:r>
              <a:rPr lang="pt-BR" sz="1800" b="1" i="0" u="none" strike="noStrike" baseline="0" dirty="0">
                <a:solidFill>
                  <a:srgbClr val="585757"/>
                </a:solidFill>
                <a:latin typeface="OpenSans-Bold"/>
              </a:rPr>
              <a:t>POST</a:t>
            </a:r>
          </a:p>
          <a:p>
            <a:pPr algn="l"/>
            <a:r>
              <a:rPr lang="pt-BR" sz="1800" b="0" i="0" u="none" strike="noStrike" baseline="0" dirty="0">
                <a:solidFill>
                  <a:srgbClr val="585757"/>
                </a:solidFill>
                <a:latin typeface="OpenSans-Regular"/>
              </a:rPr>
              <a:t>Neste método os dados não ficaram visíveis. Você deve usar esse método quando:</a:t>
            </a:r>
          </a:p>
          <a:p>
            <a:pPr algn="l"/>
            <a:r>
              <a:rPr lang="pt-BR" sz="1800" b="0" i="0" u="none" strike="noStrike" baseline="0" dirty="0">
                <a:solidFill>
                  <a:srgbClr val="585757"/>
                </a:solidFill>
                <a:latin typeface="OpenSans-Regular"/>
              </a:rPr>
              <a:t>• É necessário enviar grandes quantidades de dados (o POST não possui limitações de tamanho);</a:t>
            </a:r>
          </a:p>
          <a:p>
            <a:pPr algn="l"/>
            <a:r>
              <a:rPr lang="pt-BR" sz="1800" b="0" i="0" u="none" strike="noStrike" baseline="0" dirty="0">
                <a:solidFill>
                  <a:srgbClr val="585757"/>
                </a:solidFill>
                <a:latin typeface="OpenSans-Regular"/>
              </a:rPr>
              <a:t>• Não é necessário registrar nos favoritos;</a:t>
            </a:r>
          </a:p>
          <a:p>
            <a:pPr algn="l"/>
            <a:r>
              <a:rPr lang="pt-BR" sz="1800" b="0" i="0" u="none" strike="noStrike" baseline="0" dirty="0">
                <a:solidFill>
                  <a:srgbClr val="585757"/>
                </a:solidFill>
                <a:latin typeface="OpenSans-Regular"/>
              </a:rPr>
              <a:t>• As informações são confidenciais.</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telefone. Você pode utilizar o atributo </a:t>
            </a:r>
            <a:r>
              <a:rPr lang="pt-BR" sz="1800" b="1" i="0" u="none" strike="noStrike" baseline="0" dirty="0" err="1">
                <a:solidFill>
                  <a:srgbClr val="585757"/>
                </a:solidFill>
                <a:latin typeface="OpenSans-Bold"/>
              </a:rPr>
              <a:t>pattern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validar se o formato do telefone está correto. Por exemplo:</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pattern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”9[0-9]{4}-[0-9]{4}”</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No exemplo acima, o navegador não vai permitir enviar números que não são de celulares, exemplo: 98811-2233 (vai enviar), 3388-8899 (não vai enviar).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texto simples.</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”time”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entrada de hora e minuto.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url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uma URL. Dependendo do navegador, esse campo é validado automaticamente. Alguns smartphones apresentam a tecla </a:t>
            </a:r>
            <a:r>
              <a:rPr lang="pt-BR" sz="1800" b="1" i="0" u="none" strike="noStrike" baseline="0" dirty="0">
                <a:solidFill>
                  <a:srgbClr val="585757"/>
                </a:solidFill>
                <a:latin typeface="OpenSans-Bold"/>
              </a:rPr>
              <a:t>.com </a:t>
            </a:r>
            <a:r>
              <a:rPr lang="pt-BR" sz="1800" b="0" i="0" u="none" strike="noStrike" baseline="0" dirty="0">
                <a:solidFill>
                  <a:srgbClr val="585757"/>
                </a:solidFill>
                <a:latin typeface="OpenSans-Regular"/>
              </a:rPr>
              <a:t>que facilita a digitação da URL.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week</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semana e ano.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Os campos de entrada de texto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possuem outros importantes atributos, abaixo você aprenderá alguns:</a:t>
            </a:r>
          </a:p>
          <a:p>
            <a:pPr algn="l"/>
            <a:endParaRPr lang="pt-BR" sz="1800" b="0" i="0" u="none" strike="noStrike" baseline="0" dirty="0">
              <a:solidFill>
                <a:srgbClr val="585757"/>
              </a:solidFill>
              <a:latin typeface="OpenSans-Regular"/>
            </a:endParaRPr>
          </a:p>
          <a:p>
            <a:pPr algn="l"/>
            <a:r>
              <a:rPr lang="pt-BR" sz="1800" b="1" i="0" u="none" strike="noStrike" baseline="0" dirty="0">
                <a:latin typeface="OpenSans-Bold"/>
              </a:rPr>
              <a:t>Outros atributos importantes do elemento &lt;input&gt;</a:t>
            </a:r>
          </a:p>
          <a:p>
            <a:pPr algn="l"/>
            <a:r>
              <a:rPr lang="pt-BR" sz="1800" b="1" i="0" u="none" strike="noStrike" baseline="0" dirty="0">
                <a:latin typeface="OpenSans-Bold"/>
              </a:rPr>
              <a:t>Atributo Descrição</a:t>
            </a:r>
          </a:p>
          <a:p>
            <a:pPr algn="l"/>
            <a:r>
              <a:rPr lang="es-ES" sz="1800" b="1" i="0" u="none" strike="noStrike" baseline="0" dirty="0" err="1">
                <a:latin typeface="OpenSans-Bold"/>
              </a:rPr>
              <a:t>disabled</a:t>
            </a:r>
            <a:r>
              <a:rPr lang="es-ES" sz="1800" b="1" i="0" u="none" strike="noStrike" baseline="0" dirty="0">
                <a:latin typeface="OpenSans-Bold"/>
              </a:rPr>
              <a:t> </a:t>
            </a:r>
            <a:r>
              <a:rPr lang="es-ES" sz="1800" b="0" i="0" u="none" strike="noStrike" baseline="0" dirty="0">
                <a:latin typeface="OpenSans-Regular"/>
              </a:rPr>
              <a:t>Define que o campo está </a:t>
            </a:r>
            <a:r>
              <a:rPr lang="es-ES" sz="1800" b="0" i="0" u="none" strike="noStrike" baseline="0" dirty="0" err="1">
                <a:latin typeface="OpenSans-Regular"/>
              </a:rPr>
              <a:t>desabilitado</a:t>
            </a:r>
            <a:r>
              <a:rPr lang="es-ES" sz="1800" b="0" i="0" u="none" strike="noStrike" baseline="0" dirty="0">
                <a:latin typeface="OpenSans-Regular"/>
              </a:rPr>
              <a:t>.</a:t>
            </a:r>
          </a:p>
          <a:p>
            <a:pPr algn="l"/>
            <a:r>
              <a:rPr lang="pt-BR" sz="1800" b="1" i="0" u="none" strike="noStrike" baseline="0" dirty="0" err="1">
                <a:latin typeface="OpenSans-Bold"/>
              </a:rPr>
              <a:t>readonly</a:t>
            </a:r>
            <a:r>
              <a:rPr lang="pt-BR" sz="1800" b="1" i="0" u="none" strike="noStrike" baseline="0" dirty="0">
                <a:latin typeface="OpenSans-Bold"/>
              </a:rPr>
              <a:t> </a:t>
            </a:r>
            <a:r>
              <a:rPr lang="pt-BR" sz="1800" b="0" i="0" u="none" strike="noStrike" baseline="0" dirty="0">
                <a:latin typeface="OpenSans-Regular"/>
              </a:rPr>
              <a:t>Define que o campo é somente leitura.</a:t>
            </a:r>
          </a:p>
          <a:p>
            <a:pPr algn="l"/>
            <a:r>
              <a:rPr lang="pt-BR" sz="1800" b="1" i="0" u="none" strike="noStrike" baseline="0" dirty="0" err="1">
                <a:latin typeface="OpenSans-Bold"/>
              </a:rPr>
              <a:t>maxlenght</a:t>
            </a:r>
            <a:r>
              <a:rPr lang="pt-BR" sz="1800" b="1" i="0" u="none" strike="noStrike" baseline="0" dirty="0">
                <a:latin typeface="OpenSans-Bold"/>
              </a:rPr>
              <a:t> </a:t>
            </a:r>
            <a:r>
              <a:rPr lang="pt-BR" sz="1800" b="0" i="0" u="none" strike="noStrike" baseline="0" dirty="0">
                <a:latin typeface="OpenSans-Regular"/>
              </a:rPr>
              <a:t>Limita a quantidade máxima de caracteres que o campo aceita.</a:t>
            </a:r>
          </a:p>
          <a:p>
            <a:pPr algn="l"/>
            <a:r>
              <a:rPr lang="pt-BR" sz="1800" b="1" i="0" u="none" strike="noStrike" baseline="0" dirty="0" err="1">
                <a:latin typeface="OpenSans-Bold"/>
              </a:rPr>
              <a:t>required</a:t>
            </a:r>
            <a:r>
              <a:rPr lang="pt-BR" sz="1800" b="1" i="0" u="none" strike="noStrike" baseline="0" dirty="0">
                <a:latin typeface="OpenSans-Bold"/>
              </a:rPr>
              <a:t> </a:t>
            </a:r>
            <a:r>
              <a:rPr lang="pt-BR" sz="1800" b="0" i="0" u="none" strike="noStrike" baseline="0" dirty="0">
                <a:latin typeface="OpenSans-Regular"/>
              </a:rPr>
              <a:t>Define que o campo é obrigatório. Dependendo do navegador, ao tentar enviar os dados, uma mensagem é exibida para o usuário.</a:t>
            </a:r>
          </a:p>
          <a:p>
            <a:pPr algn="l"/>
            <a:r>
              <a:rPr lang="pt-BR" sz="1800" b="1" i="0" u="none" strike="noStrike" baseline="0" dirty="0" err="1">
                <a:latin typeface="OpenSans-Bold"/>
              </a:rPr>
              <a:t>size</a:t>
            </a:r>
            <a:r>
              <a:rPr lang="pt-BR" sz="1800" b="1" i="0" u="none" strike="noStrike" baseline="0" dirty="0">
                <a:latin typeface="OpenSans-Bold"/>
              </a:rPr>
              <a:t> </a:t>
            </a:r>
            <a:r>
              <a:rPr lang="pt-BR" sz="1800" b="0" i="0" u="none" strike="noStrike" baseline="0" dirty="0">
                <a:latin typeface="OpenSans-Regular"/>
              </a:rPr>
              <a:t>Define o tamanho do campo com base em caracteres.</a:t>
            </a:r>
          </a:p>
          <a:p>
            <a:pPr algn="l"/>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um valor para o campo. No caso dos botões </a:t>
            </a:r>
            <a:r>
              <a:rPr lang="pt-BR" sz="1800" b="1" i="0" u="none" strike="noStrike" baseline="0" dirty="0" err="1">
                <a:latin typeface="OpenSans-Bold"/>
              </a:rPr>
              <a:t>submit</a:t>
            </a:r>
            <a:r>
              <a:rPr lang="pt-BR" sz="1800" b="0" i="0" u="none" strike="noStrike" baseline="0" dirty="0">
                <a:latin typeface="OpenSans-Regular"/>
              </a:rPr>
              <a:t>, </a:t>
            </a:r>
            <a:r>
              <a:rPr lang="pt-BR" sz="1800" b="1" i="0" u="none" strike="noStrike" baseline="0" dirty="0">
                <a:latin typeface="OpenSans-Bold"/>
              </a:rPr>
              <a:t>reset </a:t>
            </a:r>
            <a:r>
              <a:rPr lang="pt-BR" sz="1800" b="0" i="0" u="none" strike="noStrike" baseline="0" dirty="0">
                <a:latin typeface="OpenSans-Regular"/>
              </a:rPr>
              <a:t>e </a:t>
            </a:r>
            <a:r>
              <a:rPr lang="pt-BR" sz="1800" b="1" i="0" u="none" strike="noStrike" baseline="0" dirty="0" err="1">
                <a:latin typeface="OpenSans-Bold"/>
              </a:rPr>
              <a:t>button</a:t>
            </a:r>
            <a:r>
              <a:rPr lang="pt-BR" sz="1800" b="0" i="0" u="none" strike="noStrike" baseline="0" dirty="0">
                <a:latin typeface="OpenSans-Regular"/>
              </a:rPr>
              <a:t>, o atributo </a:t>
            </a:r>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o texto dos botões.</a:t>
            </a:r>
          </a:p>
          <a:p>
            <a:pPr algn="l"/>
            <a:r>
              <a:rPr lang="pt-BR" sz="1800" b="1" i="0" u="none" strike="noStrike" baseline="0" dirty="0" err="1">
                <a:latin typeface="OpenSans-Bold"/>
              </a:rPr>
              <a:t>placeholder</a:t>
            </a:r>
            <a:r>
              <a:rPr lang="pt-BR" sz="1800" b="1" i="0" u="none" strike="noStrike" baseline="0" dirty="0">
                <a:latin typeface="OpenSans-Bold"/>
              </a:rPr>
              <a:t> </a:t>
            </a:r>
            <a:r>
              <a:rPr lang="pt-BR" sz="1800" b="0" i="0" u="none" strike="noStrike" baseline="0" dirty="0">
                <a:latin typeface="OpenSans-Regular"/>
              </a:rPr>
              <a:t>Especifica uma dica para o usuário sobre como ele deve preencher o campo. A dica é exibida enquanto o campo não possui valor, assim que o usuário insere o primeiro caractere ele desaparece.</a:t>
            </a:r>
          </a:p>
          <a:p>
            <a:pPr algn="l"/>
            <a:r>
              <a:rPr lang="pt-BR" sz="1800" b="1" i="0" u="none" strike="noStrike" baseline="0" dirty="0" err="1">
                <a:latin typeface="OpenSans-Bold"/>
              </a:rPr>
              <a:t>name</a:t>
            </a:r>
            <a:r>
              <a:rPr lang="pt-BR" sz="1800" b="1" i="0" u="none" strike="noStrike" baseline="0" dirty="0">
                <a:latin typeface="OpenSans-Bold"/>
              </a:rPr>
              <a:t> </a:t>
            </a:r>
            <a:r>
              <a:rPr lang="pt-BR" sz="1800" b="0" i="0" u="none" strike="noStrike" baseline="0" dirty="0">
                <a:latin typeface="OpenSans-Regular"/>
              </a:rPr>
              <a:t>Identifica a informação para que ela seja acessada no servidor.</a:t>
            </a:r>
          </a:p>
          <a:p>
            <a:pPr algn="l"/>
            <a:r>
              <a:rPr lang="pt-BR" sz="1800" b="1" i="0" u="none" strike="noStrike" baseline="0" dirty="0">
                <a:latin typeface="OpenSans-Bold"/>
              </a:rPr>
              <a:t>id </a:t>
            </a:r>
            <a:r>
              <a:rPr lang="pt-BR" sz="1800" b="0" i="0" u="none" strike="noStrike" baseline="0" dirty="0">
                <a:latin typeface="OpenSans-Regular"/>
              </a:rPr>
              <a:t>Define um identificador para o campo em todo o documento HTML. O valor deve ser único.</a:t>
            </a:r>
          </a:p>
          <a:p>
            <a:pPr algn="l"/>
            <a:endParaRPr lang="pt-BR" sz="1800" b="0" i="0" u="none" strike="noStrike" baseline="0" dirty="0">
              <a:solidFill>
                <a:srgbClr val="1F217D"/>
              </a:solidFill>
              <a:latin typeface="OpenSans-Regular"/>
            </a:endParaRPr>
          </a:p>
          <a:p>
            <a:pPr algn="l"/>
            <a:endParaRPr lang="pt-BR" sz="1800" b="0" i="0" u="none" strike="noStrike" baseline="0" dirty="0">
              <a:solidFill>
                <a:srgbClr val="1F217D"/>
              </a:solidFill>
              <a:latin typeface="OpenSans-Regular"/>
            </a:endParaRPr>
          </a:p>
          <a:p>
            <a:pPr algn="l"/>
            <a:r>
              <a:rPr lang="en-US" sz="1800" b="0" i="0" u="none" strike="noStrike" baseline="0" dirty="0" err="1">
                <a:solidFill>
                  <a:srgbClr val="585757"/>
                </a:solidFill>
                <a:latin typeface="OpenSans-Regular"/>
              </a:rPr>
              <a:t>Os</a:t>
            </a:r>
            <a:r>
              <a:rPr lang="en-US" sz="1800" b="0" i="0" u="none" strike="noStrike" baseline="0" dirty="0">
                <a:solidFill>
                  <a:srgbClr val="585757"/>
                </a:solidFill>
                <a:latin typeface="OpenSans-Regular"/>
              </a:rPr>
              <a:t> </a:t>
            </a:r>
            <a:r>
              <a:rPr lang="en-US" sz="1800" b="0" i="0" u="none" strike="noStrike" baseline="0" dirty="0" err="1">
                <a:solidFill>
                  <a:srgbClr val="585757"/>
                </a:solidFill>
                <a:latin typeface="OpenSans-Regular"/>
              </a:rPr>
              <a:t>tipos</a:t>
            </a:r>
            <a:r>
              <a:rPr lang="en-US" sz="1800" b="0" i="0" u="none" strike="noStrike" baseline="0" dirty="0">
                <a:solidFill>
                  <a:srgbClr val="585757"/>
                </a:solidFill>
                <a:latin typeface="OpenSans-Regular"/>
              </a:rPr>
              <a:t> </a:t>
            </a:r>
            <a:r>
              <a:rPr lang="en-US" sz="1800" b="1" i="0" u="none" strike="noStrike" baseline="0" dirty="0">
                <a:solidFill>
                  <a:srgbClr val="585757"/>
                </a:solidFill>
                <a:latin typeface="OpenSans-Bold"/>
              </a:rPr>
              <a:t>color, date, datetime-local, email, month, number, range, search, </a:t>
            </a:r>
            <a:r>
              <a:rPr lang="en-US" sz="1800" b="1" i="0" u="none" strike="noStrike" baseline="0" dirty="0" err="1">
                <a:solidFill>
                  <a:srgbClr val="585757"/>
                </a:solidFill>
                <a:latin typeface="OpenSans-Bold"/>
              </a:rPr>
              <a:t>tel</a:t>
            </a:r>
            <a:r>
              <a:rPr lang="en-US" sz="1800" b="1" i="0" u="none" strike="noStrike" baseline="0" dirty="0">
                <a:solidFill>
                  <a:srgbClr val="585757"/>
                </a:solidFill>
                <a:latin typeface="OpenSans-Bold"/>
              </a:rPr>
              <a:t>, </a:t>
            </a:r>
            <a:r>
              <a:rPr lang="pt-BR" sz="1800" b="1" i="0" u="none" strike="noStrike" baseline="0" dirty="0">
                <a:solidFill>
                  <a:srgbClr val="585757"/>
                </a:solidFill>
                <a:latin typeface="OpenSans-Bold"/>
              </a:rPr>
              <a:t>time, </a:t>
            </a:r>
            <a:r>
              <a:rPr lang="pt-BR" sz="1800" b="1" i="0" u="none" strike="noStrike" baseline="0" dirty="0" err="1">
                <a:solidFill>
                  <a:srgbClr val="585757"/>
                </a:solidFill>
                <a:latin typeface="OpenSans-Bold"/>
              </a:rPr>
              <a:t>url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week</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foram introduzidos no HTML5. Caso você execute sua página em um navegador que não suporta o HTML5, esses elementos serão exibidos como um campo de texto simples (</a:t>
            </a:r>
            <a:r>
              <a:rPr lang="pt-BR" sz="1800" b="1" i="0" u="none" strike="noStrike" baseline="0" dirty="0">
                <a:solidFill>
                  <a:srgbClr val="585757"/>
                </a:solidFill>
                <a:latin typeface="OpenSans-Bold"/>
              </a:rPr>
              <a:t>“</a:t>
            </a:r>
            <a:r>
              <a:rPr lang="pt-BR" sz="1800" b="1" i="0" u="none" strike="noStrike" baseline="0" dirty="0" err="1">
                <a:solidFill>
                  <a:srgbClr val="585757"/>
                </a:solidFill>
                <a:latin typeface="OpenSans-Bold"/>
              </a:rPr>
              <a:t>text</a:t>
            </a:r>
            <a:r>
              <a:rPr lang="pt-BR" sz="1800" b="1" i="0" u="none" strike="noStrike" baseline="0" dirty="0">
                <a:solidFill>
                  <a:srgbClr val="585757"/>
                </a:solidFill>
                <a:latin typeface="OpenSans-Bold"/>
              </a:rPr>
              <a:t>”</a:t>
            </a:r>
            <a:r>
              <a:rPr lang="pt-BR" sz="1800" b="0" i="0" u="none" strike="noStrike" baseline="0" dirty="0">
                <a:solidFill>
                  <a:srgbClr val="585757"/>
                </a:solidFill>
                <a:latin typeface="OpenSans-Regular"/>
              </a:rPr>
              <a:t>). Esse não é um problema, pois as versões atuais dos navegadores Mozilla, Chrome, Edge e Opera possuem suporte ao HTML5. Porém, tome cuidado com as diferenças de comportamento nos navegadores. Por exemplo, avalie como os campos </a:t>
            </a:r>
            <a:r>
              <a:rPr lang="pt-BR" sz="1800" b="1" i="0" u="none" strike="noStrike" baseline="0" dirty="0">
                <a:solidFill>
                  <a:srgbClr val="585757"/>
                </a:solidFill>
                <a:latin typeface="OpenSans-Bold"/>
              </a:rPr>
              <a:t>date, </a:t>
            </a:r>
            <a:r>
              <a:rPr lang="pt-BR" sz="1800" b="1" i="0" u="none" strike="noStrike" baseline="0" dirty="0" err="1">
                <a:solidFill>
                  <a:srgbClr val="585757"/>
                </a:solidFill>
                <a:latin typeface="OpenSans-Bold"/>
              </a:rPr>
              <a:t>datetime</a:t>
            </a:r>
            <a:r>
              <a:rPr lang="pt-BR" sz="1800" b="1" i="0" u="none" strike="noStrike" baseline="0" dirty="0">
                <a:solidFill>
                  <a:srgbClr val="585757"/>
                </a:solidFill>
                <a:latin typeface="OpenSans-Bold"/>
              </a:rPr>
              <a:t>-local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month</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são apresentados no Mozilla e no Chrome. Veja também</a:t>
            </a:r>
          </a:p>
          <a:p>
            <a:pPr algn="l"/>
            <a:r>
              <a:rPr lang="pt-BR" sz="1800" b="0" i="0" u="none" strike="noStrike" baseline="0" dirty="0">
                <a:solidFill>
                  <a:srgbClr val="585757"/>
                </a:solidFill>
                <a:latin typeface="OpenSans-Regular"/>
              </a:rPr>
              <a:t>como o campo </a:t>
            </a:r>
            <a:r>
              <a:rPr lang="pt-BR" sz="1800" b="1" i="0" u="none" strike="noStrike" baseline="0" dirty="0" err="1">
                <a:solidFill>
                  <a:srgbClr val="585757"/>
                </a:solidFill>
                <a:latin typeface="OpenSans-Bold"/>
              </a:rPr>
              <a:t>email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é validado no Mozilla e no Chrome.</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CenturyGothic"/>
              </a:rPr>
              <a:t>O elemento </a:t>
            </a:r>
            <a:r>
              <a:rPr lang="pt-BR" sz="1800" b="1" i="0" u="none" strike="noStrike" baseline="0" dirty="0">
                <a:solidFill>
                  <a:srgbClr val="585757"/>
                </a:solidFill>
                <a:latin typeface="CenturyGothic-Bold"/>
              </a:rPr>
              <a:t>&lt;input&gt; </a:t>
            </a:r>
            <a:r>
              <a:rPr lang="pt-BR" sz="1800" b="0" i="0" u="none" strike="noStrike" baseline="0" dirty="0">
                <a:solidFill>
                  <a:srgbClr val="585757"/>
                </a:solidFill>
                <a:latin typeface="OpenSans-Regular"/>
              </a:rPr>
              <a:t>já resolve a maioria dos seus problemas, mas o HTML não se limita a eles. Agora você vai aprender sobre os elementos diferentes dos </a:t>
            </a:r>
            <a:r>
              <a:rPr lang="pt-BR" sz="1800" b="1" i="0" u="none" strike="noStrike" baseline="0" dirty="0">
                <a:solidFill>
                  <a:srgbClr val="585757"/>
                </a:solidFill>
                <a:latin typeface="CenturyGothic-Bold"/>
              </a:rPr>
              <a:t>&lt;input&gt;</a:t>
            </a:r>
            <a:r>
              <a:rPr lang="pt-BR" sz="1800" b="0" i="0" u="none" strike="noStrike" baseline="0" dirty="0">
                <a:solidFill>
                  <a:srgbClr val="585757"/>
                </a:solidFill>
                <a:latin typeface="CenturyGothic"/>
              </a:rPr>
              <a:t>. O primeiro é o campo de seleção (</a:t>
            </a:r>
            <a:r>
              <a:rPr lang="pt-BR" sz="1800" b="1" i="0" u="none" strike="noStrike" baseline="0" dirty="0">
                <a:solidFill>
                  <a:srgbClr val="585757"/>
                </a:solidFill>
                <a:latin typeface="CenturyGothic-Bold"/>
              </a:rPr>
              <a:t>&lt;</a:t>
            </a:r>
            <a:r>
              <a:rPr lang="pt-BR" sz="1800" b="1" i="0" u="none" strike="noStrike" baseline="0" dirty="0" err="1">
                <a:solidFill>
                  <a:srgbClr val="585757"/>
                </a:solidFill>
                <a:latin typeface="CenturyGothic-Bold"/>
              </a:rPr>
              <a:t>select</a:t>
            </a:r>
            <a:r>
              <a:rPr lang="pt-BR" sz="1800" b="1" i="0" u="none" strike="noStrike" baseline="0" dirty="0">
                <a:solidFill>
                  <a:srgbClr val="585757"/>
                </a:solidFill>
                <a:latin typeface="CenturyGothic-Bold"/>
              </a:rPr>
              <a:t>&gt;</a:t>
            </a:r>
            <a:r>
              <a:rPr lang="pt-BR" sz="1800" b="0" i="0" u="none" strike="noStrike" baseline="0" dirty="0">
                <a:solidFill>
                  <a:srgbClr val="585757"/>
                </a:solidFill>
                <a:latin typeface="CenturyGothic"/>
              </a:rPr>
              <a:t>):</a:t>
            </a:r>
          </a:p>
          <a:p>
            <a:pPr algn="l"/>
            <a:endParaRPr lang="pt-BR" sz="1800" b="0" i="0" u="none" strike="noStrike" baseline="0" dirty="0">
              <a:solidFill>
                <a:srgbClr val="585757"/>
              </a:solidFill>
              <a:latin typeface="CenturyGothic"/>
            </a:endParaRPr>
          </a:p>
          <a:p>
            <a:pPr algn="l"/>
            <a:r>
              <a:rPr lang="pt-BR" sz="1800" b="0" i="0" u="none" strike="noStrike" baseline="0" dirty="0">
                <a:solidFill>
                  <a:srgbClr val="585757"/>
                </a:solidFill>
                <a:latin typeface="OpenSans-Regular"/>
              </a:rPr>
              <a:t>Esse campo exibe uma lista suspensa, os elementos da lista são definidos pelo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definir uma das opções como selecionada, utilize o atributo </a:t>
            </a:r>
            <a:r>
              <a:rPr lang="pt-BR" sz="1800" b="1" i="0" u="none" strike="noStrike" baseline="0" dirty="0" err="1">
                <a:solidFill>
                  <a:srgbClr val="585757"/>
                </a:solidFill>
                <a:latin typeface="OpenSans-Bold"/>
              </a:rPr>
              <a:t>selected</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Região do Brasil: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”uf”</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Centro-Oeste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selected</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Sul</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Por padrão, o usuário pode selecionar somente um elemento da lista. Para permitir a seleção de múltiplos</a:t>
            </a:r>
          </a:p>
          <a:p>
            <a:pPr algn="l"/>
            <a:r>
              <a:rPr lang="pt-BR" sz="1800" b="0" i="0" u="none" strike="noStrike" baseline="0" dirty="0">
                <a:solidFill>
                  <a:srgbClr val="585757"/>
                </a:solidFill>
                <a:latin typeface="OpenSans-Regular"/>
              </a:rPr>
              <a:t>elementos, utilize o atributo </a:t>
            </a:r>
            <a:r>
              <a:rPr lang="pt-BR" sz="1800" b="1" i="0" u="none" strike="noStrike" baseline="0" dirty="0" err="1">
                <a:solidFill>
                  <a:srgbClr val="585757"/>
                </a:solidFill>
                <a:latin typeface="OpenSans-Bold"/>
              </a:rPr>
              <a:t>multiple</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Qual a sua matéria preferida: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”disciplinas” </a:t>
            </a:r>
            <a:r>
              <a:rPr lang="pt-BR" sz="1800" b="0" i="0" u="none" strike="noStrike" baseline="0" dirty="0" err="1">
                <a:solidFill>
                  <a:srgbClr val="994E9D"/>
                </a:solidFill>
                <a:latin typeface="Consolas" panose="020B0609020204030204" pitchFamily="49" charset="0"/>
              </a:rPr>
              <a:t>multiple</a:t>
            </a:r>
            <a:r>
              <a:rPr lang="pt-BR" sz="1800" b="0" i="0" u="none" strike="noStrike" baseline="0" dirty="0">
                <a:solidFill>
                  <a:srgbClr val="994E9D"/>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size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”5”</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Linguagens de programação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Programação para dispositivos móveis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Algoritmos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 </a:t>
            </a:r>
            <a:r>
              <a:rPr lang="en-US" sz="1800" b="0" i="0" u="none" strike="noStrike" baseline="0" dirty="0">
                <a:solidFill>
                  <a:srgbClr val="994E9D"/>
                </a:solidFill>
                <a:latin typeface="Consolas" panose="020B0609020204030204" pitchFamily="49" charset="0"/>
              </a:rPr>
              <a:t>selected</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Programação</a:t>
            </a:r>
            <a:r>
              <a:rPr lang="en-US" sz="1800" b="0" i="0" u="none" strike="noStrike" baseline="0" dirty="0">
                <a:solidFill>
                  <a:srgbClr val="000000"/>
                </a:solidFill>
                <a:latin typeface="Consolas" panose="020B0609020204030204" pitchFamily="49" charset="0"/>
              </a:rPr>
              <a:t> web</a:t>
            </a:r>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Outras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é possível definir a quantidade de elementos exibidos utilizando o atributo </a:t>
            </a:r>
            <a:r>
              <a:rPr lang="pt-BR" sz="1800" b="1" i="0" u="none" strike="noStrike" baseline="0" dirty="0" err="1">
                <a:solidFill>
                  <a:srgbClr val="585757"/>
                </a:solidFill>
                <a:latin typeface="OpenSans-Bold"/>
              </a:rPr>
              <a:t>size</a:t>
            </a:r>
            <a:r>
              <a:rPr lang="pt-BR" sz="1800" b="0" i="0" u="none" strike="noStrike" baseline="0" dirty="0">
                <a:solidFill>
                  <a:srgbClr val="585757"/>
                </a:solidFill>
                <a:latin typeface="OpenSans-Regular"/>
              </a:rPr>
              <a:t>. No exemplo</a:t>
            </a:r>
          </a:p>
          <a:p>
            <a:pPr algn="l"/>
            <a:r>
              <a:rPr lang="pt-BR" sz="1800" b="0" i="0" u="none" strike="noStrike" baseline="0" dirty="0">
                <a:solidFill>
                  <a:srgbClr val="585757"/>
                </a:solidFill>
                <a:latin typeface="OpenSans-Regular"/>
              </a:rPr>
              <a:t>acima definimos que todos os cinco elementos devem ser exibidos.</a:t>
            </a:r>
          </a:p>
          <a:p>
            <a:pPr algn="l"/>
            <a:r>
              <a:rPr lang="pt-BR" sz="1800" b="0" i="0" u="none" strike="noStrike" baseline="0" dirty="0">
                <a:solidFill>
                  <a:srgbClr val="585757"/>
                </a:solidFill>
                <a:latin typeface="OpenSans-Regular"/>
              </a:rPr>
              <a:t>O próximo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é uma das novidades do HTML5, ele é semelhante ao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select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porém à</a:t>
            </a:r>
          </a:p>
          <a:p>
            <a:pPr algn="l"/>
            <a:r>
              <a:rPr lang="pt-BR" sz="1800" b="0" i="0" u="none" strike="noStrike" baseline="0" dirty="0">
                <a:solidFill>
                  <a:srgbClr val="585757"/>
                </a:solidFill>
                <a:latin typeface="OpenSans-Regular"/>
              </a:rPr>
              <a:t>medida que o usuário digita no campo, a lista é filtrada automaticamente. Veja o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Selecione um navegador: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list</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4D7FE3"/>
                </a:solidFill>
                <a:latin typeface="Consolas" panose="020B0609020204030204" pitchFamily="49" charset="0"/>
              </a:rPr>
              <a:t> </a:t>
            </a:r>
            <a:r>
              <a:rPr lang="pt-BR" sz="1800" b="0" i="0" u="none" strike="noStrike" baseline="0" dirty="0">
                <a:solidFill>
                  <a:srgbClr val="994E9D"/>
                </a:solidFill>
                <a:latin typeface="Consolas" panose="020B0609020204030204" pitchFamily="49" charset="0"/>
              </a:rPr>
              <a:t>id</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”Internet Explorer”</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”Firefox”</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”Chrome”</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”Opera”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”Safari”</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é necessário para o funcionamento do componente.</a:t>
            </a:r>
          </a:p>
          <a:p>
            <a:pPr algn="l"/>
            <a:r>
              <a:rPr lang="pt-BR" sz="1800" b="0" i="0" u="none" strike="noStrike" baseline="0" dirty="0">
                <a:solidFill>
                  <a:srgbClr val="585757"/>
                </a:solidFill>
                <a:latin typeface="OpenSans-Regular"/>
              </a:rPr>
              <a:t>Primeiro, você deve criar a lista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com as opções possíveis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relacionar o campo</a:t>
            </a:r>
          </a:p>
          <a:p>
            <a:pPr algn="l"/>
            <a:r>
              <a:rPr lang="pt-BR" sz="1800" b="0" i="0" u="none" strike="noStrike" baseline="0" dirty="0">
                <a:solidFill>
                  <a:srgbClr val="585757"/>
                </a:solidFill>
                <a:latin typeface="OpenSans-Regular"/>
              </a:rPr>
              <a:t>texto aos dados, você deve ter o mesmo valor para o atributo </a:t>
            </a:r>
            <a:r>
              <a:rPr lang="pt-BR" sz="1800" b="1" i="0" u="none" strike="noStrike" baseline="0" dirty="0">
                <a:solidFill>
                  <a:srgbClr val="585757"/>
                </a:solidFill>
                <a:latin typeface="OpenSans-Bold"/>
              </a:rPr>
              <a:t>id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e o atributo </a:t>
            </a:r>
            <a:r>
              <a:rPr lang="pt-BR" sz="1800" b="1" i="0" u="none" strike="noStrike" baseline="0" dirty="0" err="1">
                <a:solidFill>
                  <a:srgbClr val="585757"/>
                </a:solidFill>
                <a:latin typeface="OpenSans-Bold"/>
              </a:rPr>
              <a:t>list</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&lt;input&gt;</a:t>
            </a:r>
            <a:r>
              <a:rPr lang="pt-BR" sz="1800" b="0" i="0" u="none" strike="noStrike" baseline="0" dirty="0">
                <a:solidFill>
                  <a:srgbClr val="585757"/>
                </a:solidFill>
                <a:latin typeface="OpenSans-Regular"/>
              </a:rPr>
              <a:t>).</a:t>
            </a:r>
          </a:p>
          <a:p>
            <a:pPr algn="l"/>
            <a:r>
              <a:rPr lang="pt-BR" sz="1800" b="0" i="0" u="none" strike="noStrike" baseline="0" dirty="0">
                <a:solidFill>
                  <a:srgbClr val="585757"/>
                </a:solidFill>
                <a:latin typeface="OpenSans-Regular"/>
              </a:rPr>
              <a:t>Por fim,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textarea</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define um campo de entrada que permite a digitação de várias linhas,</a:t>
            </a:r>
          </a:p>
          <a:p>
            <a:pPr algn="l"/>
            <a:r>
              <a:rPr lang="pt-BR" sz="1800" b="0" i="0" u="none" strike="noStrike" baseline="0" dirty="0">
                <a:solidFill>
                  <a:srgbClr val="585757"/>
                </a:solidFill>
                <a:latin typeface="OpenSans-Regular"/>
              </a:rPr>
              <a:t>coisa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não permite. Por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Observações:&lt;</a:t>
            </a:r>
            <a:r>
              <a:rPr lang="pt-BR" sz="1800" b="0" i="0" u="none" strike="noStrike" baseline="0" dirty="0" err="1">
                <a:solidFill>
                  <a:srgbClr val="4D7FE3"/>
                </a:solidFill>
                <a:latin typeface="Consolas" panose="020B0609020204030204" pitchFamily="49" charset="0"/>
              </a:rPr>
              <a:t>br</a:t>
            </a:r>
            <a:r>
              <a:rPr lang="pt-BR" sz="1800" b="0" i="0" u="none" strike="noStrike" baseline="0" dirty="0">
                <a:solidFill>
                  <a:srgbClr val="000000"/>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observacao</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rows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”10” </a:t>
            </a:r>
            <a:r>
              <a:rPr lang="pt-BR" sz="1800" b="0" i="0" u="none" strike="noStrike" baseline="0" dirty="0" err="1">
                <a:solidFill>
                  <a:srgbClr val="994E9D"/>
                </a:solidFill>
                <a:latin typeface="Consolas" panose="020B0609020204030204" pitchFamily="49" charset="0"/>
              </a:rPr>
              <a:t>cols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”30”</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Este é o valor padrão para o</a:t>
            </a:r>
          </a:p>
          <a:p>
            <a:pPr algn="l"/>
            <a:r>
              <a:rPr lang="pt-BR" sz="1800" b="0" i="0" u="none" strike="noStrike" baseline="0" dirty="0">
                <a:solidFill>
                  <a:srgbClr val="000000"/>
                </a:solidFill>
                <a:latin typeface="Consolas" panose="020B0609020204030204" pitchFamily="49" charset="0"/>
              </a:rPr>
              <a:t>campo observação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O atributo </a:t>
            </a:r>
            <a:r>
              <a:rPr lang="pt-BR" sz="1800" b="1" i="0" u="none" strike="noStrike" baseline="0" dirty="0" err="1">
                <a:solidFill>
                  <a:srgbClr val="585757"/>
                </a:solidFill>
                <a:latin typeface="OpenSans-Bold"/>
              </a:rPr>
              <a:t>rows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linhas visíveis, </a:t>
            </a:r>
            <a:r>
              <a:rPr lang="pt-BR" sz="1800" b="1" i="0" u="none" strike="noStrike" baseline="0" dirty="0" err="1">
                <a:solidFill>
                  <a:srgbClr val="585757"/>
                </a:solidFill>
                <a:latin typeface="OpenSans-Bold"/>
              </a:rPr>
              <a:t>cols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colunas. No Chrome você pode alterar o tamanho do componente apenas arrastando o canto inferior direito.</a:t>
            </a:r>
          </a:p>
          <a:p>
            <a:pPr algn="l"/>
            <a:r>
              <a:rPr lang="pt-BR" sz="1800" b="0" i="0" u="none" strike="noStrike" baseline="0" dirty="0">
                <a:solidFill>
                  <a:srgbClr val="585757"/>
                </a:solidFill>
                <a:latin typeface="OpenSans-Regular"/>
              </a:rPr>
              <a:t>Um formulário completo, com todos os elementos descritos nesta seção, foi disponibilizado em: </a:t>
            </a:r>
            <a:r>
              <a:rPr lang="pt-BR" sz="1800" b="0" i="1" u="none" strike="noStrike" baseline="0" dirty="0">
                <a:solidFill>
                  <a:srgbClr val="585757"/>
                </a:solidFill>
                <a:latin typeface="OpenSans-Italic"/>
              </a:rPr>
              <a:t>https://repl.it/@Fbricadede/formulario-completo</a:t>
            </a: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elemento </a:t>
            </a:r>
            <a:r>
              <a:rPr lang="pt-BR" sz="1800" b="1" i="0" u="none" strike="noStrike" baseline="0" dirty="0" err="1">
                <a:solidFill>
                  <a:srgbClr val="585757"/>
                </a:solidFill>
                <a:latin typeface="OpenSans-Bold"/>
              </a:rPr>
              <a:t>canvas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talvez a maior novidade apresentada pelo HTML5, pois permite</a:t>
            </a:r>
          </a:p>
          <a:p>
            <a:pPr algn="l"/>
            <a:r>
              <a:rPr lang="pt-BR" sz="1800" b="0" i="0" u="none" strike="noStrike" baseline="0" dirty="0">
                <a:solidFill>
                  <a:srgbClr val="585757"/>
                </a:solidFill>
                <a:latin typeface="OpenSans-Regular"/>
              </a:rPr>
              <a:t>a construção de elementos gráficos na página web com comandos simples. Para saber</a:t>
            </a:r>
          </a:p>
          <a:p>
            <a:pPr algn="l"/>
            <a:r>
              <a:rPr lang="pt-BR" sz="1800" b="0" i="0" u="none" strike="noStrike" baseline="0" dirty="0">
                <a:solidFill>
                  <a:srgbClr val="585757"/>
                </a:solidFill>
                <a:latin typeface="OpenSans-Regular"/>
              </a:rPr>
              <a:t>mais sobre esse elemento, consulte o livro Desenvolvimento e Design de Sites, 1ª Edição.</a:t>
            </a:r>
          </a:p>
          <a:p>
            <a:pPr algn="l"/>
            <a:r>
              <a:rPr lang="pt-BR" sz="1800" b="0" i="0" u="none" strike="noStrike" baseline="0" dirty="0">
                <a:solidFill>
                  <a:srgbClr val="585757"/>
                </a:solidFill>
                <a:latin typeface="OpenSans-Regular"/>
              </a:rPr>
              <a:t>Capítulo 2 – Linguagem HTML, página 34.</a:t>
            </a:r>
          </a:p>
          <a:p>
            <a:pPr algn="l"/>
            <a:r>
              <a:rPr lang="pt-BR" sz="1800" b="0" i="1" u="none" strike="noStrike" baseline="0" dirty="0">
                <a:solidFill>
                  <a:srgbClr val="585757"/>
                </a:solidFill>
                <a:latin typeface="OpenSans-Italic"/>
              </a:rPr>
              <a:t>https://integrada.minhabiblioteca.com.br/books/9788536519012</a:t>
            </a:r>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5CED4EBE-1829-9708-64D1-C3CFEB95D8E0}"/>
              </a:ext>
            </a:extLst>
          </p:cNvPr>
          <p:cNvSpPr>
            <a:spLocks noGrp="1"/>
          </p:cNvSpPr>
          <p:nvPr>
            <p:ph type="sldNum" sz="quarter" idx="5"/>
          </p:nvPr>
        </p:nvSpPr>
        <p:spPr/>
        <p:txBody>
          <a:bodyPr/>
          <a:lstStyle/>
          <a:p>
            <a:fld id="{D0E42C9D-BC2F-4B75-8FE9-F32B3E470D2E}" type="slidenum">
              <a:rPr lang="pt-BR" smtClean="0"/>
              <a:t>48</a:t>
            </a:fld>
            <a:endParaRPr lang="pt-BR"/>
          </a:p>
        </p:txBody>
      </p:sp>
    </p:spTree>
    <p:extLst>
      <p:ext uri="{BB962C8B-B14F-4D97-AF65-F5344CB8AC3E}">
        <p14:creationId xmlns:p14="http://schemas.microsoft.com/office/powerpoint/2010/main" val="4139747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A835E-859D-7D80-3E67-1719747BF33B}"/>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8160EDB-3BDA-A58C-0061-1BB5AF51361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83DAE1E-0EF1-656F-B7DA-119144287DBC}"/>
              </a:ext>
            </a:extLst>
          </p:cNvPr>
          <p:cNvSpPr>
            <a:spLocks noGrp="1"/>
          </p:cNvSpPr>
          <p:nvPr>
            <p:ph type="body" idx="1"/>
          </p:nvPr>
        </p:nvSpPr>
        <p:spPr/>
        <p:txBody>
          <a:bodyPr/>
          <a:lstStyle/>
          <a:p>
            <a:pPr algn="l"/>
            <a:endParaRPr lang="pt-BR" sz="1800" b="0" i="0" u="none" strike="noStrike" baseline="0" dirty="0">
              <a:solidFill>
                <a:srgbClr val="585757"/>
              </a:solidFill>
              <a:latin typeface="OpenSans-Regular"/>
            </a:endParaRPr>
          </a:p>
          <a:p>
            <a:pPr algn="l"/>
            <a:r>
              <a:rPr lang="en-US" sz="1800" b="0" i="0" u="none" strike="noStrike" baseline="0" dirty="0" err="1">
                <a:solidFill>
                  <a:srgbClr val="585757"/>
                </a:solidFill>
                <a:latin typeface="OpenSans-Regular"/>
              </a:rPr>
              <a:t>Os</a:t>
            </a:r>
            <a:r>
              <a:rPr lang="en-US" sz="1800" b="0" i="0" u="none" strike="noStrike" baseline="0" dirty="0">
                <a:solidFill>
                  <a:srgbClr val="585757"/>
                </a:solidFill>
                <a:latin typeface="OpenSans-Regular"/>
              </a:rPr>
              <a:t> </a:t>
            </a:r>
            <a:r>
              <a:rPr lang="en-US" sz="1800" b="0" i="0" u="none" strike="noStrike" baseline="0" dirty="0" err="1">
                <a:solidFill>
                  <a:srgbClr val="585757"/>
                </a:solidFill>
                <a:latin typeface="OpenSans-Regular"/>
              </a:rPr>
              <a:t>tipos</a:t>
            </a:r>
            <a:r>
              <a:rPr lang="en-US" sz="1800" b="0" i="0" u="none" strike="noStrike" baseline="0" dirty="0">
                <a:solidFill>
                  <a:srgbClr val="585757"/>
                </a:solidFill>
                <a:latin typeface="OpenSans-Regular"/>
              </a:rPr>
              <a:t> </a:t>
            </a:r>
            <a:r>
              <a:rPr lang="en-US" sz="1800" b="1" i="0" u="none" strike="noStrike" baseline="0" dirty="0">
                <a:solidFill>
                  <a:srgbClr val="585757"/>
                </a:solidFill>
                <a:latin typeface="OpenSans-Bold"/>
              </a:rPr>
              <a:t>color, date, datetime-local, email, month, number, range, search, </a:t>
            </a:r>
            <a:r>
              <a:rPr lang="en-US" sz="1800" b="1" i="0" u="none" strike="noStrike" baseline="0" dirty="0" err="1">
                <a:solidFill>
                  <a:srgbClr val="585757"/>
                </a:solidFill>
                <a:latin typeface="OpenSans-Bold"/>
              </a:rPr>
              <a:t>tel</a:t>
            </a:r>
            <a:r>
              <a:rPr lang="en-US" sz="1800" b="1" i="0" u="none" strike="noStrike" baseline="0" dirty="0">
                <a:solidFill>
                  <a:srgbClr val="585757"/>
                </a:solidFill>
                <a:latin typeface="OpenSans-Bold"/>
              </a:rPr>
              <a:t>,</a:t>
            </a:r>
          </a:p>
          <a:p>
            <a:pPr algn="l"/>
            <a:r>
              <a:rPr lang="pt-BR" sz="1800" b="1" i="0" u="none" strike="noStrike" baseline="0" dirty="0">
                <a:solidFill>
                  <a:srgbClr val="585757"/>
                </a:solidFill>
                <a:latin typeface="OpenSans-Bold"/>
              </a:rPr>
              <a:t>time, </a:t>
            </a:r>
            <a:r>
              <a:rPr lang="pt-BR" sz="1800" b="1" i="0" u="none" strike="noStrike" baseline="0" dirty="0" err="1">
                <a:solidFill>
                  <a:srgbClr val="585757"/>
                </a:solidFill>
                <a:latin typeface="OpenSans-Bold"/>
              </a:rPr>
              <a:t>url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week</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foram introduzidos no HTML5. Caso você execute sua página em um</a:t>
            </a:r>
          </a:p>
          <a:p>
            <a:pPr algn="l"/>
            <a:r>
              <a:rPr lang="pt-BR" sz="1800" b="0" i="0" u="none" strike="noStrike" baseline="0" dirty="0">
                <a:solidFill>
                  <a:srgbClr val="585757"/>
                </a:solidFill>
                <a:latin typeface="OpenSans-Regular"/>
              </a:rPr>
              <a:t>navegador que não suporta o HTML5, esses elementos serão exibidos como um campo</a:t>
            </a:r>
          </a:p>
          <a:p>
            <a:pPr algn="l"/>
            <a:r>
              <a:rPr lang="pt-BR" sz="1800" b="0" i="0" u="none" strike="noStrike" baseline="0" dirty="0">
                <a:solidFill>
                  <a:srgbClr val="585757"/>
                </a:solidFill>
                <a:latin typeface="OpenSans-Regular"/>
              </a:rPr>
              <a:t>de texto simples (</a:t>
            </a:r>
            <a:r>
              <a:rPr lang="pt-BR" sz="1800" b="1" i="0" u="none" strike="noStrike" baseline="0" dirty="0">
                <a:solidFill>
                  <a:srgbClr val="585757"/>
                </a:solidFill>
                <a:latin typeface="OpenSans-Bold"/>
              </a:rPr>
              <a:t>“</a:t>
            </a:r>
            <a:r>
              <a:rPr lang="pt-BR" sz="1800" b="1" i="0" u="none" strike="noStrike" baseline="0" dirty="0" err="1">
                <a:solidFill>
                  <a:srgbClr val="585757"/>
                </a:solidFill>
                <a:latin typeface="OpenSans-Bold"/>
              </a:rPr>
              <a:t>text</a:t>
            </a:r>
            <a:r>
              <a:rPr lang="pt-BR" sz="1800" b="1" i="0" u="none" strike="noStrike" baseline="0" dirty="0">
                <a:solidFill>
                  <a:srgbClr val="585757"/>
                </a:solidFill>
                <a:latin typeface="OpenSans-Bold"/>
              </a:rPr>
              <a:t>”</a:t>
            </a:r>
            <a:r>
              <a:rPr lang="pt-BR" sz="1800" b="0" i="0" u="none" strike="noStrike" baseline="0" dirty="0">
                <a:solidFill>
                  <a:srgbClr val="585757"/>
                </a:solidFill>
                <a:latin typeface="OpenSans-Regular"/>
              </a:rPr>
              <a:t>). Esse não é um problema, pois as versões atuais dos navegadores</a:t>
            </a:r>
          </a:p>
          <a:p>
            <a:pPr algn="l"/>
            <a:r>
              <a:rPr lang="pt-BR" sz="1800" b="0" i="0" u="none" strike="noStrike" baseline="0" dirty="0">
                <a:solidFill>
                  <a:srgbClr val="585757"/>
                </a:solidFill>
                <a:latin typeface="OpenSans-Regular"/>
              </a:rPr>
              <a:t>Mozilla, Chrome, Edge e Opera possuem suporte ao HTML5. Porém, tome cuidado com</a:t>
            </a:r>
          </a:p>
          <a:p>
            <a:pPr algn="l"/>
            <a:r>
              <a:rPr lang="pt-BR" sz="1800" b="0" i="0" u="none" strike="noStrike" baseline="0" dirty="0">
                <a:solidFill>
                  <a:srgbClr val="585757"/>
                </a:solidFill>
                <a:latin typeface="OpenSans-Regular"/>
              </a:rPr>
              <a:t>as diferenças de comportamento nos navegadores. Por exemplo, avalie como os campos</a:t>
            </a:r>
          </a:p>
          <a:p>
            <a:pPr algn="l"/>
            <a:r>
              <a:rPr lang="pt-BR" sz="1800" b="1" i="0" u="none" strike="noStrike" baseline="0" dirty="0">
                <a:solidFill>
                  <a:srgbClr val="585757"/>
                </a:solidFill>
                <a:latin typeface="OpenSans-Bold"/>
              </a:rPr>
              <a:t>date, </a:t>
            </a:r>
            <a:r>
              <a:rPr lang="pt-BR" sz="1800" b="1" i="0" u="none" strike="noStrike" baseline="0" dirty="0" err="1">
                <a:solidFill>
                  <a:srgbClr val="585757"/>
                </a:solidFill>
                <a:latin typeface="OpenSans-Bold"/>
              </a:rPr>
              <a:t>datetime</a:t>
            </a:r>
            <a:r>
              <a:rPr lang="pt-BR" sz="1800" b="1" i="0" u="none" strike="noStrike" baseline="0" dirty="0">
                <a:solidFill>
                  <a:srgbClr val="585757"/>
                </a:solidFill>
                <a:latin typeface="OpenSans-Bold"/>
              </a:rPr>
              <a:t>-local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month</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são apresentados no Mozilla e no Chrome. Veja também</a:t>
            </a:r>
          </a:p>
          <a:p>
            <a:pPr algn="l"/>
            <a:r>
              <a:rPr lang="pt-BR" sz="1800" b="0" i="0" u="none" strike="noStrike" baseline="0" dirty="0">
                <a:solidFill>
                  <a:srgbClr val="585757"/>
                </a:solidFill>
                <a:latin typeface="OpenSans-Regular"/>
              </a:rPr>
              <a:t>como o campo </a:t>
            </a:r>
            <a:r>
              <a:rPr lang="pt-BR" sz="1800" b="1" i="0" u="none" strike="noStrike" baseline="0" dirty="0" err="1">
                <a:solidFill>
                  <a:srgbClr val="585757"/>
                </a:solidFill>
                <a:latin typeface="OpenSans-Bold"/>
              </a:rPr>
              <a:t>email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é validado no Mozilla e no Chrome.</a:t>
            </a:r>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67447AF6-1A79-852D-4170-3A6AACAB5A4A}"/>
              </a:ext>
            </a:extLst>
          </p:cNvPr>
          <p:cNvSpPr>
            <a:spLocks noGrp="1"/>
          </p:cNvSpPr>
          <p:nvPr>
            <p:ph type="sldNum" sz="quarter" idx="5"/>
          </p:nvPr>
        </p:nvSpPr>
        <p:spPr/>
        <p:txBody>
          <a:bodyPr/>
          <a:lstStyle/>
          <a:p>
            <a:fld id="{D0E42C9D-BC2F-4B75-8FE9-F32B3E470D2E}" type="slidenum">
              <a:rPr lang="pt-BR" smtClean="0"/>
              <a:t>49</a:t>
            </a:fld>
            <a:endParaRPr lang="pt-BR"/>
          </a:p>
        </p:txBody>
      </p:sp>
    </p:spTree>
    <p:extLst>
      <p:ext uri="{BB962C8B-B14F-4D97-AF65-F5344CB8AC3E}">
        <p14:creationId xmlns:p14="http://schemas.microsoft.com/office/powerpoint/2010/main" val="389516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C1386-821E-D344-1744-131AB27D93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655732-C48D-D7CD-AC8B-1B12590215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22E3F5-61B6-A944-5B90-CCCBC579DD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E5B22C-11B6-975B-7CEC-2BB27B595467}"/>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0602829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3590E-15BF-C1D2-AFB2-8BA3327D09A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0E149E7-BC3F-3BB1-1BD3-BB2085E176C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E3EBFD0-3084-A00E-56F7-EC9E2DDD02AD}"/>
              </a:ext>
            </a:extLst>
          </p:cNvPr>
          <p:cNvSpPr>
            <a:spLocks noGrp="1"/>
          </p:cNvSpPr>
          <p:nvPr>
            <p:ph type="body" idx="1"/>
          </p:nvPr>
        </p:nvSpPr>
        <p:spPr/>
        <p:txBody>
          <a:bodyPr/>
          <a:lstStyle/>
          <a:p>
            <a:pPr algn="l"/>
            <a:r>
              <a:rPr lang="pt-BR" sz="1800" b="0" i="0" u="none" strike="noStrike" baseline="0" dirty="0">
                <a:solidFill>
                  <a:srgbClr val="585757"/>
                </a:solidFill>
                <a:latin typeface="CenturyGothic"/>
              </a:rPr>
              <a:t>O elemento </a:t>
            </a:r>
            <a:r>
              <a:rPr lang="pt-BR" sz="1800" b="1" i="0" u="none" strike="noStrike" baseline="0" dirty="0">
                <a:solidFill>
                  <a:srgbClr val="585757"/>
                </a:solidFill>
                <a:latin typeface="CenturyGothic-Bold"/>
              </a:rPr>
              <a:t>&lt;input&gt; </a:t>
            </a:r>
            <a:r>
              <a:rPr lang="pt-BR" sz="1800" b="0" i="0" u="none" strike="noStrike" baseline="0" dirty="0">
                <a:solidFill>
                  <a:srgbClr val="585757"/>
                </a:solidFill>
                <a:latin typeface="OpenSans-Regular"/>
              </a:rPr>
              <a:t>já resolve a maioria dos seus problemas, mas o HTML não se limita a eles. Agora você vai aprender sobre os elementos diferentes dos </a:t>
            </a:r>
            <a:r>
              <a:rPr lang="pt-BR" sz="1800" b="1" i="0" u="none" strike="noStrike" baseline="0" dirty="0">
                <a:solidFill>
                  <a:srgbClr val="585757"/>
                </a:solidFill>
                <a:latin typeface="CenturyGothic-Bold"/>
              </a:rPr>
              <a:t>&lt;input&gt;</a:t>
            </a:r>
            <a:r>
              <a:rPr lang="pt-BR" sz="1800" b="0" i="0" u="none" strike="noStrike" baseline="0" dirty="0">
                <a:solidFill>
                  <a:srgbClr val="585757"/>
                </a:solidFill>
                <a:latin typeface="CenturyGothic"/>
              </a:rPr>
              <a:t>. O primeiro é o campo de seleção (</a:t>
            </a:r>
            <a:r>
              <a:rPr lang="pt-BR" sz="1800" b="1" i="0" u="none" strike="noStrike" baseline="0" dirty="0">
                <a:solidFill>
                  <a:srgbClr val="585757"/>
                </a:solidFill>
                <a:latin typeface="CenturyGothic-Bold"/>
              </a:rPr>
              <a:t>&lt;</a:t>
            </a:r>
            <a:r>
              <a:rPr lang="pt-BR" sz="1800" b="1" i="0" u="none" strike="noStrike" baseline="0" dirty="0" err="1">
                <a:solidFill>
                  <a:srgbClr val="585757"/>
                </a:solidFill>
                <a:latin typeface="CenturyGothic-Bold"/>
              </a:rPr>
              <a:t>select</a:t>
            </a:r>
            <a:r>
              <a:rPr lang="pt-BR" sz="1800" b="1" i="0" u="none" strike="noStrike" baseline="0" dirty="0">
                <a:solidFill>
                  <a:srgbClr val="585757"/>
                </a:solidFill>
                <a:latin typeface="CenturyGothic-Bold"/>
              </a:rPr>
              <a:t>&gt;</a:t>
            </a:r>
            <a:r>
              <a:rPr lang="pt-BR" sz="1800" b="0" i="0" u="none" strike="noStrike" baseline="0" dirty="0">
                <a:solidFill>
                  <a:srgbClr val="585757"/>
                </a:solidFill>
                <a:latin typeface="CenturyGothic"/>
              </a:rPr>
              <a:t>):</a:t>
            </a:r>
          </a:p>
          <a:p>
            <a:pPr algn="l"/>
            <a:endParaRPr lang="pt-BR" sz="1800" b="0" i="0" u="none" strike="noStrike" baseline="0" dirty="0">
              <a:solidFill>
                <a:srgbClr val="585757"/>
              </a:solidFill>
              <a:latin typeface="CenturyGothic"/>
            </a:endParaRPr>
          </a:p>
          <a:p>
            <a:pPr algn="l"/>
            <a:r>
              <a:rPr lang="pt-BR" sz="1800" b="0" i="0" u="none" strike="noStrike" baseline="0" dirty="0">
                <a:solidFill>
                  <a:srgbClr val="585757"/>
                </a:solidFill>
                <a:latin typeface="OpenSans-Regular"/>
              </a:rPr>
              <a:t>Esse campo exibe uma lista suspensa, os elementos da lista são definidos pelo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definir uma das opções como selecionada, utilize o atributo </a:t>
            </a:r>
            <a:r>
              <a:rPr lang="pt-BR" sz="1800" b="1" i="0" u="none" strike="noStrike" baseline="0" dirty="0" err="1">
                <a:solidFill>
                  <a:srgbClr val="585757"/>
                </a:solidFill>
                <a:latin typeface="OpenSans-Bold"/>
              </a:rPr>
              <a:t>selected</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Região do Brasil: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”uf”</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Centro-Oeste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selected</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Sul</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A354210B-EC55-B564-B0BA-BCEA5B05FBD7}"/>
              </a:ext>
            </a:extLst>
          </p:cNvPr>
          <p:cNvSpPr>
            <a:spLocks noGrp="1"/>
          </p:cNvSpPr>
          <p:nvPr>
            <p:ph type="sldNum" sz="quarter" idx="5"/>
          </p:nvPr>
        </p:nvSpPr>
        <p:spPr/>
        <p:txBody>
          <a:bodyPr/>
          <a:lstStyle/>
          <a:p>
            <a:fld id="{D0E42C9D-BC2F-4B75-8FE9-F32B3E470D2E}" type="slidenum">
              <a:rPr lang="pt-BR" smtClean="0"/>
              <a:t>50</a:t>
            </a:fld>
            <a:endParaRPr lang="pt-BR"/>
          </a:p>
        </p:txBody>
      </p:sp>
    </p:spTree>
    <p:extLst>
      <p:ext uri="{BB962C8B-B14F-4D97-AF65-F5344CB8AC3E}">
        <p14:creationId xmlns:p14="http://schemas.microsoft.com/office/powerpoint/2010/main" val="1440058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9865A-2A7E-41A6-5520-35766632EE2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521EDEF-DDC7-3927-389B-95BD2F50076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47914AE-1079-7EAB-D201-EA74F70B5AFB}"/>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Por padrão, o usuário pode selecionar somente um elemento da lista. Para permitir a seleção de múltiplos</a:t>
            </a:r>
          </a:p>
          <a:p>
            <a:pPr algn="l"/>
            <a:r>
              <a:rPr lang="pt-BR" sz="1800" b="0" i="0" u="none" strike="noStrike" baseline="0" dirty="0">
                <a:solidFill>
                  <a:srgbClr val="585757"/>
                </a:solidFill>
                <a:latin typeface="OpenSans-Regular"/>
              </a:rPr>
              <a:t>elementos, utilize o atributo </a:t>
            </a:r>
            <a:r>
              <a:rPr lang="pt-BR" sz="1800" b="1" i="0" u="none" strike="noStrike" baseline="0" dirty="0" err="1">
                <a:solidFill>
                  <a:srgbClr val="585757"/>
                </a:solidFill>
                <a:latin typeface="OpenSans-Bold"/>
              </a:rPr>
              <a:t>multiple</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Qual a sua matéria preferida: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”disciplinas” </a:t>
            </a:r>
            <a:r>
              <a:rPr lang="pt-BR" sz="1800" b="0" i="0" u="none" strike="noStrike" baseline="0" dirty="0" err="1">
                <a:solidFill>
                  <a:srgbClr val="994E9D"/>
                </a:solidFill>
                <a:latin typeface="Consolas" panose="020B0609020204030204" pitchFamily="49" charset="0"/>
              </a:rPr>
              <a:t>multiple</a:t>
            </a:r>
            <a:r>
              <a:rPr lang="pt-BR" sz="1800" b="0" i="0" u="none" strike="noStrike" baseline="0" dirty="0">
                <a:solidFill>
                  <a:srgbClr val="994E9D"/>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size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”5”</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Linguagens de programação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Programação para dispositivos móveis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Algoritmos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 </a:t>
            </a:r>
            <a:r>
              <a:rPr lang="en-US" sz="1800" b="0" i="0" u="none" strike="noStrike" baseline="0" dirty="0">
                <a:solidFill>
                  <a:srgbClr val="994E9D"/>
                </a:solidFill>
                <a:latin typeface="Consolas" panose="020B0609020204030204" pitchFamily="49" charset="0"/>
              </a:rPr>
              <a:t>selected</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Programação</a:t>
            </a:r>
            <a:r>
              <a:rPr lang="en-US" sz="1800" b="0" i="0" u="none" strike="noStrike" baseline="0" dirty="0">
                <a:solidFill>
                  <a:srgbClr val="000000"/>
                </a:solidFill>
                <a:latin typeface="Consolas" panose="020B0609020204030204" pitchFamily="49" charset="0"/>
              </a:rPr>
              <a:t> web</a:t>
            </a:r>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Outras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707EC1D2-7662-FE03-227D-FEE4D67E17AE}"/>
              </a:ext>
            </a:extLst>
          </p:cNvPr>
          <p:cNvSpPr>
            <a:spLocks noGrp="1"/>
          </p:cNvSpPr>
          <p:nvPr>
            <p:ph type="sldNum" sz="quarter" idx="5"/>
          </p:nvPr>
        </p:nvSpPr>
        <p:spPr/>
        <p:txBody>
          <a:bodyPr/>
          <a:lstStyle/>
          <a:p>
            <a:fld id="{D0E42C9D-BC2F-4B75-8FE9-F32B3E470D2E}" type="slidenum">
              <a:rPr lang="pt-BR" smtClean="0"/>
              <a:t>51</a:t>
            </a:fld>
            <a:endParaRPr lang="pt-BR"/>
          </a:p>
        </p:txBody>
      </p:sp>
    </p:spTree>
    <p:extLst>
      <p:ext uri="{BB962C8B-B14F-4D97-AF65-F5344CB8AC3E}">
        <p14:creationId xmlns:p14="http://schemas.microsoft.com/office/powerpoint/2010/main" val="1713931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EC099-A6A6-4205-ED85-CFE3B894789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D8D7FC3D-0122-85C1-073E-F74FA65EA3A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DCA143B-4241-7E22-9FE3-11B1B0739F89}"/>
              </a:ext>
            </a:extLst>
          </p:cNvPr>
          <p:cNvSpPr>
            <a:spLocks noGrp="1"/>
          </p:cNvSpPr>
          <p:nvPr>
            <p:ph type="body" idx="1"/>
          </p:nvPr>
        </p:nvSpPr>
        <p:spPr/>
        <p:txBody>
          <a:bodyPr/>
          <a:lstStyle/>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é possível definir a quantidade de elementos exibidos utilizando o atributo </a:t>
            </a:r>
            <a:r>
              <a:rPr lang="pt-BR" sz="1800" b="1" i="0" u="none" strike="noStrike" baseline="0" dirty="0" err="1">
                <a:solidFill>
                  <a:srgbClr val="585757"/>
                </a:solidFill>
                <a:latin typeface="OpenSans-Bold"/>
              </a:rPr>
              <a:t>size</a:t>
            </a:r>
            <a:r>
              <a:rPr lang="pt-BR" sz="1800" b="0" i="0" u="none" strike="noStrike" baseline="0" dirty="0">
                <a:solidFill>
                  <a:srgbClr val="585757"/>
                </a:solidFill>
                <a:latin typeface="OpenSans-Regular"/>
              </a:rPr>
              <a:t>. No exemplo</a:t>
            </a:r>
          </a:p>
          <a:p>
            <a:pPr algn="l"/>
            <a:r>
              <a:rPr lang="pt-BR" sz="1800" b="0" i="0" u="none" strike="noStrike" baseline="0" dirty="0">
                <a:solidFill>
                  <a:srgbClr val="585757"/>
                </a:solidFill>
                <a:latin typeface="OpenSans-Regular"/>
              </a:rPr>
              <a:t>acima definimos que todos os cinco elementos devem ser exibidos.</a:t>
            </a:r>
          </a:p>
          <a:p>
            <a:pPr algn="l"/>
            <a:r>
              <a:rPr lang="pt-BR" sz="1800" b="0" i="0" u="none" strike="noStrike" baseline="0" dirty="0">
                <a:solidFill>
                  <a:srgbClr val="585757"/>
                </a:solidFill>
                <a:latin typeface="OpenSans-Regular"/>
              </a:rPr>
              <a:t>O próximo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é uma das novidades do HTML5, ele é semelhante ao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select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porém à</a:t>
            </a:r>
          </a:p>
          <a:p>
            <a:pPr algn="l"/>
            <a:r>
              <a:rPr lang="pt-BR" sz="1800" b="0" i="0" u="none" strike="noStrike" baseline="0" dirty="0">
                <a:solidFill>
                  <a:srgbClr val="585757"/>
                </a:solidFill>
                <a:latin typeface="OpenSans-Regular"/>
              </a:rPr>
              <a:t>medida que o usuário digita no campo, a lista é filtrada automaticamente. Veja o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Selecione um navegador: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list</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4D7FE3"/>
                </a:solidFill>
                <a:latin typeface="Consolas" panose="020B0609020204030204" pitchFamily="49" charset="0"/>
              </a:rPr>
              <a:t> </a:t>
            </a:r>
            <a:r>
              <a:rPr lang="pt-BR" sz="1800" b="0" i="0" u="none" strike="noStrike" baseline="0" dirty="0">
                <a:solidFill>
                  <a:srgbClr val="994E9D"/>
                </a:solidFill>
                <a:latin typeface="Consolas" panose="020B0609020204030204" pitchFamily="49" charset="0"/>
              </a:rPr>
              <a:t>id</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”Internet Explorer”</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”Firefox”</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”Chrome”</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”Opera”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”Safari”</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é necessário para o funcionamento do componente. Primeiro, você deve criar a lista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com as opções possíveis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relacionar o campo texto aos dados, você deve ter o mesmo valor para o atributo </a:t>
            </a:r>
            <a:r>
              <a:rPr lang="pt-BR" sz="1800" b="1" i="0" u="none" strike="noStrike" baseline="0" dirty="0">
                <a:solidFill>
                  <a:srgbClr val="585757"/>
                </a:solidFill>
                <a:latin typeface="OpenSans-Bold"/>
              </a:rPr>
              <a:t>id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e o atributo </a:t>
            </a:r>
            <a:r>
              <a:rPr lang="pt-BR" sz="1800" b="1" i="0" u="none" strike="noStrike" baseline="0" dirty="0" err="1">
                <a:solidFill>
                  <a:srgbClr val="585757"/>
                </a:solidFill>
                <a:latin typeface="OpenSans-Bold"/>
              </a:rPr>
              <a:t>list</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&lt;input&gt;</a:t>
            </a:r>
            <a:r>
              <a:rPr lang="pt-BR" sz="1800" b="0" i="0" u="none" strike="noStrike" baseline="0" dirty="0">
                <a:solidFill>
                  <a:srgbClr val="585757"/>
                </a:solidFill>
                <a:latin typeface="OpenSans-Regular"/>
              </a:rPr>
              <a:t>).</a:t>
            </a:r>
          </a:p>
        </p:txBody>
      </p:sp>
      <p:sp>
        <p:nvSpPr>
          <p:cNvPr id="4" name="Espaço Reservado para Número de Slide 3">
            <a:extLst>
              <a:ext uri="{FF2B5EF4-FFF2-40B4-BE49-F238E27FC236}">
                <a16:creationId xmlns:a16="http://schemas.microsoft.com/office/drawing/2014/main" id="{00B3FDD3-D761-4F92-624B-A52E5E2ADAB7}"/>
              </a:ext>
            </a:extLst>
          </p:cNvPr>
          <p:cNvSpPr>
            <a:spLocks noGrp="1"/>
          </p:cNvSpPr>
          <p:nvPr>
            <p:ph type="sldNum" sz="quarter" idx="5"/>
          </p:nvPr>
        </p:nvSpPr>
        <p:spPr/>
        <p:txBody>
          <a:bodyPr/>
          <a:lstStyle/>
          <a:p>
            <a:fld id="{D0E42C9D-BC2F-4B75-8FE9-F32B3E470D2E}" type="slidenum">
              <a:rPr lang="pt-BR" smtClean="0"/>
              <a:t>52</a:t>
            </a:fld>
            <a:endParaRPr lang="pt-BR"/>
          </a:p>
        </p:txBody>
      </p:sp>
    </p:spTree>
    <p:extLst>
      <p:ext uri="{BB962C8B-B14F-4D97-AF65-F5344CB8AC3E}">
        <p14:creationId xmlns:p14="http://schemas.microsoft.com/office/powerpoint/2010/main" val="27392217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5A143-CDD5-35B4-60AA-394CA0C14E8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9FBA61E-D1F2-A16E-BB1E-A263482F2A5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03169BC-EF48-9DF2-0113-1FB3004436D2}"/>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Por fim,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textarea</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define um campo de entrada que permite a digitação de várias linhas,</a:t>
            </a:r>
          </a:p>
          <a:p>
            <a:pPr algn="l"/>
            <a:r>
              <a:rPr lang="pt-BR" sz="1800" b="0" i="0" u="none" strike="noStrike" baseline="0" dirty="0">
                <a:solidFill>
                  <a:srgbClr val="585757"/>
                </a:solidFill>
                <a:latin typeface="OpenSans-Regular"/>
              </a:rPr>
              <a:t>coisa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não permite. Por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Observações:&lt;</a:t>
            </a:r>
            <a:r>
              <a:rPr lang="pt-BR" sz="1800" b="0" i="0" u="none" strike="noStrike" baseline="0" dirty="0" err="1">
                <a:solidFill>
                  <a:srgbClr val="4D7FE3"/>
                </a:solidFill>
                <a:latin typeface="Consolas" panose="020B0609020204030204" pitchFamily="49" charset="0"/>
              </a:rPr>
              <a:t>br</a:t>
            </a:r>
            <a:r>
              <a:rPr lang="pt-BR" sz="1800" b="0" i="0" u="none" strike="noStrike" baseline="0" dirty="0">
                <a:solidFill>
                  <a:srgbClr val="000000"/>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observacao</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rows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”10” </a:t>
            </a:r>
            <a:r>
              <a:rPr lang="pt-BR" sz="1800" b="0" i="0" u="none" strike="noStrike" baseline="0" dirty="0" err="1">
                <a:solidFill>
                  <a:srgbClr val="994E9D"/>
                </a:solidFill>
                <a:latin typeface="Consolas" panose="020B0609020204030204" pitchFamily="49" charset="0"/>
              </a:rPr>
              <a:t>cols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”30”</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Este é o valor padrão para o</a:t>
            </a:r>
          </a:p>
          <a:p>
            <a:pPr algn="l"/>
            <a:r>
              <a:rPr lang="pt-BR" sz="1800" b="0" i="0" u="none" strike="noStrike" baseline="0" dirty="0">
                <a:solidFill>
                  <a:srgbClr val="000000"/>
                </a:solidFill>
                <a:latin typeface="Consolas" panose="020B0609020204030204" pitchFamily="49" charset="0"/>
              </a:rPr>
              <a:t>campo observação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F9E290E9-E76B-6223-FB78-52D53060010B}"/>
              </a:ext>
            </a:extLst>
          </p:cNvPr>
          <p:cNvSpPr>
            <a:spLocks noGrp="1"/>
          </p:cNvSpPr>
          <p:nvPr>
            <p:ph type="sldNum" sz="quarter" idx="5"/>
          </p:nvPr>
        </p:nvSpPr>
        <p:spPr/>
        <p:txBody>
          <a:bodyPr/>
          <a:lstStyle/>
          <a:p>
            <a:fld id="{D0E42C9D-BC2F-4B75-8FE9-F32B3E470D2E}" type="slidenum">
              <a:rPr lang="pt-BR" smtClean="0"/>
              <a:t>53</a:t>
            </a:fld>
            <a:endParaRPr lang="pt-BR"/>
          </a:p>
        </p:txBody>
      </p:sp>
    </p:spTree>
    <p:extLst>
      <p:ext uri="{BB962C8B-B14F-4D97-AF65-F5344CB8AC3E}">
        <p14:creationId xmlns:p14="http://schemas.microsoft.com/office/powerpoint/2010/main" val="4418912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60DB0-CA30-1DCA-F762-9E1989A74D2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30B1B38-F6F2-D54E-1061-DA86BA5EAE3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22AEEC6-2DD3-9267-1075-576FDB91A0DE}"/>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O atributo </a:t>
            </a:r>
            <a:r>
              <a:rPr lang="pt-BR" sz="1800" b="1" i="0" u="none" strike="noStrike" baseline="0" dirty="0" err="1">
                <a:solidFill>
                  <a:srgbClr val="585757"/>
                </a:solidFill>
                <a:latin typeface="OpenSans-Bold"/>
              </a:rPr>
              <a:t>rows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linhas visíveis, </a:t>
            </a:r>
            <a:r>
              <a:rPr lang="pt-BR" sz="1800" b="1" i="0" u="none" strike="noStrike" baseline="0" dirty="0" err="1">
                <a:solidFill>
                  <a:srgbClr val="585757"/>
                </a:solidFill>
                <a:latin typeface="OpenSans-Bold"/>
              </a:rPr>
              <a:t>cols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colunas. No Chrome você pode alterar o tamanho do componente apenas arrastando o canto inferior direito.</a:t>
            </a:r>
          </a:p>
          <a:p>
            <a:pPr algn="l"/>
            <a:r>
              <a:rPr lang="pt-BR" sz="1800" b="0" i="0" u="none" strike="noStrike" baseline="0" dirty="0">
                <a:solidFill>
                  <a:srgbClr val="585757"/>
                </a:solidFill>
                <a:latin typeface="OpenSans-Regular"/>
              </a:rPr>
              <a:t>Um formulário completo, com todos os elementos descritos nesta seção, </a:t>
            </a:r>
            <a:endParaRPr lang="pt-BR" sz="1800" b="0" i="1" u="none" strike="noStrike" baseline="0" dirty="0">
              <a:solidFill>
                <a:srgbClr val="585757"/>
              </a:solidFill>
              <a:latin typeface="OpenSans-Italic"/>
            </a:endParaRP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elemento </a:t>
            </a:r>
            <a:r>
              <a:rPr lang="pt-BR" sz="1800" b="1" i="0" u="none" strike="noStrike" baseline="0" dirty="0" err="1">
                <a:solidFill>
                  <a:srgbClr val="585757"/>
                </a:solidFill>
                <a:latin typeface="OpenSans-Bold"/>
              </a:rPr>
              <a:t>canvas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talvez a maior novidade apresentada pelo HTML5, pois permite a construção de elementos gráficos na página web com comandos simples. Para saber mais sobre esse elemento, consulte o livro Desenvolvimento e Design de Sites, 1ª Edição. Capítulo 2 – Linguagem HTML, página 34. </a:t>
            </a:r>
            <a:r>
              <a:rPr lang="pt-BR" sz="1800" b="0" i="1" u="none" strike="noStrike" baseline="0" dirty="0">
                <a:solidFill>
                  <a:srgbClr val="585757"/>
                </a:solidFill>
                <a:latin typeface="OpenSans-Italic"/>
              </a:rPr>
              <a:t>https://integrada.minhabiblioteca.com.br/books/9788536519012</a:t>
            </a:r>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A10595DB-2665-F9A8-FA1A-B345FD9B358B}"/>
              </a:ext>
            </a:extLst>
          </p:cNvPr>
          <p:cNvSpPr>
            <a:spLocks noGrp="1"/>
          </p:cNvSpPr>
          <p:nvPr>
            <p:ph type="sldNum" sz="quarter" idx="5"/>
          </p:nvPr>
        </p:nvSpPr>
        <p:spPr/>
        <p:txBody>
          <a:bodyPr/>
          <a:lstStyle/>
          <a:p>
            <a:fld id="{D0E42C9D-BC2F-4B75-8FE9-F32B3E470D2E}" type="slidenum">
              <a:rPr lang="pt-BR" smtClean="0"/>
              <a:t>54</a:t>
            </a:fld>
            <a:endParaRPr lang="pt-BR"/>
          </a:p>
        </p:txBody>
      </p:sp>
    </p:spTree>
    <p:extLst>
      <p:ext uri="{BB962C8B-B14F-4D97-AF65-F5344CB8AC3E}">
        <p14:creationId xmlns:p14="http://schemas.microsoft.com/office/powerpoint/2010/main" val="42934385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C4973-97E4-4444-8B2B-CB407BA9B45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F92064F-DAC9-DC26-09AE-29ADA2A594A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145E425-B3D2-9CD9-2F9F-353298368405}"/>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Formulários HTML permitem a entrada de dados a partir de um navegador. São utilizados para obter informações do usuário e podem conter campos de texto, botões, caixas de seleção e lista de opções. A</a:t>
            </a:r>
          </a:p>
          <a:p>
            <a:pPr algn="l"/>
            <a:r>
              <a:rPr lang="pt-BR" sz="1800" b="0" i="0" u="none" strike="noStrike" baseline="0" dirty="0">
                <a:solidFill>
                  <a:srgbClr val="585757"/>
                </a:solidFill>
                <a:latin typeface="OpenSans-Regular"/>
              </a:rPr>
              <a:t>imagem abaixo apresenta um exemplo de formulário HTML. </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As informações acima serão enviadas para o servidor web. Você pode receber e gravá-las em um banco de dados ou enviá-las por e-mail. O código do formulário acima foi disponibilizado em: </a:t>
            </a:r>
            <a:r>
              <a:rPr lang="pt-BR" sz="1800" b="0" i="1" u="none" strike="noStrike" baseline="0" dirty="0">
                <a:solidFill>
                  <a:srgbClr val="585757"/>
                </a:solidFill>
                <a:latin typeface="OpenSans-Italic"/>
              </a:rPr>
              <a:t>https://repl.it/@Fbricadede/formulario-login</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criar um formulário, use o elemento:</a:t>
            </a:r>
          </a:p>
          <a:p>
            <a:pPr algn="l"/>
            <a:r>
              <a:rPr lang="pt-BR" sz="1800" b="0" i="0" u="none" strike="noStrike" baseline="0" dirty="0">
                <a:solidFill>
                  <a:srgbClr val="262626"/>
                </a:solidFill>
                <a:latin typeface="Consolas" panose="020B0609020204030204" pitchFamily="49" charset="0"/>
              </a:rPr>
              <a:t>&lt;</a:t>
            </a:r>
            <a:r>
              <a:rPr lang="pt-BR" sz="1800" b="1" i="0" u="none" strike="noStrike" baseline="0" dirty="0" err="1">
                <a:solidFill>
                  <a:srgbClr val="5B9CD6"/>
                </a:solidFill>
                <a:latin typeface="Consolas-Bold"/>
              </a:rPr>
              <a:t>form</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a:t>
            </a:r>
          </a:p>
          <a:p>
            <a:pPr algn="l"/>
            <a:r>
              <a:rPr lang="pt-BR" sz="1800" b="0" i="0" u="none" strike="noStrike" baseline="0" dirty="0">
                <a:solidFill>
                  <a:srgbClr val="262626"/>
                </a:solidFill>
                <a:latin typeface="Consolas" panose="020B0609020204030204" pitchFamily="49" charset="0"/>
              </a:rPr>
              <a:t>Elementos do formulário (campo texto, botões etc.)</a:t>
            </a:r>
          </a:p>
          <a:p>
            <a:pPr algn="l"/>
            <a:r>
              <a:rPr lang="pt-BR" sz="1800" b="0" i="0" u="none" strike="noStrike" baseline="0" dirty="0">
                <a:solidFill>
                  <a:srgbClr val="262626"/>
                </a:solidFill>
                <a:latin typeface="Consolas" panose="020B0609020204030204" pitchFamily="49" charset="0"/>
              </a:rPr>
              <a:t>...</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adicionar um campo texto ao formulário, você deve utilizar o elemento </a:t>
            </a:r>
            <a:r>
              <a:rPr lang="pt-BR" sz="1800" b="1" i="0" u="none" strike="noStrike" baseline="0" dirty="0">
                <a:solidFill>
                  <a:srgbClr val="585757"/>
                </a:solidFill>
                <a:latin typeface="OpenSans-Bold"/>
              </a:rPr>
              <a:t>&lt;input&gt;</a:t>
            </a:r>
            <a:r>
              <a:rPr lang="pt-BR" sz="1800" b="0" i="0" u="none" strike="noStrike" baseline="0" dirty="0">
                <a:solidFill>
                  <a:srgbClr val="585757"/>
                </a:solidFill>
                <a:latin typeface="OpenSans-Regular"/>
              </a:rPr>
              <a:t>. Conforme código abaixo:</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	&lt;</a:t>
            </a:r>
            <a:r>
              <a:rPr lang="pt-BR" sz="1800" b="0" i="0" u="none" strike="noStrike" baseline="0" dirty="0">
                <a:solidFill>
                  <a:srgbClr val="5B9CD6"/>
                </a:solidFill>
                <a:latin typeface="Consolas" panose="020B0609020204030204" pitchFamily="49" charset="0"/>
              </a:rPr>
              <a:t>input </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possui o atributo </a:t>
            </a:r>
            <a:r>
              <a:rPr lang="pt-BR" sz="1800" b="1" i="0" u="none" strike="noStrike" baseline="0" dirty="0" err="1">
                <a:solidFill>
                  <a:srgbClr val="585757"/>
                </a:solidFill>
                <a:latin typeface="OpenSans-Bold"/>
              </a:rPr>
              <a:t>type</a:t>
            </a:r>
            <a:r>
              <a:rPr lang="pt-BR" sz="1800" b="0" i="0" u="none" strike="noStrike" baseline="0" dirty="0">
                <a:solidFill>
                  <a:srgbClr val="585757"/>
                </a:solidFill>
                <a:latin typeface="OpenSans-Regular"/>
              </a:rPr>
              <a:t>, um importante atributo que define o tipo do campo de entrada. No código abaixo você vai criar dois tipos de campos, um de login e outro de senha.</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Login: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Senha: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 </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lista abaixo apresenta os diferentes tipos de campo texto que você pode utilizar: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button</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1F217D"/>
                </a:solidFill>
                <a:latin typeface="OpenSans-Regular"/>
              </a:rPr>
              <a:t>: </a:t>
            </a:r>
            <a:r>
              <a:rPr lang="pt-BR" sz="1800" b="0" i="0" u="none" strike="noStrike" baseline="0" dirty="0">
                <a:solidFill>
                  <a:srgbClr val="585757"/>
                </a:solidFill>
                <a:latin typeface="OpenSans-Regular"/>
              </a:rPr>
              <a:t>define um botão. O HTML permite a criação de botões utilizando um elemento mais descritivo para essa tarefa,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button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Veja o exemplo abaixo: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	&lt;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”button”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Botão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	&lt;</a:t>
            </a:r>
            <a:r>
              <a:rPr lang="pt-BR" sz="1800" b="0" i="0" u="none" strike="noStrike" baseline="0" dirty="0" err="1">
                <a:solidFill>
                  <a:srgbClr val="4D7FE3"/>
                </a:solidFill>
                <a:latin typeface="Consolas" panose="020B0609020204030204" pitchFamily="49" charset="0"/>
              </a:rPr>
              <a:t>button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Outro botão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button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 muito semelhante, porém a segunda é mais clara para alguém que está lendo o seu código, fica a seu critério escolher: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checkbox</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permite que o usuário selecione </a:t>
            </a:r>
            <a:r>
              <a:rPr lang="pt-BR" sz="1800" b="1" i="0" u="none" strike="noStrike" baseline="0" dirty="0">
                <a:solidFill>
                  <a:srgbClr val="585757"/>
                </a:solidFill>
                <a:latin typeface="OpenSans-Bold"/>
              </a:rPr>
              <a:t>zero </a:t>
            </a:r>
            <a:r>
              <a:rPr lang="pt-BR" sz="1800" b="0" i="0" u="none" strike="noStrike" baseline="0" dirty="0">
                <a:solidFill>
                  <a:srgbClr val="585757"/>
                </a:solidFill>
                <a:latin typeface="OpenSans-Regular"/>
              </a:rPr>
              <a:t>ou </a:t>
            </a:r>
            <a:r>
              <a:rPr lang="pt-BR" sz="1800" b="1" i="0" u="none" strike="noStrike" baseline="0" dirty="0">
                <a:solidFill>
                  <a:srgbClr val="585757"/>
                </a:solidFill>
                <a:latin typeface="OpenSans-Bold"/>
              </a:rPr>
              <a:t>mais </a:t>
            </a:r>
            <a:r>
              <a:rPr lang="pt-BR" sz="1800" b="0" i="0" u="none" strike="noStrike" baseline="0" dirty="0">
                <a:solidFill>
                  <a:srgbClr val="585757"/>
                </a:solidFill>
                <a:latin typeface="OpenSans-Regular"/>
              </a:rPr>
              <a:t>opções de um número limitado de opções. Por exemplo:</a:t>
            </a:r>
          </a:p>
          <a:p>
            <a:pPr algn="l"/>
            <a:endParaRPr lang="pt-BR" sz="1800" b="0" i="0" u="none" strike="noStrike" baseline="0" dirty="0">
              <a:solidFill>
                <a:srgbClr val="1F217D"/>
              </a:solidFill>
              <a:latin typeface="Consolas" panose="020B0609020204030204" pitchFamily="49" charset="0"/>
            </a:endParaRP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Qual a sua linguagem preferida:</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JavaScript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C#</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PHP</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Java</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Você pode utilizar o atributo </a:t>
            </a:r>
            <a:r>
              <a:rPr lang="pt-BR" sz="1800" b="1" i="0" u="none" strike="noStrike" baseline="0" dirty="0" err="1">
                <a:solidFill>
                  <a:srgbClr val="585757"/>
                </a:solidFill>
                <a:latin typeface="OpenSans-Bold"/>
              </a:rPr>
              <a:t>checked</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indicar quais campos devem ser pré-selecionados quando a página for carregada.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”color”</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cor.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”date”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data. Você pode usar 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atribuir restrições às datas, por exemplo:</a:t>
            </a:r>
          </a:p>
          <a:p>
            <a:pPr algn="l"/>
            <a:endParaRPr lang="pt-BR" sz="1800" b="0" i="0" u="none" strike="noStrike" baseline="0" dirty="0">
              <a:solidFill>
                <a:srgbClr val="1F217D"/>
              </a:solidFill>
              <a:latin typeface="Consolas" panose="020B0609020204030204" pitchFamily="49" charset="0"/>
            </a:endParaRP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Data nascimento:</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”date” </a:t>
            </a:r>
            <a:r>
              <a:rPr lang="pt-BR" sz="1800" b="0" i="0" u="none" strike="noStrike" baseline="0" dirty="0">
                <a:solidFill>
                  <a:srgbClr val="994E9D"/>
                </a:solidFill>
                <a:latin typeface="Consolas" panose="020B0609020204030204" pitchFamily="49" charset="0"/>
              </a:rPr>
              <a:t>min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”2000-01-01” </a:t>
            </a:r>
            <a:r>
              <a:rPr lang="pt-BR" sz="1800" b="0" i="0" u="none" strike="noStrike" baseline="0" dirty="0" err="1">
                <a:solidFill>
                  <a:srgbClr val="994E9D"/>
                </a:solidFill>
                <a:latin typeface="Consolas" panose="020B0609020204030204" pitchFamily="49" charset="0"/>
              </a:rPr>
              <a:t>max</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”2018-12-31” </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datetime</a:t>
            </a:r>
            <a:r>
              <a:rPr lang="pt-BR" sz="1800" b="0" i="0" u="none" strike="noStrike" baseline="0" dirty="0">
                <a:solidFill>
                  <a:srgbClr val="AD9137"/>
                </a:solidFill>
                <a:latin typeface="Consolas" panose="020B0609020204030204" pitchFamily="49" charset="0"/>
              </a:rPr>
              <a:t>-local”</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data e hora.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email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entrada de e-mail. Dependendo do navegador, o formato do e-mail é validado automaticamente. Já alguns smartphones apresentam a tecla </a:t>
            </a:r>
            <a:r>
              <a:rPr lang="pt-BR" sz="1800" b="1" i="0" u="none" strike="noStrike" baseline="0" dirty="0">
                <a:solidFill>
                  <a:srgbClr val="585757"/>
                </a:solidFill>
                <a:latin typeface="OpenSans-Bold"/>
              </a:rPr>
              <a:t>.com </a:t>
            </a:r>
            <a:r>
              <a:rPr lang="pt-BR" sz="1800" b="0" i="0" u="none" strike="noStrike" baseline="0" dirty="0">
                <a:solidFill>
                  <a:srgbClr val="585757"/>
                </a:solidFill>
                <a:latin typeface="OpenSans-Regular"/>
              </a:rPr>
              <a:t>que facilita a digitação de e-mails.</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”file”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seleção de arquivos para upload para o servidor.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hidden</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invisível para o usuário, porém pode armazenar algum valor da sua página.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image</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uma imagem como um botão de envio.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month</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da entrada de mês e ano.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number</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entrada numérico. Você pode restringir o valor mínimo e máximo utilizando os respectivos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0" i="0" u="none" strike="noStrike" baseline="0" dirty="0">
                <a:solidFill>
                  <a:srgbClr val="585757"/>
                </a:solidFill>
                <a:latin typeface="OpenSans-Regular"/>
              </a:rPr>
              <a:t>. Por exemplo:</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Escolha um número de 1 a 10:</a:t>
            </a:r>
          </a:p>
          <a:p>
            <a:pPr lvl="2" algn="l"/>
            <a:r>
              <a:rPr lang="nb-NO" sz="1800" b="0" i="0" u="none" strike="noStrike" baseline="0" dirty="0">
                <a:solidFill>
                  <a:srgbClr val="1F217D"/>
                </a:solidFill>
                <a:latin typeface="Consolas" panose="020B0609020204030204" pitchFamily="49" charset="0"/>
              </a:rPr>
              <a:t>&lt;</a:t>
            </a:r>
            <a:r>
              <a:rPr lang="nb-NO" sz="1800" b="0" i="0" u="none" strike="noStrike" baseline="0" dirty="0">
                <a:solidFill>
                  <a:srgbClr val="4D7FE3"/>
                </a:solidFill>
                <a:latin typeface="Consolas" panose="020B0609020204030204" pitchFamily="49" charset="0"/>
              </a:rPr>
              <a:t>input </a:t>
            </a:r>
            <a:r>
              <a:rPr lang="nb-NO" sz="1800" b="0" i="0" u="none" strike="noStrike" baseline="0" dirty="0">
                <a:solidFill>
                  <a:srgbClr val="994E9D"/>
                </a:solidFill>
                <a:latin typeface="Consolas" panose="020B0609020204030204" pitchFamily="49" charset="0"/>
              </a:rPr>
              <a:t>type</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”number” </a:t>
            </a:r>
            <a:r>
              <a:rPr lang="nb-NO" sz="1800" b="0" i="0" u="none" strike="noStrike" baseline="0" dirty="0">
                <a:solidFill>
                  <a:srgbClr val="994E9D"/>
                </a:solidFill>
                <a:latin typeface="Consolas" panose="020B0609020204030204" pitchFamily="49" charset="0"/>
              </a:rPr>
              <a:t>min</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”1” </a:t>
            </a:r>
            <a:r>
              <a:rPr lang="nb-NO" sz="1800" b="0" i="0" u="none" strike="noStrike" baseline="0" dirty="0">
                <a:solidFill>
                  <a:srgbClr val="994E9D"/>
                </a:solidFill>
                <a:latin typeface="Consolas" panose="020B0609020204030204" pitchFamily="49" charset="0"/>
              </a:rPr>
              <a:t>max</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”10” </a:t>
            </a:r>
            <a:r>
              <a:rPr lang="nb-NO"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senha.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”radio”</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permite que o usuário selecione </a:t>
            </a:r>
            <a:r>
              <a:rPr lang="pt-BR" sz="1800" b="1" i="0" u="none" strike="noStrike" baseline="0" dirty="0">
                <a:solidFill>
                  <a:srgbClr val="585757"/>
                </a:solidFill>
                <a:latin typeface="OpenSans-Bold"/>
              </a:rPr>
              <a:t>uma </a:t>
            </a:r>
            <a:r>
              <a:rPr lang="pt-BR" sz="1800" b="0" i="0" u="none" strike="noStrike" baseline="0" dirty="0">
                <a:solidFill>
                  <a:srgbClr val="585757"/>
                </a:solidFill>
                <a:latin typeface="OpenSans-Regular"/>
              </a:rPr>
              <a:t>opção dentro de um número limitado.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 </a:t>
            </a:r>
            <a:r>
              <a:rPr lang="en-US" sz="1800" b="0" i="0" u="none" strike="noStrike" baseline="0" dirty="0">
                <a:solidFill>
                  <a:srgbClr val="994E9D"/>
                </a:solidFill>
                <a:latin typeface="Consolas" panose="020B0609020204030204" pitchFamily="49" charset="0"/>
              </a:rPr>
              <a:t>checked</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Masculino</a:t>
            </a:r>
            <a:endParaRPr lang="en-US" sz="1800" b="0" i="0" u="none" strike="noStrike" baseline="0" dirty="0">
              <a:solidFill>
                <a:srgbClr val="000000"/>
              </a:solidFill>
              <a:latin typeface="Consolas" panose="020B0609020204030204" pitchFamily="49" charset="0"/>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Feminino</a:t>
            </a:r>
            <a:endParaRPr lang="en-US" sz="1800" b="0" i="0" u="none" strike="noStrike" baseline="0" dirty="0">
              <a:solidFill>
                <a:srgbClr val="000000"/>
              </a:solidFill>
              <a:latin typeface="Consolas" panose="020B0609020204030204" pitchFamily="49" charset="0"/>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Outros</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a:t>
            </a:r>
          </a:p>
          <a:p>
            <a:pPr algn="l"/>
            <a:r>
              <a:rPr lang="pt-BR" sz="1800" b="0" i="0" u="none" strike="noStrike" baseline="0" dirty="0">
                <a:solidFill>
                  <a:srgbClr val="585757"/>
                </a:solidFill>
                <a:latin typeface="OpenSans-Regular"/>
              </a:rPr>
              <a:t>Veja que o primeiro campo “Masculino” possui um atributo </a:t>
            </a:r>
            <a:r>
              <a:rPr lang="pt-BR" sz="1800" b="1" i="0" u="none" strike="noStrike" baseline="0" dirty="0" err="1">
                <a:solidFill>
                  <a:srgbClr val="585757"/>
                </a:solidFill>
                <a:latin typeface="OpenSans-Bold"/>
              </a:rPr>
              <a:t>checked</a:t>
            </a:r>
            <a:r>
              <a:rPr lang="pt-BR" sz="1800" b="0" i="0" u="none" strike="noStrike" baseline="0" dirty="0">
                <a:solidFill>
                  <a:srgbClr val="585757"/>
                </a:solidFill>
                <a:latin typeface="OpenSans-Regular"/>
              </a:rPr>
              <a:t>, esse atributo indica que esse campo deve ser pré-selecionado quando a página é carregada.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”range”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controle deslizante para a seleção de um determinado número em um limite. Você define o limite utilizando 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0" i="0" u="none" strike="noStrike" baseline="0" dirty="0">
                <a:solidFill>
                  <a:srgbClr val="585757"/>
                </a:solidFill>
                <a:latin typeface="OpenSans-Regular"/>
              </a:rPr>
              <a:t>. O incremento do valor é definido pelo atributo </a:t>
            </a:r>
            <a:r>
              <a:rPr lang="pt-BR" sz="1800" b="1" i="0" u="none" strike="noStrike" baseline="0" dirty="0">
                <a:solidFill>
                  <a:srgbClr val="585757"/>
                </a:solidFill>
                <a:latin typeface="OpenSans-Bold"/>
              </a:rPr>
              <a:t>step</a:t>
            </a:r>
            <a:r>
              <a:rPr lang="pt-BR" sz="1800" b="0" i="0" u="none" strike="noStrike" baseline="0" dirty="0">
                <a:solidFill>
                  <a:srgbClr val="585757"/>
                </a:solidFill>
                <a:latin typeface="OpenSans-Regular"/>
              </a:rPr>
              <a: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r>
              <a:rPr lang="en-US" sz="1800" b="0" i="0" u="none" strike="noStrike" baseline="0" dirty="0">
                <a:solidFill>
                  <a:srgbClr val="000000"/>
                </a:solidFill>
                <a:latin typeface="Consolas" panose="020B0609020204030204" pitchFamily="49" charset="0"/>
              </a:rPr>
              <a:t>0 </a:t>
            </a:r>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”range” </a:t>
            </a:r>
            <a:r>
              <a:rPr lang="en-US" sz="1800" b="0" i="0" u="none" strike="noStrike" baseline="0" dirty="0">
                <a:solidFill>
                  <a:srgbClr val="994E9D"/>
                </a:solidFill>
                <a:latin typeface="Consolas" panose="020B0609020204030204" pitchFamily="49" charset="0"/>
              </a:rPr>
              <a:t>min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”0” </a:t>
            </a:r>
            <a:r>
              <a:rPr lang="en-US" sz="1800" b="0" i="0" u="none" strike="noStrike" baseline="0" dirty="0">
                <a:solidFill>
                  <a:srgbClr val="994E9D"/>
                </a:solidFill>
                <a:latin typeface="Consolas" panose="020B0609020204030204" pitchFamily="49" charset="0"/>
              </a:rPr>
              <a:t>max</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”100” </a:t>
            </a:r>
            <a:r>
              <a:rPr lang="en-US" sz="1800" b="0" i="0" u="none" strike="noStrike" baseline="0" dirty="0">
                <a:solidFill>
                  <a:srgbClr val="994E9D"/>
                </a:solidFill>
                <a:latin typeface="Consolas" panose="020B0609020204030204" pitchFamily="49" charset="0"/>
              </a:rPr>
              <a:t>step</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”10”</a:t>
            </a:r>
            <a:r>
              <a:rPr lang="en-US" sz="1800" b="0" i="0" u="none" strike="noStrike" baseline="0" dirty="0">
                <a:solidFill>
                  <a:srgbClr val="1F217D"/>
                </a:solidFill>
                <a:latin typeface="Consolas" panose="020B0609020204030204" pitchFamily="49" charset="0"/>
              </a:rPr>
              <a:t>/&gt; </a:t>
            </a:r>
            <a:r>
              <a:rPr lang="en-US" sz="1800" b="0" i="0" u="none" strike="noStrike" baseline="0" dirty="0">
                <a:solidFill>
                  <a:srgbClr val="000000"/>
                </a:solidFill>
                <a:latin typeface="Consolas" panose="020B0609020204030204" pitchFamily="49" charset="0"/>
              </a:rPr>
              <a:t>100</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”reset”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botão que permite redefinir o valor de todos os campos do formulário</a:t>
            </a:r>
          </a:p>
          <a:p>
            <a:pPr lvl="1" algn="l"/>
            <a:r>
              <a:rPr lang="pt-BR" sz="1800" b="0" i="0" u="none" strike="noStrike" baseline="0" dirty="0">
                <a:solidFill>
                  <a:srgbClr val="585757"/>
                </a:solidFill>
                <a:latin typeface="OpenSans-Regular"/>
              </a:rPr>
              <a:t>para o seu valor padrão.</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search</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pesquisa que se comporta como um campo de texto</a:t>
            </a:r>
          </a:p>
          <a:p>
            <a:pPr lvl="1" algn="l"/>
            <a:r>
              <a:rPr lang="pt-BR" sz="1800" b="0" i="0" u="none" strike="noStrike" baseline="0" dirty="0">
                <a:solidFill>
                  <a:srgbClr val="585757"/>
                </a:solidFill>
                <a:latin typeface="OpenSans-Regular"/>
              </a:rPr>
              <a:t>simples.</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submit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botão que permite enviar todos os dados do formulário para uma</a:t>
            </a:r>
          </a:p>
          <a:p>
            <a:pPr lvl="1" algn="l"/>
            <a:r>
              <a:rPr lang="pt-BR" sz="1800" b="0" i="0" u="none" strike="noStrike" baseline="0" dirty="0">
                <a:solidFill>
                  <a:srgbClr val="585757"/>
                </a:solidFill>
                <a:latin typeface="OpenSans-Regular"/>
              </a:rPr>
              <a:t>página no servidor. A página é especificada no atributo </a:t>
            </a:r>
            <a:r>
              <a:rPr lang="pt-BR" sz="1800" b="1" i="0" u="none" strike="noStrike" baseline="0" dirty="0" err="1">
                <a:solidFill>
                  <a:srgbClr val="585757"/>
                </a:solidFill>
                <a:latin typeface="OpenSans-Bold"/>
              </a:rPr>
              <a:t>action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do formulário, conforme exemplo abaixo:</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action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”/principal.html”</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000000"/>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000000"/>
                </a:solidFill>
                <a:latin typeface="Consolas" panose="020B0609020204030204" pitchFamily="49" charset="0"/>
              </a:rPr>
              <a:t>&gt;</a:t>
            </a:r>
          </a:p>
          <a:p>
            <a:pPr lvl="3" algn="l"/>
            <a:r>
              <a:rPr lang="pt-BR" sz="1800" b="0" i="0" u="none" strike="noStrike" baseline="0" dirty="0">
                <a:solidFill>
                  <a:srgbClr val="000000"/>
                </a:solidFill>
                <a:latin typeface="Consolas" panose="020B0609020204030204" pitchFamily="49" charset="0"/>
              </a:rPr>
              <a:t>Campo texto: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submit</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”Enviar”</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	&lt;/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Se o atributo </a:t>
            </a:r>
            <a:r>
              <a:rPr lang="pt-BR" sz="1800" b="1" i="0" u="none" strike="noStrike" baseline="0" dirty="0" err="1">
                <a:solidFill>
                  <a:srgbClr val="585757"/>
                </a:solidFill>
                <a:latin typeface="OpenSans-Bold"/>
              </a:rPr>
              <a:t>action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não for informado, as informações serão enviadas para a página atual. Você também pode utilizar o atributo </a:t>
            </a:r>
            <a:r>
              <a:rPr lang="pt-BR" sz="1800" b="1" i="0" u="none" strike="noStrike" baseline="0" dirty="0">
                <a:solidFill>
                  <a:srgbClr val="585757"/>
                </a:solidFill>
                <a:latin typeface="OpenSans-Bold"/>
              </a:rPr>
              <a:t>target </a:t>
            </a:r>
            <a:r>
              <a:rPr lang="pt-BR" sz="1800" b="0" i="0" u="none" strike="noStrike" baseline="0" dirty="0">
                <a:solidFill>
                  <a:srgbClr val="585757"/>
                </a:solidFill>
                <a:latin typeface="OpenSans-Regular"/>
              </a:rPr>
              <a:t>do formulário para definir se os dados devem ser enviados em uma nova aba do navegador (valor </a:t>
            </a:r>
            <a:r>
              <a:rPr lang="pt-BR" sz="1800" b="1" i="0" u="none" strike="noStrike" baseline="0" dirty="0">
                <a:solidFill>
                  <a:srgbClr val="585757"/>
                </a:solidFill>
                <a:latin typeface="OpenSans-Bold"/>
              </a:rPr>
              <a:t>_</a:t>
            </a:r>
            <a:r>
              <a:rPr lang="pt-BR" sz="1800" b="1" i="0" u="none" strike="noStrike" baseline="0" dirty="0" err="1">
                <a:solidFill>
                  <a:srgbClr val="585757"/>
                </a:solidFill>
                <a:latin typeface="OpenSans-Bold"/>
              </a:rPr>
              <a:t>blank</a:t>
            </a:r>
            <a:r>
              <a:rPr lang="pt-BR" sz="1800" b="0" i="0" u="none" strike="noStrike" baseline="0" dirty="0">
                <a:solidFill>
                  <a:srgbClr val="585757"/>
                </a:solidFill>
                <a:latin typeface="OpenSans-Regular"/>
              </a:rPr>
              <a:t>) ou na janela atual (valor </a:t>
            </a:r>
            <a:r>
              <a:rPr lang="pt-BR" sz="1800" b="1" i="0" u="none" strike="noStrike" baseline="0" dirty="0">
                <a:solidFill>
                  <a:srgbClr val="585757"/>
                </a:solidFill>
                <a:latin typeface="OpenSans-Bold"/>
              </a:rPr>
              <a:t>_self</a:t>
            </a:r>
            <a:r>
              <a:rPr lang="pt-BR" sz="1800" b="0" i="0" u="none" strike="noStrike" baseline="0" dirty="0">
                <a:solidFill>
                  <a:srgbClr val="585757"/>
                </a:solidFill>
                <a:latin typeface="OpenSans-Regular"/>
              </a:rPr>
              <a:t>). O valor padrão é </a:t>
            </a:r>
            <a:r>
              <a:rPr lang="pt-BR" sz="1800" b="1" i="0" u="none" strike="noStrike" baseline="0" dirty="0">
                <a:solidFill>
                  <a:srgbClr val="585757"/>
                </a:solidFill>
                <a:latin typeface="OpenSans-Bold"/>
              </a:rPr>
              <a:t>_self</a:t>
            </a:r>
            <a:r>
              <a:rPr lang="pt-BR" sz="1800" b="0" i="0" u="none" strike="noStrike" baseline="0" dirty="0">
                <a:solidFill>
                  <a:srgbClr val="585757"/>
                </a:solidFill>
                <a:latin typeface="OpenSans-Regular"/>
              </a:rPr>
              <a: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padrão, o formulário utiliza o método GET do protocolo HTTP para enviar as informações para o servidor, nesse método as informações são passadas na URL. Exemplo: </a:t>
            </a:r>
            <a:r>
              <a:rPr lang="pt-BR" sz="1800" b="0" i="1" u="none" strike="noStrike" baseline="0" dirty="0">
                <a:solidFill>
                  <a:srgbClr val="585757"/>
                </a:solidFill>
                <a:latin typeface="OpenSans-Italic"/>
              </a:rPr>
              <a:t>https://formulario-login--fbricadede.repl.co/principal.html?login=fabrica&amp;senha=123</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que os dados ficam visíveis no navegador para o nosso usuário (inclusive a senha). Para evitar isso, você pode trocar para o método POST do HTTP. Para isso utilize o atributo </a:t>
            </a:r>
            <a:r>
              <a:rPr lang="pt-BR" sz="1800" b="1" i="0" u="none" strike="noStrike" baseline="0" dirty="0" err="1">
                <a:solidFill>
                  <a:srgbClr val="585757"/>
                </a:solidFill>
                <a:latin typeface="OpenSans-Bold"/>
              </a:rPr>
              <a:t>method</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do formulário com</a:t>
            </a:r>
          </a:p>
          <a:p>
            <a:pPr algn="l"/>
            <a:r>
              <a:rPr lang="pt-BR" sz="1800" b="0" i="0" u="none" strike="noStrike" baseline="0" dirty="0">
                <a:solidFill>
                  <a:srgbClr val="585757"/>
                </a:solidFill>
                <a:latin typeface="OpenSans-Regular"/>
              </a:rPr>
              <a:t>o valor </a:t>
            </a:r>
            <a:r>
              <a:rPr lang="pt-BR" sz="1800" b="1" i="0" u="none" strike="noStrike" baseline="0" dirty="0">
                <a:solidFill>
                  <a:srgbClr val="585757"/>
                </a:solidFill>
                <a:latin typeface="OpenSans-Bold"/>
              </a:rPr>
              <a:t>post. </a:t>
            </a:r>
            <a:r>
              <a:rPr lang="pt-BR" sz="1800" b="0" i="0" u="none" strike="noStrike" baseline="0" dirty="0">
                <a:solidFill>
                  <a:srgbClr val="585757"/>
                </a:solidFill>
                <a:latin typeface="OpenSans-Regular"/>
              </a:rPr>
              <a:t>Segue com os atributos </a:t>
            </a:r>
            <a:r>
              <a:rPr lang="pt-BR" sz="1800" b="1" i="0" u="none" strike="noStrike" baseline="0" dirty="0">
                <a:solidFill>
                  <a:srgbClr val="585757"/>
                </a:solidFill>
                <a:latin typeface="OpenSans-Bold"/>
              </a:rPr>
              <a:t>target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method</a:t>
            </a:r>
            <a:r>
              <a:rPr lang="pt-BR" sz="1800" b="0" i="0" u="none" strike="noStrike" baseline="0" dirty="0">
                <a:solidFill>
                  <a:srgbClr val="585757"/>
                </a:solidFill>
                <a:latin typeface="OpenSans-Regular"/>
              </a:rPr>
              <a:t>:</a:t>
            </a:r>
          </a:p>
          <a:p>
            <a:pPr algn="l"/>
            <a:endParaRPr lang="en-US" sz="1800" b="0" i="0" u="none" strike="noStrike" baseline="0" dirty="0">
              <a:solidFill>
                <a:srgbClr val="1F217D"/>
              </a:solidFill>
              <a:latin typeface="Consolas" panose="020B0609020204030204" pitchFamily="49" charset="0"/>
            </a:endParaRPr>
          </a:p>
          <a:p>
            <a:pPr lvl="1"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Login: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”login”</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Senha: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”senha”</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”reset”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Limpar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”submit”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Enviar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Ao desenvolver seus formulários, você pode ser um pouco negligente na escolha do método de envio (GET ou POST).</a:t>
            </a:r>
          </a:p>
          <a:p>
            <a:pPr algn="l"/>
            <a:r>
              <a:rPr lang="pt-BR" sz="1800" b="0" i="0" u="none" strike="noStrike" baseline="0" dirty="0">
                <a:solidFill>
                  <a:srgbClr val="585757"/>
                </a:solidFill>
                <a:latin typeface="OpenSans-Regular"/>
              </a:rPr>
              <a:t>Isso pode gerar problemas na sua aplicação ou na perda de uma funcionalidade muito útil para o seu usuário, a de adicionar a URL nos favoritos do navegador.</a:t>
            </a:r>
          </a:p>
          <a:p>
            <a:pPr algn="l"/>
            <a:r>
              <a:rPr lang="pt-BR" sz="1800" b="0" i="0" u="none" strike="noStrike" baseline="0" dirty="0">
                <a:solidFill>
                  <a:srgbClr val="585757"/>
                </a:solidFill>
                <a:latin typeface="OpenSans-Regular"/>
              </a:rPr>
              <a:t>Gaste um tempo analisando o método de envio. A </a:t>
            </a:r>
            <a:r>
              <a:rPr lang="pt-BR" sz="1800" b="0" i="1" u="none" strike="noStrike" baseline="0" dirty="0">
                <a:solidFill>
                  <a:srgbClr val="585757"/>
                </a:solidFill>
                <a:latin typeface="OpenSans-Italic"/>
              </a:rPr>
              <a:t>checklist </a:t>
            </a:r>
            <a:r>
              <a:rPr lang="pt-BR" sz="1800" b="0" i="0" u="none" strike="noStrike" baseline="0" dirty="0">
                <a:solidFill>
                  <a:srgbClr val="585757"/>
                </a:solidFill>
                <a:latin typeface="OpenSans-Regular"/>
              </a:rPr>
              <a:t>abaixo pode te auxiliar:</a:t>
            </a:r>
          </a:p>
          <a:p>
            <a:pPr algn="l"/>
            <a:r>
              <a:rPr lang="pt-BR" sz="1800" b="1" i="0" u="none" strike="noStrike" baseline="0" dirty="0">
                <a:solidFill>
                  <a:srgbClr val="585757"/>
                </a:solidFill>
                <a:latin typeface="OpenSans-Bold"/>
              </a:rPr>
              <a:t>GET</a:t>
            </a:r>
          </a:p>
          <a:p>
            <a:pPr algn="l"/>
            <a:r>
              <a:rPr lang="pt-BR" sz="1800" b="0" i="0" u="none" strike="noStrike" baseline="0" dirty="0">
                <a:solidFill>
                  <a:srgbClr val="585757"/>
                </a:solidFill>
                <a:latin typeface="OpenSans-Regular"/>
              </a:rPr>
              <a:t>Neste método, os dados do formulário ficam visíveis na URL do navegador em pares de (nome=valor). Você deve usar esse método quando:</a:t>
            </a:r>
          </a:p>
          <a:p>
            <a:pPr algn="l"/>
            <a:r>
              <a:rPr lang="pt-BR" sz="1800" b="0" i="0" u="none" strike="noStrike" baseline="0" dirty="0">
                <a:solidFill>
                  <a:srgbClr val="585757"/>
                </a:solidFill>
                <a:latin typeface="OpenSans-Regular"/>
              </a:rPr>
              <a:t>• Não existe risco de ultrapassar o limite de caracteres da URL (2048 caracteres);</a:t>
            </a:r>
          </a:p>
          <a:p>
            <a:pPr algn="l"/>
            <a:r>
              <a:rPr lang="pt-BR" sz="1800" b="0" i="0" u="none" strike="noStrike" baseline="0" dirty="0">
                <a:solidFill>
                  <a:srgbClr val="585757"/>
                </a:solidFill>
                <a:latin typeface="OpenSans-Regular"/>
              </a:rPr>
              <a:t>• Os dados não são confidenciais (pois eles ficam visíveis no navegador);</a:t>
            </a:r>
          </a:p>
          <a:p>
            <a:pPr algn="l"/>
            <a:r>
              <a:rPr lang="pt-BR" sz="1800" b="0" i="0" u="none" strike="noStrike" baseline="0" dirty="0">
                <a:solidFill>
                  <a:srgbClr val="585757"/>
                </a:solidFill>
                <a:latin typeface="OpenSans-Regular"/>
              </a:rPr>
              <a:t>• For útil (para os usuários) registrar a URL nos favoritos.</a:t>
            </a:r>
          </a:p>
          <a:p>
            <a:pPr algn="l"/>
            <a:r>
              <a:rPr lang="pt-BR" sz="1800" b="1" i="0" u="none" strike="noStrike" baseline="0" dirty="0">
                <a:solidFill>
                  <a:srgbClr val="585757"/>
                </a:solidFill>
                <a:latin typeface="OpenSans-Bold"/>
              </a:rPr>
              <a:t>POST</a:t>
            </a:r>
          </a:p>
          <a:p>
            <a:pPr algn="l"/>
            <a:r>
              <a:rPr lang="pt-BR" sz="1800" b="0" i="0" u="none" strike="noStrike" baseline="0" dirty="0">
                <a:solidFill>
                  <a:srgbClr val="585757"/>
                </a:solidFill>
                <a:latin typeface="OpenSans-Regular"/>
              </a:rPr>
              <a:t>Neste método os dados não ficaram visíveis. Você deve usar esse método quando:</a:t>
            </a:r>
          </a:p>
          <a:p>
            <a:pPr algn="l"/>
            <a:r>
              <a:rPr lang="pt-BR" sz="1800" b="0" i="0" u="none" strike="noStrike" baseline="0" dirty="0">
                <a:solidFill>
                  <a:srgbClr val="585757"/>
                </a:solidFill>
                <a:latin typeface="OpenSans-Regular"/>
              </a:rPr>
              <a:t>• É necessário enviar grandes quantidades de dados (o POST não possui limitações de tamanho);</a:t>
            </a:r>
          </a:p>
          <a:p>
            <a:pPr algn="l"/>
            <a:r>
              <a:rPr lang="pt-BR" sz="1800" b="0" i="0" u="none" strike="noStrike" baseline="0" dirty="0">
                <a:solidFill>
                  <a:srgbClr val="585757"/>
                </a:solidFill>
                <a:latin typeface="OpenSans-Regular"/>
              </a:rPr>
              <a:t>• Não é necessário registrar nos favoritos;</a:t>
            </a:r>
          </a:p>
          <a:p>
            <a:pPr algn="l"/>
            <a:r>
              <a:rPr lang="pt-BR" sz="1800" b="0" i="0" u="none" strike="noStrike" baseline="0" dirty="0">
                <a:solidFill>
                  <a:srgbClr val="585757"/>
                </a:solidFill>
                <a:latin typeface="OpenSans-Regular"/>
              </a:rPr>
              <a:t>• As informações são confidenciais.</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telefone. Você pode utilizar o atributo </a:t>
            </a:r>
            <a:r>
              <a:rPr lang="pt-BR" sz="1800" b="1" i="0" u="none" strike="noStrike" baseline="0" dirty="0" err="1">
                <a:solidFill>
                  <a:srgbClr val="585757"/>
                </a:solidFill>
                <a:latin typeface="OpenSans-Bold"/>
              </a:rPr>
              <a:t>pattern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validar se o formato do telefone está correto. Por exemplo:</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pattern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”9[0-9]{4}-[0-9]{4}”</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No exemplo acima, o navegador não vai permitir enviar números que não são de celulares, exemplo: 98811-2233 (vai enviar), 3388-8899 (não vai enviar).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texto simples.</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”time”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entrada de hora e minuto.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url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uma URL. Dependendo do navegador, esse campo é validado automaticamente. Alguns smartphones apresentam a tecla </a:t>
            </a:r>
            <a:r>
              <a:rPr lang="pt-BR" sz="1800" b="1" i="0" u="none" strike="noStrike" baseline="0" dirty="0">
                <a:solidFill>
                  <a:srgbClr val="585757"/>
                </a:solidFill>
                <a:latin typeface="OpenSans-Bold"/>
              </a:rPr>
              <a:t>.com </a:t>
            </a:r>
            <a:r>
              <a:rPr lang="pt-BR" sz="1800" b="0" i="0" u="none" strike="noStrike" baseline="0" dirty="0">
                <a:solidFill>
                  <a:srgbClr val="585757"/>
                </a:solidFill>
                <a:latin typeface="OpenSans-Regular"/>
              </a:rPr>
              <a:t>que facilita a digitação da URL.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week</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semana e ano.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Os campos de entrada de texto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possuem outros importantes atributos, abaixo você aprenderá alguns:</a:t>
            </a:r>
          </a:p>
          <a:p>
            <a:pPr algn="l"/>
            <a:endParaRPr lang="pt-BR" sz="1800" b="0" i="0" u="none" strike="noStrike" baseline="0" dirty="0">
              <a:solidFill>
                <a:srgbClr val="585757"/>
              </a:solidFill>
              <a:latin typeface="OpenSans-Regular"/>
            </a:endParaRPr>
          </a:p>
          <a:p>
            <a:pPr algn="l"/>
            <a:r>
              <a:rPr lang="pt-BR" sz="1800" b="1" i="0" u="none" strike="noStrike" baseline="0" dirty="0">
                <a:latin typeface="OpenSans-Bold"/>
              </a:rPr>
              <a:t>Outros atributos importantes do elemento &lt;input&gt;</a:t>
            </a:r>
          </a:p>
          <a:p>
            <a:pPr algn="l"/>
            <a:r>
              <a:rPr lang="pt-BR" sz="1800" b="1" i="0" u="none" strike="noStrike" baseline="0" dirty="0">
                <a:latin typeface="OpenSans-Bold"/>
              </a:rPr>
              <a:t>Atributo Descrição</a:t>
            </a:r>
          </a:p>
          <a:p>
            <a:pPr algn="l"/>
            <a:r>
              <a:rPr lang="es-ES" sz="1800" b="1" i="0" u="none" strike="noStrike" baseline="0" dirty="0" err="1">
                <a:latin typeface="OpenSans-Bold"/>
              </a:rPr>
              <a:t>disabled</a:t>
            </a:r>
            <a:r>
              <a:rPr lang="es-ES" sz="1800" b="1" i="0" u="none" strike="noStrike" baseline="0" dirty="0">
                <a:latin typeface="OpenSans-Bold"/>
              </a:rPr>
              <a:t> </a:t>
            </a:r>
            <a:r>
              <a:rPr lang="es-ES" sz="1800" b="0" i="0" u="none" strike="noStrike" baseline="0" dirty="0">
                <a:latin typeface="OpenSans-Regular"/>
              </a:rPr>
              <a:t>Define que o campo está </a:t>
            </a:r>
            <a:r>
              <a:rPr lang="es-ES" sz="1800" b="0" i="0" u="none" strike="noStrike" baseline="0" dirty="0" err="1">
                <a:latin typeface="OpenSans-Regular"/>
              </a:rPr>
              <a:t>desabilitado</a:t>
            </a:r>
            <a:r>
              <a:rPr lang="es-ES" sz="1800" b="0" i="0" u="none" strike="noStrike" baseline="0" dirty="0">
                <a:latin typeface="OpenSans-Regular"/>
              </a:rPr>
              <a:t>.</a:t>
            </a:r>
          </a:p>
          <a:p>
            <a:pPr algn="l"/>
            <a:r>
              <a:rPr lang="pt-BR" sz="1800" b="1" i="0" u="none" strike="noStrike" baseline="0" dirty="0" err="1">
                <a:latin typeface="OpenSans-Bold"/>
              </a:rPr>
              <a:t>readonly</a:t>
            </a:r>
            <a:r>
              <a:rPr lang="pt-BR" sz="1800" b="1" i="0" u="none" strike="noStrike" baseline="0" dirty="0">
                <a:latin typeface="OpenSans-Bold"/>
              </a:rPr>
              <a:t> </a:t>
            </a:r>
            <a:r>
              <a:rPr lang="pt-BR" sz="1800" b="0" i="0" u="none" strike="noStrike" baseline="0" dirty="0">
                <a:latin typeface="OpenSans-Regular"/>
              </a:rPr>
              <a:t>Define que o campo é somente leitura.</a:t>
            </a:r>
          </a:p>
          <a:p>
            <a:pPr algn="l"/>
            <a:r>
              <a:rPr lang="pt-BR" sz="1800" b="1" i="0" u="none" strike="noStrike" baseline="0" dirty="0" err="1">
                <a:latin typeface="OpenSans-Bold"/>
              </a:rPr>
              <a:t>maxlenght</a:t>
            </a:r>
            <a:r>
              <a:rPr lang="pt-BR" sz="1800" b="1" i="0" u="none" strike="noStrike" baseline="0" dirty="0">
                <a:latin typeface="OpenSans-Bold"/>
              </a:rPr>
              <a:t> </a:t>
            </a:r>
            <a:r>
              <a:rPr lang="pt-BR" sz="1800" b="0" i="0" u="none" strike="noStrike" baseline="0" dirty="0">
                <a:latin typeface="OpenSans-Regular"/>
              </a:rPr>
              <a:t>Limita a quantidade máxima de caracteres que o campo aceita.</a:t>
            </a:r>
          </a:p>
          <a:p>
            <a:pPr algn="l"/>
            <a:r>
              <a:rPr lang="pt-BR" sz="1800" b="1" i="0" u="none" strike="noStrike" baseline="0" dirty="0" err="1">
                <a:latin typeface="OpenSans-Bold"/>
              </a:rPr>
              <a:t>required</a:t>
            </a:r>
            <a:r>
              <a:rPr lang="pt-BR" sz="1800" b="1" i="0" u="none" strike="noStrike" baseline="0" dirty="0">
                <a:latin typeface="OpenSans-Bold"/>
              </a:rPr>
              <a:t> </a:t>
            </a:r>
            <a:r>
              <a:rPr lang="pt-BR" sz="1800" b="0" i="0" u="none" strike="noStrike" baseline="0" dirty="0">
                <a:latin typeface="OpenSans-Regular"/>
              </a:rPr>
              <a:t>Define que o campo é obrigatório. Dependendo do navegador, ao tentar enviar os dados, uma mensagem é exibida para o usuário.</a:t>
            </a:r>
          </a:p>
          <a:p>
            <a:pPr algn="l"/>
            <a:r>
              <a:rPr lang="pt-BR" sz="1800" b="1" i="0" u="none" strike="noStrike" baseline="0" dirty="0" err="1">
                <a:latin typeface="OpenSans-Bold"/>
              </a:rPr>
              <a:t>size</a:t>
            </a:r>
            <a:r>
              <a:rPr lang="pt-BR" sz="1800" b="1" i="0" u="none" strike="noStrike" baseline="0" dirty="0">
                <a:latin typeface="OpenSans-Bold"/>
              </a:rPr>
              <a:t> </a:t>
            </a:r>
            <a:r>
              <a:rPr lang="pt-BR" sz="1800" b="0" i="0" u="none" strike="noStrike" baseline="0" dirty="0">
                <a:latin typeface="OpenSans-Regular"/>
              </a:rPr>
              <a:t>Define o tamanho do campo com base em caracteres.</a:t>
            </a:r>
          </a:p>
          <a:p>
            <a:pPr algn="l"/>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um valor para o campo. No caso dos botões </a:t>
            </a:r>
            <a:r>
              <a:rPr lang="pt-BR" sz="1800" b="1" i="0" u="none" strike="noStrike" baseline="0" dirty="0" err="1">
                <a:latin typeface="OpenSans-Bold"/>
              </a:rPr>
              <a:t>submit</a:t>
            </a:r>
            <a:r>
              <a:rPr lang="pt-BR" sz="1800" b="0" i="0" u="none" strike="noStrike" baseline="0" dirty="0">
                <a:latin typeface="OpenSans-Regular"/>
              </a:rPr>
              <a:t>, </a:t>
            </a:r>
            <a:r>
              <a:rPr lang="pt-BR" sz="1800" b="1" i="0" u="none" strike="noStrike" baseline="0" dirty="0">
                <a:latin typeface="OpenSans-Bold"/>
              </a:rPr>
              <a:t>reset </a:t>
            </a:r>
            <a:r>
              <a:rPr lang="pt-BR" sz="1800" b="0" i="0" u="none" strike="noStrike" baseline="0" dirty="0">
                <a:latin typeface="OpenSans-Regular"/>
              </a:rPr>
              <a:t>e </a:t>
            </a:r>
            <a:r>
              <a:rPr lang="pt-BR" sz="1800" b="1" i="0" u="none" strike="noStrike" baseline="0" dirty="0" err="1">
                <a:latin typeface="OpenSans-Bold"/>
              </a:rPr>
              <a:t>button</a:t>
            </a:r>
            <a:r>
              <a:rPr lang="pt-BR" sz="1800" b="0" i="0" u="none" strike="noStrike" baseline="0" dirty="0">
                <a:latin typeface="OpenSans-Regular"/>
              </a:rPr>
              <a:t>, o atributo </a:t>
            </a:r>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o texto dos botões.</a:t>
            </a:r>
          </a:p>
          <a:p>
            <a:pPr algn="l"/>
            <a:r>
              <a:rPr lang="pt-BR" sz="1800" b="1" i="0" u="none" strike="noStrike" baseline="0" dirty="0" err="1">
                <a:latin typeface="OpenSans-Bold"/>
              </a:rPr>
              <a:t>placeholder</a:t>
            </a:r>
            <a:r>
              <a:rPr lang="pt-BR" sz="1800" b="1" i="0" u="none" strike="noStrike" baseline="0" dirty="0">
                <a:latin typeface="OpenSans-Bold"/>
              </a:rPr>
              <a:t> </a:t>
            </a:r>
            <a:r>
              <a:rPr lang="pt-BR" sz="1800" b="0" i="0" u="none" strike="noStrike" baseline="0" dirty="0">
                <a:latin typeface="OpenSans-Regular"/>
              </a:rPr>
              <a:t>Especifica uma dica para o usuário sobre como ele deve preencher o campo. A dica é exibida enquanto o campo não possui valor, assim que o usuário insere o primeiro caractere ele desaparece.</a:t>
            </a:r>
          </a:p>
          <a:p>
            <a:pPr algn="l"/>
            <a:r>
              <a:rPr lang="pt-BR" sz="1800" b="1" i="0" u="none" strike="noStrike" baseline="0" dirty="0" err="1">
                <a:latin typeface="OpenSans-Bold"/>
              </a:rPr>
              <a:t>name</a:t>
            </a:r>
            <a:r>
              <a:rPr lang="pt-BR" sz="1800" b="1" i="0" u="none" strike="noStrike" baseline="0" dirty="0">
                <a:latin typeface="OpenSans-Bold"/>
              </a:rPr>
              <a:t> </a:t>
            </a:r>
            <a:r>
              <a:rPr lang="pt-BR" sz="1800" b="0" i="0" u="none" strike="noStrike" baseline="0" dirty="0">
                <a:latin typeface="OpenSans-Regular"/>
              </a:rPr>
              <a:t>Identifica a informação para que ela seja acessada no servidor.</a:t>
            </a:r>
          </a:p>
          <a:p>
            <a:pPr algn="l"/>
            <a:r>
              <a:rPr lang="pt-BR" sz="1800" b="1" i="0" u="none" strike="noStrike" baseline="0" dirty="0">
                <a:latin typeface="OpenSans-Bold"/>
              </a:rPr>
              <a:t>id </a:t>
            </a:r>
            <a:r>
              <a:rPr lang="pt-BR" sz="1800" b="0" i="0" u="none" strike="noStrike" baseline="0" dirty="0">
                <a:latin typeface="OpenSans-Regular"/>
              </a:rPr>
              <a:t>Define um identificador para o campo em todo o documento HTML. O valor deve ser único.</a:t>
            </a:r>
          </a:p>
          <a:p>
            <a:pPr algn="l"/>
            <a:endParaRPr lang="pt-BR" sz="1800" b="0" i="0" u="none" strike="noStrike" baseline="0" dirty="0">
              <a:solidFill>
                <a:srgbClr val="1F217D"/>
              </a:solidFill>
              <a:latin typeface="OpenSans-Regular"/>
            </a:endParaRPr>
          </a:p>
          <a:p>
            <a:pPr algn="l"/>
            <a:endParaRPr lang="pt-BR" sz="1800" b="0" i="0" u="none" strike="noStrike" baseline="0" dirty="0">
              <a:solidFill>
                <a:srgbClr val="1F217D"/>
              </a:solidFill>
              <a:latin typeface="OpenSans-Regular"/>
            </a:endParaRPr>
          </a:p>
          <a:p>
            <a:pPr algn="l"/>
            <a:r>
              <a:rPr lang="en-US" sz="1800" b="0" i="0" u="none" strike="noStrike" baseline="0" dirty="0" err="1">
                <a:solidFill>
                  <a:srgbClr val="585757"/>
                </a:solidFill>
                <a:latin typeface="OpenSans-Regular"/>
              </a:rPr>
              <a:t>Os</a:t>
            </a:r>
            <a:r>
              <a:rPr lang="en-US" sz="1800" b="0" i="0" u="none" strike="noStrike" baseline="0" dirty="0">
                <a:solidFill>
                  <a:srgbClr val="585757"/>
                </a:solidFill>
                <a:latin typeface="OpenSans-Regular"/>
              </a:rPr>
              <a:t> </a:t>
            </a:r>
            <a:r>
              <a:rPr lang="en-US" sz="1800" b="0" i="0" u="none" strike="noStrike" baseline="0" dirty="0" err="1">
                <a:solidFill>
                  <a:srgbClr val="585757"/>
                </a:solidFill>
                <a:latin typeface="OpenSans-Regular"/>
              </a:rPr>
              <a:t>tipos</a:t>
            </a:r>
            <a:r>
              <a:rPr lang="en-US" sz="1800" b="0" i="0" u="none" strike="noStrike" baseline="0" dirty="0">
                <a:solidFill>
                  <a:srgbClr val="585757"/>
                </a:solidFill>
                <a:latin typeface="OpenSans-Regular"/>
              </a:rPr>
              <a:t> </a:t>
            </a:r>
            <a:r>
              <a:rPr lang="en-US" sz="1800" b="1" i="0" u="none" strike="noStrike" baseline="0" dirty="0">
                <a:solidFill>
                  <a:srgbClr val="585757"/>
                </a:solidFill>
                <a:latin typeface="OpenSans-Bold"/>
              </a:rPr>
              <a:t>color, date, datetime-local, email, month, number, range, search, </a:t>
            </a:r>
            <a:r>
              <a:rPr lang="en-US" sz="1800" b="1" i="0" u="none" strike="noStrike" baseline="0" dirty="0" err="1">
                <a:solidFill>
                  <a:srgbClr val="585757"/>
                </a:solidFill>
                <a:latin typeface="OpenSans-Bold"/>
              </a:rPr>
              <a:t>tel</a:t>
            </a:r>
            <a:r>
              <a:rPr lang="en-US" sz="1800" b="1" i="0" u="none" strike="noStrike" baseline="0" dirty="0">
                <a:solidFill>
                  <a:srgbClr val="585757"/>
                </a:solidFill>
                <a:latin typeface="OpenSans-Bold"/>
              </a:rPr>
              <a:t>, </a:t>
            </a:r>
            <a:r>
              <a:rPr lang="pt-BR" sz="1800" b="1" i="0" u="none" strike="noStrike" baseline="0" dirty="0">
                <a:solidFill>
                  <a:srgbClr val="585757"/>
                </a:solidFill>
                <a:latin typeface="OpenSans-Bold"/>
              </a:rPr>
              <a:t>time, </a:t>
            </a:r>
            <a:r>
              <a:rPr lang="pt-BR" sz="1800" b="1" i="0" u="none" strike="noStrike" baseline="0" dirty="0" err="1">
                <a:solidFill>
                  <a:srgbClr val="585757"/>
                </a:solidFill>
                <a:latin typeface="OpenSans-Bold"/>
              </a:rPr>
              <a:t>url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week</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foram introduzidos no HTML5. Caso você execute sua página em um navegador que não suporta o HTML5, esses elementos serão exibidos como um campo de texto simples (</a:t>
            </a:r>
            <a:r>
              <a:rPr lang="pt-BR" sz="1800" b="1" i="0" u="none" strike="noStrike" baseline="0" dirty="0">
                <a:solidFill>
                  <a:srgbClr val="585757"/>
                </a:solidFill>
                <a:latin typeface="OpenSans-Bold"/>
              </a:rPr>
              <a:t>“</a:t>
            </a:r>
            <a:r>
              <a:rPr lang="pt-BR" sz="1800" b="1" i="0" u="none" strike="noStrike" baseline="0" dirty="0" err="1">
                <a:solidFill>
                  <a:srgbClr val="585757"/>
                </a:solidFill>
                <a:latin typeface="OpenSans-Bold"/>
              </a:rPr>
              <a:t>text</a:t>
            </a:r>
            <a:r>
              <a:rPr lang="pt-BR" sz="1800" b="1" i="0" u="none" strike="noStrike" baseline="0" dirty="0">
                <a:solidFill>
                  <a:srgbClr val="585757"/>
                </a:solidFill>
                <a:latin typeface="OpenSans-Bold"/>
              </a:rPr>
              <a:t>”</a:t>
            </a:r>
            <a:r>
              <a:rPr lang="pt-BR" sz="1800" b="0" i="0" u="none" strike="noStrike" baseline="0" dirty="0">
                <a:solidFill>
                  <a:srgbClr val="585757"/>
                </a:solidFill>
                <a:latin typeface="OpenSans-Regular"/>
              </a:rPr>
              <a:t>). Esse não é um problema, pois as versões atuais dos navegadores Mozilla, Chrome, Edge e Opera possuem suporte ao HTML5. Porém, tome cuidado com as diferenças de comportamento nos navegadores. Por exemplo, avalie como os campos </a:t>
            </a:r>
            <a:r>
              <a:rPr lang="pt-BR" sz="1800" b="1" i="0" u="none" strike="noStrike" baseline="0" dirty="0">
                <a:solidFill>
                  <a:srgbClr val="585757"/>
                </a:solidFill>
                <a:latin typeface="OpenSans-Bold"/>
              </a:rPr>
              <a:t>date, </a:t>
            </a:r>
            <a:r>
              <a:rPr lang="pt-BR" sz="1800" b="1" i="0" u="none" strike="noStrike" baseline="0" dirty="0" err="1">
                <a:solidFill>
                  <a:srgbClr val="585757"/>
                </a:solidFill>
                <a:latin typeface="OpenSans-Bold"/>
              </a:rPr>
              <a:t>datetime</a:t>
            </a:r>
            <a:r>
              <a:rPr lang="pt-BR" sz="1800" b="1" i="0" u="none" strike="noStrike" baseline="0" dirty="0">
                <a:solidFill>
                  <a:srgbClr val="585757"/>
                </a:solidFill>
                <a:latin typeface="OpenSans-Bold"/>
              </a:rPr>
              <a:t>-local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month</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são apresentados no Mozilla e no Chrome. Veja também</a:t>
            </a:r>
          </a:p>
          <a:p>
            <a:pPr algn="l"/>
            <a:r>
              <a:rPr lang="pt-BR" sz="1800" b="0" i="0" u="none" strike="noStrike" baseline="0" dirty="0">
                <a:solidFill>
                  <a:srgbClr val="585757"/>
                </a:solidFill>
                <a:latin typeface="OpenSans-Regular"/>
              </a:rPr>
              <a:t>como o campo </a:t>
            </a:r>
            <a:r>
              <a:rPr lang="pt-BR" sz="1800" b="1" i="0" u="none" strike="noStrike" baseline="0" dirty="0" err="1">
                <a:solidFill>
                  <a:srgbClr val="585757"/>
                </a:solidFill>
                <a:latin typeface="OpenSans-Bold"/>
              </a:rPr>
              <a:t>email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é validado no Mozilla e no Chrome.</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CenturyGothic"/>
              </a:rPr>
              <a:t>O elemento </a:t>
            </a:r>
            <a:r>
              <a:rPr lang="pt-BR" sz="1800" b="1" i="0" u="none" strike="noStrike" baseline="0" dirty="0">
                <a:solidFill>
                  <a:srgbClr val="585757"/>
                </a:solidFill>
                <a:latin typeface="CenturyGothic-Bold"/>
              </a:rPr>
              <a:t>&lt;input&gt; </a:t>
            </a:r>
            <a:r>
              <a:rPr lang="pt-BR" sz="1800" b="0" i="0" u="none" strike="noStrike" baseline="0" dirty="0">
                <a:solidFill>
                  <a:srgbClr val="585757"/>
                </a:solidFill>
                <a:latin typeface="OpenSans-Regular"/>
              </a:rPr>
              <a:t>já resolve a maioria dos seus problemas, mas o HTML não se limita a eles. Agora você vai aprender sobre os elementos diferentes dos </a:t>
            </a:r>
            <a:r>
              <a:rPr lang="pt-BR" sz="1800" b="1" i="0" u="none" strike="noStrike" baseline="0" dirty="0">
                <a:solidFill>
                  <a:srgbClr val="585757"/>
                </a:solidFill>
                <a:latin typeface="CenturyGothic-Bold"/>
              </a:rPr>
              <a:t>&lt;input&gt;</a:t>
            </a:r>
            <a:r>
              <a:rPr lang="pt-BR" sz="1800" b="0" i="0" u="none" strike="noStrike" baseline="0" dirty="0">
                <a:solidFill>
                  <a:srgbClr val="585757"/>
                </a:solidFill>
                <a:latin typeface="CenturyGothic"/>
              </a:rPr>
              <a:t>. O primeiro é o campo de seleção (</a:t>
            </a:r>
            <a:r>
              <a:rPr lang="pt-BR" sz="1800" b="1" i="0" u="none" strike="noStrike" baseline="0" dirty="0">
                <a:solidFill>
                  <a:srgbClr val="585757"/>
                </a:solidFill>
                <a:latin typeface="CenturyGothic-Bold"/>
              </a:rPr>
              <a:t>&lt;</a:t>
            </a:r>
            <a:r>
              <a:rPr lang="pt-BR" sz="1800" b="1" i="0" u="none" strike="noStrike" baseline="0" dirty="0" err="1">
                <a:solidFill>
                  <a:srgbClr val="585757"/>
                </a:solidFill>
                <a:latin typeface="CenturyGothic-Bold"/>
              </a:rPr>
              <a:t>select</a:t>
            </a:r>
            <a:r>
              <a:rPr lang="pt-BR" sz="1800" b="1" i="0" u="none" strike="noStrike" baseline="0" dirty="0">
                <a:solidFill>
                  <a:srgbClr val="585757"/>
                </a:solidFill>
                <a:latin typeface="CenturyGothic-Bold"/>
              </a:rPr>
              <a:t>&gt;</a:t>
            </a:r>
            <a:r>
              <a:rPr lang="pt-BR" sz="1800" b="0" i="0" u="none" strike="noStrike" baseline="0" dirty="0">
                <a:solidFill>
                  <a:srgbClr val="585757"/>
                </a:solidFill>
                <a:latin typeface="CenturyGothic"/>
              </a:rPr>
              <a:t>):</a:t>
            </a:r>
          </a:p>
          <a:p>
            <a:pPr algn="l"/>
            <a:endParaRPr lang="pt-BR" sz="1800" b="0" i="0" u="none" strike="noStrike" baseline="0" dirty="0">
              <a:solidFill>
                <a:srgbClr val="585757"/>
              </a:solidFill>
              <a:latin typeface="CenturyGothic"/>
            </a:endParaRPr>
          </a:p>
          <a:p>
            <a:pPr algn="l"/>
            <a:r>
              <a:rPr lang="pt-BR" sz="1800" b="0" i="0" u="none" strike="noStrike" baseline="0" dirty="0">
                <a:solidFill>
                  <a:srgbClr val="585757"/>
                </a:solidFill>
                <a:latin typeface="OpenSans-Regular"/>
              </a:rPr>
              <a:t>Esse campo exibe uma lista suspensa, os elementos da lista são definidos pelo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definir uma das opções como selecionada, utilize o atributo </a:t>
            </a:r>
            <a:r>
              <a:rPr lang="pt-BR" sz="1800" b="1" i="0" u="none" strike="noStrike" baseline="0" dirty="0" err="1">
                <a:solidFill>
                  <a:srgbClr val="585757"/>
                </a:solidFill>
                <a:latin typeface="OpenSans-Bold"/>
              </a:rPr>
              <a:t>selected</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Região do Brasil: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”uf”</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Centro-Oeste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selected</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Sul</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Por padrão, o usuário pode selecionar somente um elemento da lista. Para permitir a seleção de múltiplos</a:t>
            </a:r>
          </a:p>
          <a:p>
            <a:pPr algn="l"/>
            <a:r>
              <a:rPr lang="pt-BR" sz="1800" b="0" i="0" u="none" strike="noStrike" baseline="0" dirty="0">
                <a:solidFill>
                  <a:srgbClr val="585757"/>
                </a:solidFill>
                <a:latin typeface="OpenSans-Regular"/>
              </a:rPr>
              <a:t>elementos, utilize o atributo </a:t>
            </a:r>
            <a:r>
              <a:rPr lang="pt-BR" sz="1800" b="1" i="0" u="none" strike="noStrike" baseline="0" dirty="0" err="1">
                <a:solidFill>
                  <a:srgbClr val="585757"/>
                </a:solidFill>
                <a:latin typeface="OpenSans-Bold"/>
              </a:rPr>
              <a:t>multiple</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Qual a sua matéria preferida: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”disciplinas” </a:t>
            </a:r>
            <a:r>
              <a:rPr lang="pt-BR" sz="1800" b="0" i="0" u="none" strike="noStrike" baseline="0" dirty="0" err="1">
                <a:solidFill>
                  <a:srgbClr val="994E9D"/>
                </a:solidFill>
                <a:latin typeface="Consolas" panose="020B0609020204030204" pitchFamily="49" charset="0"/>
              </a:rPr>
              <a:t>multiple</a:t>
            </a:r>
            <a:r>
              <a:rPr lang="pt-BR" sz="1800" b="0" i="0" u="none" strike="noStrike" baseline="0" dirty="0">
                <a:solidFill>
                  <a:srgbClr val="994E9D"/>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size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”5”</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Linguagens de programação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Programação para dispositivos móveis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Algoritmos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 </a:t>
            </a:r>
            <a:r>
              <a:rPr lang="en-US" sz="1800" b="0" i="0" u="none" strike="noStrike" baseline="0" dirty="0">
                <a:solidFill>
                  <a:srgbClr val="994E9D"/>
                </a:solidFill>
                <a:latin typeface="Consolas" panose="020B0609020204030204" pitchFamily="49" charset="0"/>
              </a:rPr>
              <a:t>selected</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Programação</a:t>
            </a:r>
            <a:r>
              <a:rPr lang="en-US" sz="1800" b="0" i="0" u="none" strike="noStrike" baseline="0" dirty="0">
                <a:solidFill>
                  <a:srgbClr val="000000"/>
                </a:solidFill>
                <a:latin typeface="Consolas" panose="020B0609020204030204" pitchFamily="49" charset="0"/>
              </a:rPr>
              <a:t> web</a:t>
            </a:r>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Outras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é possível definir a quantidade de elementos exibidos utilizando o atributo </a:t>
            </a:r>
            <a:r>
              <a:rPr lang="pt-BR" sz="1800" b="1" i="0" u="none" strike="noStrike" baseline="0" dirty="0" err="1">
                <a:solidFill>
                  <a:srgbClr val="585757"/>
                </a:solidFill>
                <a:latin typeface="OpenSans-Bold"/>
              </a:rPr>
              <a:t>size</a:t>
            </a:r>
            <a:r>
              <a:rPr lang="pt-BR" sz="1800" b="0" i="0" u="none" strike="noStrike" baseline="0" dirty="0">
                <a:solidFill>
                  <a:srgbClr val="585757"/>
                </a:solidFill>
                <a:latin typeface="OpenSans-Regular"/>
              </a:rPr>
              <a:t>. No exemplo</a:t>
            </a:r>
          </a:p>
          <a:p>
            <a:pPr algn="l"/>
            <a:r>
              <a:rPr lang="pt-BR" sz="1800" b="0" i="0" u="none" strike="noStrike" baseline="0" dirty="0">
                <a:solidFill>
                  <a:srgbClr val="585757"/>
                </a:solidFill>
                <a:latin typeface="OpenSans-Regular"/>
              </a:rPr>
              <a:t>acima definimos que todos os cinco elementos devem ser exibidos.</a:t>
            </a:r>
          </a:p>
          <a:p>
            <a:pPr algn="l"/>
            <a:r>
              <a:rPr lang="pt-BR" sz="1800" b="0" i="0" u="none" strike="noStrike" baseline="0" dirty="0">
                <a:solidFill>
                  <a:srgbClr val="585757"/>
                </a:solidFill>
                <a:latin typeface="OpenSans-Regular"/>
              </a:rPr>
              <a:t>O próximo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é uma das novidades do HTML5, ele é semelhante ao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select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porém à</a:t>
            </a:r>
          </a:p>
          <a:p>
            <a:pPr algn="l"/>
            <a:r>
              <a:rPr lang="pt-BR" sz="1800" b="0" i="0" u="none" strike="noStrike" baseline="0" dirty="0">
                <a:solidFill>
                  <a:srgbClr val="585757"/>
                </a:solidFill>
                <a:latin typeface="OpenSans-Regular"/>
              </a:rPr>
              <a:t>medida que o usuário digita no campo, a lista é filtrada automaticamente. Veja o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Selecione um navegador: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list</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4D7FE3"/>
                </a:solidFill>
                <a:latin typeface="Consolas" panose="020B0609020204030204" pitchFamily="49" charset="0"/>
              </a:rPr>
              <a:t> </a:t>
            </a:r>
            <a:r>
              <a:rPr lang="pt-BR" sz="1800" b="0" i="0" u="none" strike="noStrike" baseline="0" dirty="0">
                <a:solidFill>
                  <a:srgbClr val="994E9D"/>
                </a:solidFill>
                <a:latin typeface="Consolas" panose="020B0609020204030204" pitchFamily="49" charset="0"/>
              </a:rPr>
              <a:t>id</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”Internet Explorer”</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”Firefox”</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”Chrome”</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”Opera”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”Safari”</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é necessário para o funcionamento do componente.</a:t>
            </a:r>
          </a:p>
          <a:p>
            <a:pPr algn="l"/>
            <a:r>
              <a:rPr lang="pt-BR" sz="1800" b="0" i="0" u="none" strike="noStrike" baseline="0" dirty="0">
                <a:solidFill>
                  <a:srgbClr val="585757"/>
                </a:solidFill>
                <a:latin typeface="OpenSans-Regular"/>
              </a:rPr>
              <a:t>Primeiro, você deve criar a lista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com as opções possíveis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relacionar o campo</a:t>
            </a:r>
          </a:p>
          <a:p>
            <a:pPr algn="l"/>
            <a:r>
              <a:rPr lang="pt-BR" sz="1800" b="0" i="0" u="none" strike="noStrike" baseline="0" dirty="0">
                <a:solidFill>
                  <a:srgbClr val="585757"/>
                </a:solidFill>
                <a:latin typeface="OpenSans-Regular"/>
              </a:rPr>
              <a:t>texto aos dados, você deve ter o mesmo valor para o atributo </a:t>
            </a:r>
            <a:r>
              <a:rPr lang="pt-BR" sz="1800" b="1" i="0" u="none" strike="noStrike" baseline="0" dirty="0">
                <a:solidFill>
                  <a:srgbClr val="585757"/>
                </a:solidFill>
                <a:latin typeface="OpenSans-Bold"/>
              </a:rPr>
              <a:t>id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e o atributo </a:t>
            </a:r>
            <a:r>
              <a:rPr lang="pt-BR" sz="1800" b="1" i="0" u="none" strike="noStrike" baseline="0" dirty="0" err="1">
                <a:solidFill>
                  <a:srgbClr val="585757"/>
                </a:solidFill>
                <a:latin typeface="OpenSans-Bold"/>
              </a:rPr>
              <a:t>list</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&lt;input&gt;</a:t>
            </a:r>
            <a:r>
              <a:rPr lang="pt-BR" sz="1800" b="0" i="0" u="none" strike="noStrike" baseline="0" dirty="0">
                <a:solidFill>
                  <a:srgbClr val="585757"/>
                </a:solidFill>
                <a:latin typeface="OpenSans-Regular"/>
              </a:rPr>
              <a:t>).</a:t>
            </a:r>
          </a:p>
          <a:p>
            <a:pPr algn="l"/>
            <a:r>
              <a:rPr lang="pt-BR" sz="1800" b="0" i="0" u="none" strike="noStrike" baseline="0" dirty="0">
                <a:solidFill>
                  <a:srgbClr val="585757"/>
                </a:solidFill>
                <a:latin typeface="OpenSans-Regular"/>
              </a:rPr>
              <a:t>Por fim,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textarea</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define um campo de entrada que permite a digitação de várias linhas,</a:t>
            </a:r>
          </a:p>
          <a:p>
            <a:pPr algn="l"/>
            <a:r>
              <a:rPr lang="pt-BR" sz="1800" b="0" i="0" u="none" strike="noStrike" baseline="0" dirty="0">
                <a:solidFill>
                  <a:srgbClr val="585757"/>
                </a:solidFill>
                <a:latin typeface="OpenSans-Regular"/>
              </a:rPr>
              <a:t>coisa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não permite. Por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Observações:&lt;</a:t>
            </a:r>
            <a:r>
              <a:rPr lang="pt-BR" sz="1800" b="0" i="0" u="none" strike="noStrike" baseline="0" dirty="0" err="1">
                <a:solidFill>
                  <a:srgbClr val="4D7FE3"/>
                </a:solidFill>
                <a:latin typeface="Consolas" panose="020B0609020204030204" pitchFamily="49" charset="0"/>
              </a:rPr>
              <a:t>br</a:t>
            </a:r>
            <a:r>
              <a:rPr lang="pt-BR" sz="1800" b="0" i="0" u="none" strike="noStrike" baseline="0" dirty="0">
                <a:solidFill>
                  <a:srgbClr val="000000"/>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observacao</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rows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”10” </a:t>
            </a:r>
            <a:r>
              <a:rPr lang="pt-BR" sz="1800" b="0" i="0" u="none" strike="noStrike" baseline="0" dirty="0" err="1">
                <a:solidFill>
                  <a:srgbClr val="994E9D"/>
                </a:solidFill>
                <a:latin typeface="Consolas" panose="020B0609020204030204" pitchFamily="49" charset="0"/>
              </a:rPr>
              <a:t>cols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”30”</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Este é o valor padrão para o</a:t>
            </a:r>
          </a:p>
          <a:p>
            <a:pPr algn="l"/>
            <a:r>
              <a:rPr lang="pt-BR" sz="1800" b="0" i="0" u="none" strike="noStrike" baseline="0" dirty="0">
                <a:solidFill>
                  <a:srgbClr val="000000"/>
                </a:solidFill>
                <a:latin typeface="Consolas" panose="020B0609020204030204" pitchFamily="49" charset="0"/>
              </a:rPr>
              <a:t>campo observação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O atributo </a:t>
            </a:r>
            <a:r>
              <a:rPr lang="pt-BR" sz="1800" b="1" i="0" u="none" strike="noStrike" baseline="0" dirty="0" err="1">
                <a:solidFill>
                  <a:srgbClr val="585757"/>
                </a:solidFill>
                <a:latin typeface="OpenSans-Bold"/>
              </a:rPr>
              <a:t>rows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linhas visíveis, </a:t>
            </a:r>
            <a:r>
              <a:rPr lang="pt-BR" sz="1800" b="1" i="0" u="none" strike="noStrike" baseline="0" dirty="0" err="1">
                <a:solidFill>
                  <a:srgbClr val="585757"/>
                </a:solidFill>
                <a:latin typeface="OpenSans-Bold"/>
              </a:rPr>
              <a:t>cols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colunas. No Chrome você pode alterar o tamanho do componente apenas arrastando o canto inferior direito.</a:t>
            </a:r>
          </a:p>
          <a:p>
            <a:pPr algn="l"/>
            <a:r>
              <a:rPr lang="pt-BR" sz="1800" b="0" i="0" u="none" strike="noStrike" baseline="0" dirty="0">
                <a:solidFill>
                  <a:srgbClr val="585757"/>
                </a:solidFill>
                <a:latin typeface="OpenSans-Regular"/>
              </a:rPr>
              <a:t>Um formulário completo, com todos os elementos descritos nesta seção, foi disponibilizado em: </a:t>
            </a:r>
            <a:r>
              <a:rPr lang="pt-BR" sz="1800" b="0" i="1" u="none" strike="noStrike" baseline="0" dirty="0">
                <a:solidFill>
                  <a:srgbClr val="585757"/>
                </a:solidFill>
                <a:latin typeface="OpenSans-Italic"/>
              </a:rPr>
              <a:t>https://repl.it/@Fbricadede/formulario-completo</a:t>
            </a: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elemento </a:t>
            </a:r>
            <a:r>
              <a:rPr lang="pt-BR" sz="1800" b="1" i="0" u="none" strike="noStrike" baseline="0" dirty="0" err="1">
                <a:solidFill>
                  <a:srgbClr val="585757"/>
                </a:solidFill>
                <a:latin typeface="OpenSans-Bold"/>
              </a:rPr>
              <a:t>canvas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talvez a maior novidade apresentada pelo HTML5, pois permite</a:t>
            </a:r>
          </a:p>
          <a:p>
            <a:pPr algn="l"/>
            <a:r>
              <a:rPr lang="pt-BR" sz="1800" b="0" i="0" u="none" strike="noStrike" baseline="0" dirty="0">
                <a:solidFill>
                  <a:srgbClr val="585757"/>
                </a:solidFill>
                <a:latin typeface="OpenSans-Regular"/>
              </a:rPr>
              <a:t>a construção de elementos gráficos na página web com comandos simples. Para saber</a:t>
            </a:r>
          </a:p>
          <a:p>
            <a:pPr algn="l"/>
            <a:r>
              <a:rPr lang="pt-BR" sz="1800" b="0" i="0" u="none" strike="noStrike" baseline="0" dirty="0">
                <a:solidFill>
                  <a:srgbClr val="585757"/>
                </a:solidFill>
                <a:latin typeface="OpenSans-Regular"/>
              </a:rPr>
              <a:t>mais sobre esse elemento, consulte o livro Desenvolvimento e Design de Sites, 1ª Edição.</a:t>
            </a:r>
          </a:p>
          <a:p>
            <a:pPr algn="l"/>
            <a:r>
              <a:rPr lang="pt-BR" sz="1800" b="0" i="0" u="none" strike="noStrike" baseline="0" dirty="0">
                <a:solidFill>
                  <a:srgbClr val="585757"/>
                </a:solidFill>
                <a:latin typeface="OpenSans-Regular"/>
              </a:rPr>
              <a:t>Capítulo 2 – Linguagem HTML, página 34.</a:t>
            </a:r>
          </a:p>
          <a:p>
            <a:pPr algn="l"/>
            <a:r>
              <a:rPr lang="pt-BR" sz="1800" b="0" i="1" u="none" strike="noStrike" baseline="0" dirty="0">
                <a:solidFill>
                  <a:srgbClr val="585757"/>
                </a:solidFill>
                <a:latin typeface="OpenSans-Italic"/>
              </a:rPr>
              <a:t>https://integrada.minhabiblioteca.com.br/books/9788536519012</a:t>
            </a:r>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D6031452-724B-EF72-B98B-1F089C898CDC}"/>
              </a:ext>
            </a:extLst>
          </p:cNvPr>
          <p:cNvSpPr>
            <a:spLocks noGrp="1"/>
          </p:cNvSpPr>
          <p:nvPr>
            <p:ph type="sldNum" sz="quarter" idx="5"/>
          </p:nvPr>
        </p:nvSpPr>
        <p:spPr/>
        <p:txBody>
          <a:bodyPr/>
          <a:lstStyle/>
          <a:p>
            <a:fld id="{D0E42C9D-BC2F-4B75-8FE9-F32B3E470D2E}" type="slidenum">
              <a:rPr lang="pt-BR" smtClean="0"/>
              <a:t>55</a:t>
            </a:fld>
            <a:endParaRPr lang="pt-BR"/>
          </a:p>
        </p:txBody>
      </p:sp>
    </p:spTree>
    <p:extLst>
      <p:ext uri="{BB962C8B-B14F-4D97-AF65-F5344CB8AC3E}">
        <p14:creationId xmlns:p14="http://schemas.microsoft.com/office/powerpoint/2010/main" val="567279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7CC49-E3E5-1A7D-A734-056C1DE3539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AF9F509-176F-E697-CAEE-580564CA445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538BA1B-5186-30C1-5201-84E79713531E}"/>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Formulários HTML permitem a entrada de dados a partir de um navegador. São utilizados para obter informações do usuário e podem conter campos de texto, botões, caixas de seleção e lista de opções. A</a:t>
            </a:r>
          </a:p>
          <a:p>
            <a:pPr algn="l"/>
            <a:r>
              <a:rPr lang="pt-BR" sz="1800" b="0" i="0" u="none" strike="noStrike" baseline="0" dirty="0">
                <a:solidFill>
                  <a:srgbClr val="585757"/>
                </a:solidFill>
                <a:latin typeface="OpenSans-Regular"/>
              </a:rPr>
              <a:t>imagem abaixo apresenta um exemplo de formulário HTML. </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As informações acima serão enviadas para o servidor web. Você pode receber e gravá-las em um banco de dados ou enviá-las por e-mail. O código do formulário acima foi disponibilizado em: </a:t>
            </a:r>
            <a:r>
              <a:rPr lang="pt-BR" sz="1800" b="0" i="1" u="none" strike="noStrike" baseline="0" dirty="0">
                <a:solidFill>
                  <a:srgbClr val="585757"/>
                </a:solidFill>
                <a:latin typeface="OpenSans-Italic"/>
              </a:rPr>
              <a:t>https://repl.it/@Fbricadede/formulario-login</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criar um formulário, use o elemento:</a:t>
            </a:r>
          </a:p>
          <a:p>
            <a:pPr algn="l"/>
            <a:r>
              <a:rPr lang="pt-BR" sz="1800" b="0" i="0" u="none" strike="noStrike" baseline="0" dirty="0">
                <a:solidFill>
                  <a:srgbClr val="262626"/>
                </a:solidFill>
                <a:latin typeface="Consolas" panose="020B0609020204030204" pitchFamily="49" charset="0"/>
              </a:rPr>
              <a:t>&lt;</a:t>
            </a:r>
            <a:r>
              <a:rPr lang="pt-BR" sz="1800" b="1" i="0" u="none" strike="noStrike" baseline="0" dirty="0" err="1">
                <a:solidFill>
                  <a:srgbClr val="5B9CD6"/>
                </a:solidFill>
                <a:latin typeface="Consolas-Bold"/>
              </a:rPr>
              <a:t>form</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a:t>
            </a:r>
          </a:p>
          <a:p>
            <a:pPr algn="l"/>
            <a:r>
              <a:rPr lang="pt-BR" sz="1800" b="0" i="0" u="none" strike="noStrike" baseline="0" dirty="0">
                <a:solidFill>
                  <a:srgbClr val="262626"/>
                </a:solidFill>
                <a:latin typeface="Consolas" panose="020B0609020204030204" pitchFamily="49" charset="0"/>
              </a:rPr>
              <a:t>Elementos do formulário (campo texto, botões etc.)</a:t>
            </a:r>
          </a:p>
          <a:p>
            <a:pPr algn="l"/>
            <a:r>
              <a:rPr lang="pt-BR" sz="1800" b="0" i="0" u="none" strike="noStrike" baseline="0" dirty="0">
                <a:solidFill>
                  <a:srgbClr val="262626"/>
                </a:solidFill>
                <a:latin typeface="Consolas" panose="020B0609020204030204" pitchFamily="49" charset="0"/>
              </a:rPr>
              <a:t>...</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adicionar um campo texto ao formulário, você deve utilizar o elemento </a:t>
            </a:r>
            <a:r>
              <a:rPr lang="pt-BR" sz="1800" b="1" i="0" u="none" strike="noStrike" baseline="0" dirty="0">
                <a:solidFill>
                  <a:srgbClr val="585757"/>
                </a:solidFill>
                <a:latin typeface="OpenSans-Bold"/>
              </a:rPr>
              <a:t>&lt;input&gt;</a:t>
            </a:r>
            <a:r>
              <a:rPr lang="pt-BR" sz="1800" b="0" i="0" u="none" strike="noStrike" baseline="0" dirty="0">
                <a:solidFill>
                  <a:srgbClr val="585757"/>
                </a:solidFill>
                <a:latin typeface="OpenSans-Regular"/>
              </a:rPr>
              <a:t>. Conforme código abaixo:</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	&lt;</a:t>
            </a:r>
            <a:r>
              <a:rPr lang="pt-BR" sz="1800" b="0" i="0" u="none" strike="noStrike" baseline="0" dirty="0">
                <a:solidFill>
                  <a:srgbClr val="5B9CD6"/>
                </a:solidFill>
                <a:latin typeface="Consolas" panose="020B0609020204030204" pitchFamily="49" charset="0"/>
              </a:rPr>
              <a:t>input </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possui o atributo </a:t>
            </a:r>
            <a:r>
              <a:rPr lang="pt-BR" sz="1800" b="1" i="0" u="none" strike="noStrike" baseline="0" dirty="0" err="1">
                <a:solidFill>
                  <a:srgbClr val="585757"/>
                </a:solidFill>
                <a:latin typeface="OpenSans-Bold"/>
              </a:rPr>
              <a:t>type</a:t>
            </a:r>
            <a:r>
              <a:rPr lang="pt-BR" sz="1800" b="0" i="0" u="none" strike="noStrike" baseline="0" dirty="0">
                <a:solidFill>
                  <a:srgbClr val="585757"/>
                </a:solidFill>
                <a:latin typeface="OpenSans-Regular"/>
              </a:rPr>
              <a:t>, um importante atributo que define o tipo do campo de entrada. No código abaixo você vai criar dois tipos de campos, um de login e outro de senha.</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Login: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Senha: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 </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lista abaixo apresenta os diferentes tipos de campo texto que você pode utilizar: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button</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1F217D"/>
                </a:solidFill>
                <a:latin typeface="OpenSans-Regular"/>
              </a:rPr>
              <a:t>: </a:t>
            </a:r>
            <a:r>
              <a:rPr lang="pt-BR" sz="1800" b="0" i="0" u="none" strike="noStrike" baseline="0" dirty="0">
                <a:solidFill>
                  <a:srgbClr val="585757"/>
                </a:solidFill>
                <a:latin typeface="OpenSans-Regular"/>
              </a:rPr>
              <a:t>define um botão. O HTML permite a criação de botões utilizando um elemento mais descritivo para essa tarefa,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button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Veja o exemplo abaixo: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	&lt;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”button”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Botão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	&lt;</a:t>
            </a:r>
            <a:r>
              <a:rPr lang="pt-BR" sz="1800" b="0" i="0" u="none" strike="noStrike" baseline="0" dirty="0" err="1">
                <a:solidFill>
                  <a:srgbClr val="4D7FE3"/>
                </a:solidFill>
                <a:latin typeface="Consolas" panose="020B0609020204030204" pitchFamily="49" charset="0"/>
              </a:rPr>
              <a:t>button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Outro botão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button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 muito semelhante, porém a segunda é mais clara para alguém que está lendo o seu código, fica a seu critério escolher: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checkbox</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permite que o usuário selecione </a:t>
            </a:r>
            <a:r>
              <a:rPr lang="pt-BR" sz="1800" b="1" i="0" u="none" strike="noStrike" baseline="0" dirty="0">
                <a:solidFill>
                  <a:srgbClr val="585757"/>
                </a:solidFill>
                <a:latin typeface="OpenSans-Bold"/>
              </a:rPr>
              <a:t>zero </a:t>
            </a:r>
            <a:r>
              <a:rPr lang="pt-BR" sz="1800" b="0" i="0" u="none" strike="noStrike" baseline="0" dirty="0">
                <a:solidFill>
                  <a:srgbClr val="585757"/>
                </a:solidFill>
                <a:latin typeface="OpenSans-Regular"/>
              </a:rPr>
              <a:t>ou </a:t>
            </a:r>
            <a:r>
              <a:rPr lang="pt-BR" sz="1800" b="1" i="0" u="none" strike="noStrike" baseline="0" dirty="0">
                <a:solidFill>
                  <a:srgbClr val="585757"/>
                </a:solidFill>
                <a:latin typeface="OpenSans-Bold"/>
              </a:rPr>
              <a:t>mais </a:t>
            </a:r>
            <a:r>
              <a:rPr lang="pt-BR" sz="1800" b="0" i="0" u="none" strike="noStrike" baseline="0" dirty="0">
                <a:solidFill>
                  <a:srgbClr val="585757"/>
                </a:solidFill>
                <a:latin typeface="OpenSans-Regular"/>
              </a:rPr>
              <a:t>opções de um número limitado de opções. Por exemplo:</a:t>
            </a:r>
          </a:p>
          <a:p>
            <a:pPr algn="l"/>
            <a:endParaRPr lang="pt-BR" sz="1800" b="0" i="0" u="none" strike="noStrike" baseline="0" dirty="0">
              <a:solidFill>
                <a:srgbClr val="1F217D"/>
              </a:solidFill>
              <a:latin typeface="Consolas" panose="020B0609020204030204" pitchFamily="49" charset="0"/>
            </a:endParaRP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Qual a sua linguagem preferida:</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JavaScript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C#</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PHP</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Java</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Você pode utilizar o atributo </a:t>
            </a:r>
            <a:r>
              <a:rPr lang="pt-BR" sz="1800" b="1" i="0" u="none" strike="noStrike" baseline="0" dirty="0" err="1">
                <a:solidFill>
                  <a:srgbClr val="585757"/>
                </a:solidFill>
                <a:latin typeface="OpenSans-Bold"/>
              </a:rPr>
              <a:t>checked</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indicar quais campos devem ser pré-selecionados quando a página for carregada.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”color”</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cor.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”date”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data. Você pode usar 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atribuir restrições às datas, por exemplo:</a:t>
            </a:r>
          </a:p>
          <a:p>
            <a:pPr algn="l"/>
            <a:endParaRPr lang="pt-BR" sz="1800" b="0" i="0" u="none" strike="noStrike" baseline="0" dirty="0">
              <a:solidFill>
                <a:srgbClr val="1F217D"/>
              </a:solidFill>
              <a:latin typeface="Consolas" panose="020B0609020204030204" pitchFamily="49" charset="0"/>
            </a:endParaRP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Data nascimento:</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”date” </a:t>
            </a:r>
            <a:r>
              <a:rPr lang="pt-BR" sz="1800" b="0" i="0" u="none" strike="noStrike" baseline="0" dirty="0">
                <a:solidFill>
                  <a:srgbClr val="994E9D"/>
                </a:solidFill>
                <a:latin typeface="Consolas" panose="020B0609020204030204" pitchFamily="49" charset="0"/>
              </a:rPr>
              <a:t>min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”2000-01-01” </a:t>
            </a:r>
            <a:r>
              <a:rPr lang="pt-BR" sz="1800" b="0" i="0" u="none" strike="noStrike" baseline="0" dirty="0" err="1">
                <a:solidFill>
                  <a:srgbClr val="994E9D"/>
                </a:solidFill>
                <a:latin typeface="Consolas" panose="020B0609020204030204" pitchFamily="49" charset="0"/>
              </a:rPr>
              <a:t>max</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”2018-12-31” </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datetime</a:t>
            </a:r>
            <a:r>
              <a:rPr lang="pt-BR" sz="1800" b="0" i="0" u="none" strike="noStrike" baseline="0" dirty="0">
                <a:solidFill>
                  <a:srgbClr val="AD9137"/>
                </a:solidFill>
                <a:latin typeface="Consolas" panose="020B0609020204030204" pitchFamily="49" charset="0"/>
              </a:rPr>
              <a:t>-local”</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data e hora.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email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entrada de e-mail. Dependendo do navegador, o formato do e-mail é validado automaticamente. Já alguns smartphones apresentam a tecla </a:t>
            </a:r>
            <a:r>
              <a:rPr lang="pt-BR" sz="1800" b="1" i="0" u="none" strike="noStrike" baseline="0" dirty="0">
                <a:solidFill>
                  <a:srgbClr val="585757"/>
                </a:solidFill>
                <a:latin typeface="OpenSans-Bold"/>
              </a:rPr>
              <a:t>.com </a:t>
            </a:r>
            <a:r>
              <a:rPr lang="pt-BR" sz="1800" b="0" i="0" u="none" strike="noStrike" baseline="0" dirty="0">
                <a:solidFill>
                  <a:srgbClr val="585757"/>
                </a:solidFill>
                <a:latin typeface="OpenSans-Regular"/>
              </a:rPr>
              <a:t>que facilita a digitação de e-mails.</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”file”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seleção de arquivos para upload para o servidor.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hidden</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invisível para o usuário, porém pode armazenar algum valor da sua página.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image</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uma imagem como um botão de envio.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month</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da entrada de mês e ano.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number</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entrada numérico. Você pode restringir o valor mínimo e máximo utilizando os respectivos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0" i="0" u="none" strike="noStrike" baseline="0" dirty="0">
                <a:solidFill>
                  <a:srgbClr val="585757"/>
                </a:solidFill>
                <a:latin typeface="OpenSans-Regular"/>
              </a:rPr>
              <a:t>. Por exemplo:</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Escolha um número de 1 a 10:</a:t>
            </a:r>
          </a:p>
          <a:p>
            <a:pPr lvl="2" algn="l"/>
            <a:r>
              <a:rPr lang="nb-NO" sz="1800" b="0" i="0" u="none" strike="noStrike" baseline="0" dirty="0">
                <a:solidFill>
                  <a:srgbClr val="1F217D"/>
                </a:solidFill>
                <a:latin typeface="Consolas" panose="020B0609020204030204" pitchFamily="49" charset="0"/>
              </a:rPr>
              <a:t>&lt;</a:t>
            </a:r>
            <a:r>
              <a:rPr lang="nb-NO" sz="1800" b="0" i="0" u="none" strike="noStrike" baseline="0" dirty="0">
                <a:solidFill>
                  <a:srgbClr val="4D7FE3"/>
                </a:solidFill>
                <a:latin typeface="Consolas" panose="020B0609020204030204" pitchFamily="49" charset="0"/>
              </a:rPr>
              <a:t>input </a:t>
            </a:r>
            <a:r>
              <a:rPr lang="nb-NO" sz="1800" b="0" i="0" u="none" strike="noStrike" baseline="0" dirty="0">
                <a:solidFill>
                  <a:srgbClr val="994E9D"/>
                </a:solidFill>
                <a:latin typeface="Consolas" panose="020B0609020204030204" pitchFamily="49" charset="0"/>
              </a:rPr>
              <a:t>type</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”number” </a:t>
            </a:r>
            <a:r>
              <a:rPr lang="nb-NO" sz="1800" b="0" i="0" u="none" strike="noStrike" baseline="0" dirty="0">
                <a:solidFill>
                  <a:srgbClr val="994E9D"/>
                </a:solidFill>
                <a:latin typeface="Consolas" panose="020B0609020204030204" pitchFamily="49" charset="0"/>
              </a:rPr>
              <a:t>min</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”1” </a:t>
            </a:r>
            <a:r>
              <a:rPr lang="nb-NO" sz="1800" b="0" i="0" u="none" strike="noStrike" baseline="0" dirty="0">
                <a:solidFill>
                  <a:srgbClr val="994E9D"/>
                </a:solidFill>
                <a:latin typeface="Consolas" panose="020B0609020204030204" pitchFamily="49" charset="0"/>
              </a:rPr>
              <a:t>max</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”10” </a:t>
            </a:r>
            <a:r>
              <a:rPr lang="nb-NO"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senha.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”radio”</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permite que o usuário selecione </a:t>
            </a:r>
            <a:r>
              <a:rPr lang="pt-BR" sz="1800" b="1" i="0" u="none" strike="noStrike" baseline="0" dirty="0">
                <a:solidFill>
                  <a:srgbClr val="585757"/>
                </a:solidFill>
                <a:latin typeface="OpenSans-Bold"/>
              </a:rPr>
              <a:t>uma </a:t>
            </a:r>
            <a:r>
              <a:rPr lang="pt-BR" sz="1800" b="0" i="0" u="none" strike="noStrike" baseline="0" dirty="0">
                <a:solidFill>
                  <a:srgbClr val="585757"/>
                </a:solidFill>
                <a:latin typeface="OpenSans-Regular"/>
              </a:rPr>
              <a:t>opção dentro de um número limitado.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 </a:t>
            </a:r>
            <a:r>
              <a:rPr lang="en-US" sz="1800" b="0" i="0" u="none" strike="noStrike" baseline="0" dirty="0">
                <a:solidFill>
                  <a:srgbClr val="994E9D"/>
                </a:solidFill>
                <a:latin typeface="Consolas" panose="020B0609020204030204" pitchFamily="49" charset="0"/>
              </a:rPr>
              <a:t>checked</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Masculino</a:t>
            </a:r>
            <a:endParaRPr lang="en-US" sz="1800" b="0" i="0" u="none" strike="noStrike" baseline="0" dirty="0">
              <a:solidFill>
                <a:srgbClr val="000000"/>
              </a:solidFill>
              <a:latin typeface="Consolas" panose="020B0609020204030204" pitchFamily="49" charset="0"/>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Feminino</a:t>
            </a:r>
            <a:endParaRPr lang="en-US" sz="1800" b="0" i="0" u="none" strike="noStrike" baseline="0" dirty="0">
              <a:solidFill>
                <a:srgbClr val="000000"/>
              </a:solidFill>
              <a:latin typeface="Consolas" panose="020B0609020204030204" pitchFamily="49" charset="0"/>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Outros</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a:t>
            </a:r>
          </a:p>
          <a:p>
            <a:pPr algn="l"/>
            <a:r>
              <a:rPr lang="pt-BR" sz="1800" b="0" i="0" u="none" strike="noStrike" baseline="0" dirty="0">
                <a:solidFill>
                  <a:srgbClr val="585757"/>
                </a:solidFill>
                <a:latin typeface="OpenSans-Regular"/>
              </a:rPr>
              <a:t>Veja que o primeiro campo “Masculino” possui um atributo </a:t>
            </a:r>
            <a:r>
              <a:rPr lang="pt-BR" sz="1800" b="1" i="0" u="none" strike="noStrike" baseline="0" dirty="0" err="1">
                <a:solidFill>
                  <a:srgbClr val="585757"/>
                </a:solidFill>
                <a:latin typeface="OpenSans-Bold"/>
              </a:rPr>
              <a:t>checked</a:t>
            </a:r>
            <a:r>
              <a:rPr lang="pt-BR" sz="1800" b="0" i="0" u="none" strike="noStrike" baseline="0" dirty="0">
                <a:solidFill>
                  <a:srgbClr val="585757"/>
                </a:solidFill>
                <a:latin typeface="OpenSans-Regular"/>
              </a:rPr>
              <a:t>, esse atributo indica que esse campo deve ser pré-selecionado quando a página é carregada.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”range”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controle deslizante para a seleção de um determinado número em um limite. Você define o limite utilizando 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0" i="0" u="none" strike="noStrike" baseline="0" dirty="0">
                <a:solidFill>
                  <a:srgbClr val="585757"/>
                </a:solidFill>
                <a:latin typeface="OpenSans-Regular"/>
              </a:rPr>
              <a:t>. O incremento do valor é definido pelo atributo </a:t>
            </a:r>
            <a:r>
              <a:rPr lang="pt-BR" sz="1800" b="1" i="0" u="none" strike="noStrike" baseline="0" dirty="0">
                <a:solidFill>
                  <a:srgbClr val="585757"/>
                </a:solidFill>
                <a:latin typeface="OpenSans-Bold"/>
              </a:rPr>
              <a:t>step</a:t>
            </a:r>
            <a:r>
              <a:rPr lang="pt-BR" sz="1800" b="0" i="0" u="none" strike="noStrike" baseline="0" dirty="0">
                <a:solidFill>
                  <a:srgbClr val="585757"/>
                </a:solidFill>
                <a:latin typeface="OpenSans-Regular"/>
              </a:rPr>
              <a: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r>
              <a:rPr lang="en-US" sz="1800" b="0" i="0" u="none" strike="noStrike" baseline="0" dirty="0">
                <a:solidFill>
                  <a:srgbClr val="000000"/>
                </a:solidFill>
                <a:latin typeface="Consolas" panose="020B0609020204030204" pitchFamily="49" charset="0"/>
              </a:rPr>
              <a:t>0 </a:t>
            </a:r>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”range” </a:t>
            </a:r>
            <a:r>
              <a:rPr lang="en-US" sz="1800" b="0" i="0" u="none" strike="noStrike" baseline="0" dirty="0">
                <a:solidFill>
                  <a:srgbClr val="994E9D"/>
                </a:solidFill>
                <a:latin typeface="Consolas" panose="020B0609020204030204" pitchFamily="49" charset="0"/>
              </a:rPr>
              <a:t>min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”0” </a:t>
            </a:r>
            <a:r>
              <a:rPr lang="en-US" sz="1800" b="0" i="0" u="none" strike="noStrike" baseline="0" dirty="0">
                <a:solidFill>
                  <a:srgbClr val="994E9D"/>
                </a:solidFill>
                <a:latin typeface="Consolas" panose="020B0609020204030204" pitchFamily="49" charset="0"/>
              </a:rPr>
              <a:t>max</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”100” </a:t>
            </a:r>
            <a:r>
              <a:rPr lang="en-US" sz="1800" b="0" i="0" u="none" strike="noStrike" baseline="0" dirty="0">
                <a:solidFill>
                  <a:srgbClr val="994E9D"/>
                </a:solidFill>
                <a:latin typeface="Consolas" panose="020B0609020204030204" pitchFamily="49" charset="0"/>
              </a:rPr>
              <a:t>step</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”10”</a:t>
            </a:r>
            <a:r>
              <a:rPr lang="en-US" sz="1800" b="0" i="0" u="none" strike="noStrike" baseline="0" dirty="0">
                <a:solidFill>
                  <a:srgbClr val="1F217D"/>
                </a:solidFill>
                <a:latin typeface="Consolas" panose="020B0609020204030204" pitchFamily="49" charset="0"/>
              </a:rPr>
              <a:t>/&gt; </a:t>
            </a:r>
            <a:r>
              <a:rPr lang="en-US" sz="1800" b="0" i="0" u="none" strike="noStrike" baseline="0" dirty="0">
                <a:solidFill>
                  <a:srgbClr val="000000"/>
                </a:solidFill>
                <a:latin typeface="Consolas" panose="020B0609020204030204" pitchFamily="49" charset="0"/>
              </a:rPr>
              <a:t>100</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”reset”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botão que permite redefinir o valor de todos os campos do formulário</a:t>
            </a:r>
          </a:p>
          <a:p>
            <a:pPr lvl="1" algn="l"/>
            <a:r>
              <a:rPr lang="pt-BR" sz="1800" b="0" i="0" u="none" strike="noStrike" baseline="0" dirty="0">
                <a:solidFill>
                  <a:srgbClr val="585757"/>
                </a:solidFill>
                <a:latin typeface="OpenSans-Regular"/>
              </a:rPr>
              <a:t>para o seu valor padrão.</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search</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pesquisa que se comporta como um campo de texto</a:t>
            </a:r>
          </a:p>
          <a:p>
            <a:pPr lvl="1" algn="l"/>
            <a:r>
              <a:rPr lang="pt-BR" sz="1800" b="0" i="0" u="none" strike="noStrike" baseline="0" dirty="0">
                <a:solidFill>
                  <a:srgbClr val="585757"/>
                </a:solidFill>
                <a:latin typeface="OpenSans-Regular"/>
              </a:rPr>
              <a:t>simples.</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submit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botão que permite enviar todos os dados do formulário para uma</a:t>
            </a:r>
          </a:p>
          <a:p>
            <a:pPr lvl="1" algn="l"/>
            <a:r>
              <a:rPr lang="pt-BR" sz="1800" b="0" i="0" u="none" strike="noStrike" baseline="0" dirty="0">
                <a:solidFill>
                  <a:srgbClr val="585757"/>
                </a:solidFill>
                <a:latin typeface="OpenSans-Regular"/>
              </a:rPr>
              <a:t>página no servidor. A página é especificada no atributo </a:t>
            </a:r>
            <a:r>
              <a:rPr lang="pt-BR" sz="1800" b="1" i="0" u="none" strike="noStrike" baseline="0" dirty="0" err="1">
                <a:solidFill>
                  <a:srgbClr val="585757"/>
                </a:solidFill>
                <a:latin typeface="OpenSans-Bold"/>
              </a:rPr>
              <a:t>action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do formulário, conforme exemplo abaixo:</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action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”/principal.html”</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000000"/>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000000"/>
                </a:solidFill>
                <a:latin typeface="Consolas" panose="020B0609020204030204" pitchFamily="49" charset="0"/>
              </a:rPr>
              <a:t>&gt;</a:t>
            </a:r>
          </a:p>
          <a:p>
            <a:pPr lvl="3" algn="l"/>
            <a:r>
              <a:rPr lang="pt-BR" sz="1800" b="0" i="0" u="none" strike="noStrike" baseline="0" dirty="0">
                <a:solidFill>
                  <a:srgbClr val="000000"/>
                </a:solidFill>
                <a:latin typeface="Consolas" panose="020B0609020204030204" pitchFamily="49" charset="0"/>
              </a:rPr>
              <a:t>Campo texto: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submit</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”Enviar”</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	&lt;/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Se o atributo </a:t>
            </a:r>
            <a:r>
              <a:rPr lang="pt-BR" sz="1800" b="1" i="0" u="none" strike="noStrike" baseline="0" dirty="0" err="1">
                <a:solidFill>
                  <a:srgbClr val="585757"/>
                </a:solidFill>
                <a:latin typeface="OpenSans-Bold"/>
              </a:rPr>
              <a:t>action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não for informado, as informações serão enviadas para a página atual. Você também pode utilizar o atributo </a:t>
            </a:r>
            <a:r>
              <a:rPr lang="pt-BR" sz="1800" b="1" i="0" u="none" strike="noStrike" baseline="0" dirty="0">
                <a:solidFill>
                  <a:srgbClr val="585757"/>
                </a:solidFill>
                <a:latin typeface="OpenSans-Bold"/>
              </a:rPr>
              <a:t>target </a:t>
            </a:r>
            <a:r>
              <a:rPr lang="pt-BR" sz="1800" b="0" i="0" u="none" strike="noStrike" baseline="0" dirty="0">
                <a:solidFill>
                  <a:srgbClr val="585757"/>
                </a:solidFill>
                <a:latin typeface="OpenSans-Regular"/>
              </a:rPr>
              <a:t>do formulário para definir se os dados devem ser enviados em uma nova aba do navegador (valor </a:t>
            </a:r>
            <a:r>
              <a:rPr lang="pt-BR" sz="1800" b="1" i="0" u="none" strike="noStrike" baseline="0" dirty="0">
                <a:solidFill>
                  <a:srgbClr val="585757"/>
                </a:solidFill>
                <a:latin typeface="OpenSans-Bold"/>
              </a:rPr>
              <a:t>_</a:t>
            </a:r>
            <a:r>
              <a:rPr lang="pt-BR" sz="1800" b="1" i="0" u="none" strike="noStrike" baseline="0" dirty="0" err="1">
                <a:solidFill>
                  <a:srgbClr val="585757"/>
                </a:solidFill>
                <a:latin typeface="OpenSans-Bold"/>
              </a:rPr>
              <a:t>blank</a:t>
            </a:r>
            <a:r>
              <a:rPr lang="pt-BR" sz="1800" b="0" i="0" u="none" strike="noStrike" baseline="0" dirty="0">
                <a:solidFill>
                  <a:srgbClr val="585757"/>
                </a:solidFill>
                <a:latin typeface="OpenSans-Regular"/>
              </a:rPr>
              <a:t>) ou na janela atual (valor </a:t>
            </a:r>
            <a:r>
              <a:rPr lang="pt-BR" sz="1800" b="1" i="0" u="none" strike="noStrike" baseline="0" dirty="0">
                <a:solidFill>
                  <a:srgbClr val="585757"/>
                </a:solidFill>
                <a:latin typeface="OpenSans-Bold"/>
              </a:rPr>
              <a:t>_self</a:t>
            </a:r>
            <a:r>
              <a:rPr lang="pt-BR" sz="1800" b="0" i="0" u="none" strike="noStrike" baseline="0" dirty="0">
                <a:solidFill>
                  <a:srgbClr val="585757"/>
                </a:solidFill>
                <a:latin typeface="OpenSans-Regular"/>
              </a:rPr>
              <a:t>). O valor padrão é </a:t>
            </a:r>
            <a:r>
              <a:rPr lang="pt-BR" sz="1800" b="1" i="0" u="none" strike="noStrike" baseline="0" dirty="0">
                <a:solidFill>
                  <a:srgbClr val="585757"/>
                </a:solidFill>
                <a:latin typeface="OpenSans-Bold"/>
              </a:rPr>
              <a:t>_self</a:t>
            </a:r>
            <a:r>
              <a:rPr lang="pt-BR" sz="1800" b="0" i="0" u="none" strike="noStrike" baseline="0" dirty="0">
                <a:solidFill>
                  <a:srgbClr val="585757"/>
                </a:solidFill>
                <a:latin typeface="OpenSans-Regular"/>
              </a:rPr>
              <a: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padrão, o formulário utiliza o método GET do protocolo HTTP para enviar as informações para o servidor, nesse método as informações são passadas na URL. Exemplo: </a:t>
            </a:r>
            <a:r>
              <a:rPr lang="pt-BR" sz="1800" b="0" i="1" u="none" strike="noStrike" baseline="0" dirty="0">
                <a:solidFill>
                  <a:srgbClr val="585757"/>
                </a:solidFill>
                <a:latin typeface="OpenSans-Italic"/>
              </a:rPr>
              <a:t>https://formulario-login--fbricadede.repl.co/principal.html?login=fabrica&amp;senha=123</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que os dados ficam visíveis no navegador para o nosso usuário (inclusive a senha). Para evitar isso, você pode trocar para o método POST do HTTP. Para isso utilize o atributo </a:t>
            </a:r>
            <a:r>
              <a:rPr lang="pt-BR" sz="1800" b="1" i="0" u="none" strike="noStrike" baseline="0" dirty="0" err="1">
                <a:solidFill>
                  <a:srgbClr val="585757"/>
                </a:solidFill>
                <a:latin typeface="OpenSans-Bold"/>
              </a:rPr>
              <a:t>method</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do formulário com</a:t>
            </a:r>
          </a:p>
          <a:p>
            <a:pPr algn="l"/>
            <a:r>
              <a:rPr lang="pt-BR" sz="1800" b="0" i="0" u="none" strike="noStrike" baseline="0" dirty="0">
                <a:solidFill>
                  <a:srgbClr val="585757"/>
                </a:solidFill>
                <a:latin typeface="OpenSans-Regular"/>
              </a:rPr>
              <a:t>o valor </a:t>
            </a:r>
            <a:r>
              <a:rPr lang="pt-BR" sz="1800" b="1" i="0" u="none" strike="noStrike" baseline="0" dirty="0">
                <a:solidFill>
                  <a:srgbClr val="585757"/>
                </a:solidFill>
                <a:latin typeface="OpenSans-Bold"/>
              </a:rPr>
              <a:t>post. </a:t>
            </a:r>
            <a:r>
              <a:rPr lang="pt-BR" sz="1800" b="0" i="0" u="none" strike="noStrike" baseline="0" dirty="0">
                <a:solidFill>
                  <a:srgbClr val="585757"/>
                </a:solidFill>
                <a:latin typeface="OpenSans-Regular"/>
              </a:rPr>
              <a:t>Segue com os atributos </a:t>
            </a:r>
            <a:r>
              <a:rPr lang="pt-BR" sz="1800" b="1" i="0" u="none" strike="noStrike" baseline="0" dirty="0">
                <a:solidFill>
                  <a:srgbClr val="585757"/>
                </a:solidFill>
                <a:latin typeface="OpenSans-Bold"/>
              </a:rPr>
              <a:t>target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method</a:t>
            </a:r>
            <a:r>
              <a:rPr lang="pt-BR" sz="1800" b="0" i="0" u="none" strike="noStrike" baseline="0" dirty="0">
                <a:solidFill>
                  <a:srgbClr val="585757"/>
                </a:solidFill>
                <a:latin typeface="OpenSans-Regular"/>
              </a:rPr>
              <a:t>:</a:t>
            </a:r>
          </a:p>
          <a:p>
            <a:pPr algn="l"/>
            <a:endParaRPr lang="en-US" sz="1800" b="0" i="0" u="none" strike="noStrike" baseline="0" dirty="0">
              <a:solidFill>
                <a:srgbClr val="1F217D"/>
              </a:solidFill>
              <a:latin typeface="Consolas" panose="020B0609020204030204" pitchFamily="49" charset="0"/>
            </a:endParaRPr>
          </a:p>
          <a:p>
            <a:pPr lvl="1"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Login: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”login”</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Senha: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”senha”</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”reset”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Limpar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”submit”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Enviar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Ao desenvolver seus formulários, você pode ser um pouco negligente na escolha do método de envio (GET ou POST).</a:t>
            </a:r>
          </a:p>
          <a:p>
            <a:pPr algn="l"/>
            <a:r>
              <a:rPr lang="pt-BR" sz="1800" b="0" i="0" u="none" strike="noStrike" baseline="0" dirty="0">
                <a:solidFill>
                  <a:srgbClr val="585757"/>
                </a:solidFill>
                <a:latin typeface="OpenSans-Regular"/>
              </a:rPr>
              <a:t>Isso pode gerar problemas na sua aplicação ou na perda de uma funcionalidade muito útil para o seu usuário, a de adicionar a URL nos favoritos do navegador.</a:t>
            </a:r>
          </a:p>
          <a:p>
            <a:pPr algn="l"/>
            <a:r>
              <a:rPr lang="pt-BR" sz="1800" b="0" i="0" u="none" strike="noStrike" baseline="0" dirty="0">
                <a:solidFill>
                  <a:srgbClr val="585757"/>
                </a:solidFill>
                <a:latin typeface="OpenSans-Regular"/>
              </a:rPr>
              <a:t>Gaste um tempo analisando o método de envio. A </a:t>
            </a:r>
            <a:r>
              <a:rPr lang="pt-BR" sz="1800" b="0" i="1" u="none" strike="noStrike" baseline="0" dirty="0">
                <a:solidFill>
                  <a:srgbClr val="585757"/>
                </a:solidFill>
                <a:latin typeface="OpenSans-Italic"/>
              </a:rPr>
              <a:t>checklist </a:t>
            </a:r>
            <a:r>
              <a:rPr lang="pt-BR" sz="1800" b="0" i="0" u="none" strike="noStrike" baseline="0" dirty="0">
                <a:solidFill>
                  <a:srgbClr val="585757"/>
                </a:solidFill>
                <a:latin typeface="OpenSans-Regular"/>
              </a:rPr>
              <a:t>abaixo pode te auxiliar:</a:t>
            </a:r>
          </a:p>
          <a:p>
            <a:pPr algn="l"/>
            <a:r>
              <a:rPr lang="pt-BR" sz="1800" b="1" i="0" u="none" strike="noStrike" baseline="0" dirty="0">
                <a:solidFill>
                  <a:srgbClr val="585757"/>
                </a:solidFill>
                <a:latin typeface="OpenSans-Bold"/>
              </a:rPr>
              <a:t>GET</a:t>
            </a:r>
          </a:p>
          <a:p>
            <a:pPr algn="l"/>
            <a:r>
              <a:rPr lang="pt-BR" sz="1800" b="0" i="0" u="none" strike="noStrike" baseline="0" dirty="0">
                <a:solidFill>
                  <a:srgbClr val="585757"/>
                </a:solidFill>
                <a:latin typeface="OpenSans-Regular"/>
              </a:rPr>
              <a:t>Neste método, os dados do formulário ficam visíveis na URL do navegador em pares de (nome=valor). Você deve usar esse método quando:</a:t>
            </a:r>
          </a:p>
          <a:p>
            <a:pPr algn="l"/>
            <a:r>
              <a:rPr lang="pt-BR" sz="1800" b="0" i="0" u="none" strike="noStrike" baseline="0" dirty="0">
                <a:solidFill>
                  <a:srgbClr val="585757"/>
                </a:solidFill>
                <a:latin typeface="OpenSans-Regular"/>
              </a:rPr>
              <a:t>• Não existe risco de ultrapassar o limite de caracteres da URL (2048 caracteres);</a:t>
            </a:r>
          </a:p>
          <a:p>
            <a:pPr algn="l"/>
            <a:r>
              <a:rPr lang="pt-BR" sz="1800" b="0" i="0" u="none" strike="noStrike" baseline="0" dirty="0">
                <a:solidFill>
                  <a:srgbClr val="585757"/>
                </a:solidFill>
                <a:latin typeface="OpenSans-Regular"/>
              </a:rPr>
              <a:t>• Os dados não são confidenciais (pois eles ficam visíveis no navegador);</a:t>
            </a:r>
          </a:p>
          <a:p>
            <a:pPr algn="l"/>
            <a:r>
              <a:rPr lang="pt-BR" sz="1800" b="0" i="0" u="none" strike="noStrike" baseline="0" dirty="0">
                <a:solidFill>
                  <a:srgbClr val="585757"/>
                </a:solidFill>
                <a:latin typeface="OpenSans-Regular"/>
              </a:rPr>
              <a:t>• For útil (para os usuários) registrar a URL nos favoritos.</a:t>
            </a:r>
          </a:p>
          <a:p>
            <a:pPr algn="l"/>
            <a:r>
              <a:rPr lang="pt-BR" sz="1800" b="1" i="0" u="none" strike="noStrike" baseline="0" dirty="0">
                <a:solidFill>
                  <a:srgbClr val="585757"/>
                </a:solidFill>
                <a:latin typeface="OpenSans-Bold"/>
              </a:rPr>
              <a:t>POST</a:t>
            </a:r>
          </a:p>
          <a:p>
            <a:pPr algn="l"/>
            <a:r>
              <a:rPr lang="pt-BR" sz="1800" b="0" i="0" u="none" strike="noStrike" baseline="0" dirty="0">
                <a:solidFill>
                  <a:srgbClr val="585757"/>
                </a:solidFill>
                <a:latin typeface="OpenSans-Regular"/>
              </a:rPr>
              <a:t>Neste método os dados não ficaram visíveis. Você deve usar esse método quando:</a:t>
            </a:r>
          </a:p>
          <a:p>
            <a:pPr algn="l"/>
            <a:r>
              <a:rPr lang="pt-BR" sz="1800" b="0" i="0" u="none" strike="noStrike" baseline="0" dirty="0">
                <a:solidFill>
                  <a:srgbClr val="585757"/>
                </a:solidFill>
                <a:latin typeface="OpenSans-Regular"/>
              </a:rPr>
              <a:t>• É necessário enviar grandes quantidades de dados (o POST não possui limitações de tamanho);</a:t>
            </a:r>
          </a:p>
          <a:p>
            <a:pPr algn="l"/>
            <a:r>
              <a:rPr lang="pt-BR" sz="1800" b="0" i="0" u="none" strike="noStrike" baseline="0" dirty="0">
                <a:solidFill>
                  <a:srgbClr val="585757"/>
                </a:solidFill>
                <a:latin typeface="OpenSans-Regular"/>
              </a:rPr>
              <a:t>• Não é necessário registrar nos favoritos;</a:t>
            </a:r>
          </a:p>
          <a:p>
            <a:pPr algn="l"/>
            <a:r>
              <a:rPr lang="pt-BR" sz="1800" b="0" i="0" u="none" strike="noStrike" baseline="0" dirty="0">
                <a:solidFill>
                  <a:srgbClr val="585757"/>
                </a:solidFill>
                <a:latin typeface="OpenSans-Regular"/>
              </a:rPr>
              <a:t>• As informações são confidenciais.</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telefone. Você pode utilizar o atributo </a:t>
            </a:r>
            <a:r>
              <a:rPr lang="pt-BR" sz="1800" b="1" i="0" u="none" strike="noStrike" baseline="0" dirty="0" err="1">
                <a:solidFill>
                  <a:srgbClr val="585757"/>
                </a:solidFill>
                <a:latin typeface="OpenSans-Bold"/>
              </a:rPr>
              <a:t>pattern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validar se o formato do telefone está correto. Por exemplo:</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pattern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”9[0-9]{4}-[0-9]{4}”</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No exemplo acima, o navegador não vai permitir enviar números que não são de celulares, exemplo: 98811-2233 (vai enviar), 3388-8899 (não vai enviar).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texto simples.</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”time”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entrada de hora e minuto.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url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uma URL. Dependendo do navegador, esse campo é validado automaticamente. Alguns smartphones apresentam a tecla </a:t>
            </a:r>
            <a:r>
              <a:rPr lang="pt-BR" sz="1800" b="1" i="0" u="none" strike="noStrike" baseline="0" dirty="0">
                <a:solidFill>
                  <a:srgbClr val="585757"/>
                </a:solidFill>
                <a:latin typeface="OpenSans-Bold"/>
              </a:rPr>
              <a:t>.com </a:t>
            </a:r>
            <a:r>
              <a:rPr lang="pt-BR" sz="1800" b="0" i="0" u="none" strike="noStrike" baseline="0" dirty="0">
                <a:solidFill>
                  <a:srgbClr val="585757"/>
                </a:solidFill>
                <a:latin typeface="OpenSans-Regular"/>
              </a:rPr>
              <a:t>que facilita a digitação da URL.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week</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semana e ano.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Os campos de entrada de texto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possuem outros importantes atributos, abaixo você aprenderá alguns:</a:t>
            </a:r>
          </a:p>
          <a:p>
            <a:pPr algn="l"/>
            <a:endParaRPr lang="pt-BR" sz="1800" b="0" i="0" u="none" strike="noStrike" baseline="0" dirty="0">
              <a:solidFill>
                <a:srgbClr val="585757"/>
              </a:solidFill>
              <a:latin typeface="OpenSans-Regular"/>
            </a:endParaRPr>
          </a:p>
          <a:p>
            <a:pPr algn="l"/>
            <a:r>
              <a:rPr lang="pt-BR" sz="1800" b="1" i="0" u="none" strike="noStrike" baseline="0" dirty="0">
                <a:latin typeface="OpenSans-Bold"/>
              </a:rPr>
              <a:t>Outros atributos importantes do elemento &lt;input&gt;</a:t>
            </a:r>
          </a:p>
          <a:p>
            <a:pPr algn="l"/>
            <a:r>
              <a:rPr lang="pt-BR" sz="1800" b="1" i="0" u="none" strike="noStrike" baseline="0" dirty="0">
                <a:latin typeface="OpenSans-Bold"/>
              </a:rPr>
              <a:t>Atributo Descrição</a:t>
            </a:r>
          </a:p>
          <a:p>
            <a:pPr algn="l"/>
            <a:r>
              <a:rPr lang="es-ES" sz="1800" b="1" i="0" u="none" strike="noStrike" baseline="0" dirty="0" err="1">
                <a:latin typeface="OpenSans-Bold"/>
              </a:rPr>
              <a:t>disabled</a:t>
            </a:r>
            <a:r>
              <a:rPr lang="es-ES" sz="1800" b="1" i="0" u="none" strike="noStrike" baseline="0" dirty="0">
                <a:latin typeface="OpenSans-Bold"/>
              </a:rPr>
              <a:t> </a:t>
            </a:r>
            <a:r>
              <a:rPr lang="es-ES" sz="1800" b="0" i="0" u="none" strike="noStrike" baseline="0" dirty="0">
                <a:latin typeface="OpenSans-Regular"/>
              </a:rPr>
              <a:t>Define que o campo está </a:t>
            </a:r>
            <a:r>
              <a:rPr lang="es-ES" sz="1800" b="0" i="0" u="none" strike="noStrike" baseline="0" dirty="0" err="1">
                <a:latin typeface="OpenSans-Regular"/>
              </a:rPr>
              <a:t>desabilitado</a:t>
            </a:r>
            <a:r>
              <a:rPr lang="es-ES" sz="1800" b="0" i="0" u="none" strike="noStrike" baseline="0" dirty="0">
                <a:latin typeface="OpenSans-Regular"/>
              </a:rPr>
              <a:t>.</a:t>
            </a:r>
          </a:p>
          <a:p>
            <a:pPr algn="l"/>
            <a:r>
              <a:rPr lang="pt-BR" sz="1800" b="1" i="0" u="none" strike="noStrike" baseline="0" dirty="0" err="1">
                <a:latin typeface="OpenSans-Bold"/>
              </a:rPr>
              <a:t>readonly</a:t>
            </a:r>
            <a:r>
              <a:rPr lang="pt-BR" sz="1800" b="1" i="0" u="none" strike="noStrike" baseline="0" dirty="0">
                <a:latin typeface="OpenSans-Bold"/>
              </a:rPr>
              <a:t> </a:t>
            </a:r>
            <a:r>
              <a:rPr lang="pt-BR" sz="1800" b="0" i="0" u="none" strike="noStrike" baseline="0" dirty="0">
                <a:latin typeface="OpenSans-Regular"/>
              </a:rPr>
              <a:t>Define que o campo é somente leitura.</a:t>
            </a:r>
          </a:p>
          <a:p>
            <a:pPr algn="l"/>
            <a:r>
              <a:rPr lang="pt-BR" sz="1800" b="1" i="0" u="none" strike="noStrike" baseline="0" dirty="0" err="1">
                <a:latin typeface="OpenSans-Bold"/>
              </a:rPr>
              <a:t>maxlenght</a:t>
            </a:r>
            <a:r>
              <a:rPr lang="pt-BR" sz="1800" b="1" i="0" u="none" strike="noStrike" baseline="0" dirty="0">
                <a:latin typeface="OpenSans-Bold"/>
              </a:rPr>
              <a:t> </a:t>
            </a:r>
            <a:r>
              <a:rPr lang="pt-BR" sz="1800" b="0" i="0" u="none" strike="noStrike" baseline="0" dirty="0">
                <a:latin typeface="OpenSans-Regular"/>
              </a:rPr>
              <a:t>Limita a quantidade máxima de caracteres que o campo aceita.</a:t>
            </a:r>
          </a:p>
          <a:p>
            <a:pPr algn="l"/>
            <a:r>
              <a:rPr lang="pt-BR" sz="1800" b="1" i="0" u="none" strike="noStrike" baseline="0" dirty="0" err="1">
                <a:latin typeface="OpenSans-Bold"/>
              </a:rPr>
              <a:t>required</a:t>
            </a:r>
            <a:r>
              <a:rPr lang="pt-BR" sz="1800" b="1" i="0" u="none" strike="noStrike" baseline="0" dirty="0">
                <a:latin typeface="OpenSans-Bold"/>
              </a:rPr>
              <a:t> </a:t>
            </a:r>
            <a:r>
              <a:rPr lang="pt-BR" sz="1800" b="0" i="0" u="none" strike="noStrike" baseline="0" dirty="0">
                <a:latin typeface="OpenSans-Regular"/>
              </a:rPr>
              <a:t>Define que o campo é obrigatório. Dependendo do navegador, ao tentar enviar os dados, uma mensagem é exibida para o usuário.</a:t>
            </a:r>
          </a:p>
          <a:p>
            <a:pPr algn="l"/>
            <a:r>
              <a:rPr lang="pt-BR" sz="1800" b="1" i="0" u="none" strike="noStrike" baseline="0" dirty="0" err="1">
                <a:latin typeface="OpenSans-Bold"/>
              </a:rPr>
              <a:t>size</a:t>
            </a:r>
            <a:r>
              <a:rPr lang="pt-BR" sz="1800" b="1" i="0" u="none" strike="noStrike" baseline="0" dirty="0">
                <a:latin typeface="OpenSans-Bold"/>
              </a:rPr>
              <a:t> </a:t>
            </a:r>
            <a:r>
              <a:rPr lang="pt-BR" sz="1800" b="0" i="0" u="none" strike="noStrike" baseline="0" dirty="0">
                <a:latin typeface="OpenSans-Regular"/>
              </a:rPr>
              <a:t>Define o tamanho do campo com base em caracteres.</a:t>
            </a:r>
          </a:p>
          <a:p>
            <a:pPr algn="l"/>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um valor para o campo. No caso dos botões </a:t>
            </a:r>
            <a:r>
              <a:rPr lang="pt-BR" sz="1800" b="1" i="0" u="none" strike="noStrike" baseline="0" dirty="0" err="1">
                <a:latin typeface="OpenSans-Bold"/>
              </a:rPr>
              <a:t>submit</a:t>
            </a:r>
            <a:r>
              <a:rPr lang="pt-BR" sz="1800" b="0" i="0" u="none" strike="noStrike" baseline="0" dirty="0">
                <a:latin typeface="OpenSans-Regular"/>
              </a:rPr>
              <a:t>, </a:t>
            </a:r>
            <a:r>
              <a:rPr lang="pt-BR" sz="1800" b="1" i="0" u="none" strike="noStrike" baseline="0" dirty="0">
                <a:latin typeface="OpenSans-Bold"/>
              </a:rPr>
              <a:t>reset </a:t>
            </a:r>
            <a:r>
              <a:rPr lang="pt-BR" sz="1800" b="0" i="0" u="none" strike="noStrike" baseline="0" dirty="0">
                <a:latin typeface="OpenSans-Regular"/>
              </a:rPr>
              <a:t>e </a:t>
            </a:r>
            <a:r>
              <a:rPr lang="pt-BR" sz="1800" b="1" i="0" u="none" strike="noStrike" baseline="0" dirty="0" err="1">
                <a:latin typeface="OpenSans-Bold"/>
              </a:rPr>
              <a:t>button</a:t>
            </a:r>
            <a:r>
              <a:rPr lang="pt-BR" sz="1800" b="0" i="0" u="none" strike="noStrike" baseline="0" dirty="0">
                <a:latin typeface="OpenSans-Regular"/>
              </a:rPr>
              <a:t>, o atributo </a:t>
            </a:r>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o texto dos botões.</a:t>
            </a:r>
          </a:p>
          <a:p>
            <a:pPr algn="l"/>
            <a:r>
              <a:rPr lang="pt-BR" sz="1800" b="1" i="0" u="none" strike="noStrike" baseline="0" dirty="0" err="1">
                <a:latin typeface="OpenSans-Bold"/>
              </a:rPr>
              <a:t>placeholder</a:t>
            </a:r>
            <a:r>
              <a:rPr lang="pt-BR" sz="1800" b="1" i="0" u="none" strike="noStrike" baseline="0" dirty="0">
                <a:latin typeface="OpenSans-Bold"/>
              </a:rPr>
              <a:t> </a:t>
            </a:r>
            <a:r>
              <a:rPr lang="pt-BR" sz="1800" b="0" i="0" u="none" strike="noStrike" baseline="0" dirty="0">
                <a:latin typeface="OpenSans-Regular"/>
              </a:rPr>
              <a:t>Especifica uma dica para o usuário sobre como ele deve preencher o campo. A dica é exibida enquanto o campo não possui valor, assim que o usuário insere o primeiro caractere ele desaparece.</a:t>
            </a:r>
          </a:p>
          <a:p>
            <a:pPr algn="l"/>
            <a:r>
              <a:rPr lang="pt-BR" sz="1800" b="1" i="0" u="none" strike="noStrike" baseline="0" dirty="0" err="1">
                <a:latin typeface="OpenSans-Bold"/>
              </a:rPr>
              <a:t>name</a:t>
            </a:r>
            <a:r>
              <a:rPr lang="pt-BR" sz="1800" b="1" i="0" u="none" strike="noStrike" baseline="0" dirty="0">
                <a:latin typeface="OpenSans-Bold"/>
              </a:rPr>
              <a:t> </a:t>
            </a:r>
            <a:r>
              <a:rPr lang="pt-BR" sz="1800" b="0" i="0" u="none" strike="noStrike" baseline="0" dirty="0">
                <a:latin typeface="OpenSans-Regular"/>
              </a:rPr>
              <a:t>Identifica a informação para que ela seja acessada no servidor.</a:t>
            </a:r>
          </a:p>
          <a:p>
            <a:pPr algn="l"/>
            <a:r>
              <a:rPr lang="pt-BR" sz="1800" b="1" i="0" u="none" strike="noStrike" baseline="0" dirty="0">
                <a:latin typeface="OpenSans-Bold"/>
              </a:rPr>
              <a:t>id </a:t>
            </a:r>
            <a:r>
              <a:rPr lang="pt-BR" sz="1800" b="0" i="0" u="none" strike="noStrike" baseline="0" dirty="0">
                <a:latin typeface="OpenSans-Regular"/>
              </a:rPr>
              <a:t>Define um identificador para o campo em todo o documento HTML. O valor deve ser único.</a:t>
            </a:r>
          </a:p>
          <a:p>
            <a:pPr algn="l"/>
            <a:endParaRPr lang="pt-BR" sz="1800" b="0" i="0" u="none" strike="noStrike" baseline="0" dirty="0">
              <a:solidFill>
                <a:srgbClr val="1F217D"/>
              </a:solidFill>
              <a:latin typeface="OpenSans-Regular"/>
            </a:endParaRPr>
          </a:p>
          <a:p>
            <a:pPr algn="l"/>
            <a:endParaRPr lang="pt-BR" sz="1800" b="0" i="0" u="none" strike="noStrike" baseline="0" dirty="0">
              <a:solidFill>
                <a:srgbClr val="1F217D"/>
              </a:solidFill>
              <a:latin typeface="OpenSans-Regular"/>
            </a:endParaRPr>
          </a:p>
          <a:p>
            <a:pPr algn="l"/>
            <a:r>
              <a:rPr lang="en-US" sz="1800" b="0" i="0" u="none" strike="noStrike" baseline="0" dirty="0" err="1">
                <a:solidFill>
                  <a:srgbClr val="585757"/>
                </a:solidFill>
                <a:latin typeface="OpenSans-Regular"/>
              </a:rPr>
              <a:t>Os</a:t>
            </a:r>
            <a:r>
              <a:rPr lang="en-US" sz="1800" b="0" i="0" u="none" strike="noStrike" baseline="0" dirty="0">
                <a:solidFill>
                  <a:srgbClr val="585757"/>
                </a:solidFill>
                <a:latin typeface="OpenSans-Regular"/>
              </a:rPr>
              <a:t> </a:t>
            </a:r>
            <a:r>
              <a:rPr lang="en-US" sz="1800" b="0" i="0" u="none" strike="noStrike" baseline="0" dirty="0" err="1">
                <a:solidFill>
                  <a:srgbClr val="585757"/>
                </a:solidFill>
                <a:latin typeface="OpenSans-Regular"/>
              </a:rPr>
              <a:t>tipos</a:t>
            </a:r>
            <a:r>
              <a:rPr lang="en-US" sz="1800" b="0" i="0" u="none" strike="noStrike" baseline="0" dirty="0">
                <a:solidFill>
                  <a:srgbClr val="585757"/>
                </a:solidFill>
                <a:latin typeface="OpenSans-Regular"/>
              </a:rPr>
              <a:t> </a:t>
            </a:r>
            <a:r>
              <a:rPr lang="en-US" sz="1800" b="1" i="0" u="none" strike="noStrike" baseline="0" dirty="0">
                <a:solidFill>
                  <a:srgbClr val="585757"/>
                </a:solidFill>
                <a:latin typeface="OpenSans-Bold"/>
              </a:rPr>
              <a:t>color, date, datetime-local, email, month, number, range, search, </a:t>
            </a:r>
            <a:r>
              <a:rPr lang="en-US" sz="1800" b="1" i="0" u="none" strike="noStrike" baseline="0" dirty="0" err="1">
                <a:solidFill>
                  <a:srgbClr val="585757"/>
                </a:solidFill>
                <a:latin typeface="OpenSans-Bold"/>
              </a:rPr>
              <a:t>tel</a:t>
            </a:r>
            <a:r>
              <a:rPr lang="en-US" sz="1800" b="1" i="0" u="none" strike="noStrike" baseline="0" dirty="0">
                <a:solidFill>
                  <a:srgbClr val="585757"/>
                </a:solidFill>
                <a:latin typeface="OpenSans-Bold"/>
              </a:rPr>
              <a:t>, </a:t>
            </a:r>
            <a:r>
              <a:rPr lang="pt-BR" sz="1800" b="1" i="0" u="none" strike="noStrike" baseline="0" dirty="0">
                <a:solidFill>
                  <a:srgbClr val="585757"/>
                </a:solidFill>
                <a:latin typeface="OpenSans-Bold"/>
              </a:rPr>
              <a:t>time, </a:t>
            </a:r>
            <a:r>
              <a:rPr lang="pt-BR" sz="1800" b="1" i="0" u="none" strike="noStrike" baseline="0" dirty="0" err="1">
                <a:solidFill>
                  <a:srgbClr val="585757"/>
                </a:solidFill>
                <a:latin typeface="OpenSans-Bold"/>
              </a:rPr>
              <a:t>url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week</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foram introduzidos no HTML5. Caso você execute sua página em um navegador que não suporta o HTML5, esses elementos serão exibidos como um campo de texto simples (</a:t>
            </a:r>
            <a:r>
              <a:rPr lang="pt-BR" sz="1800" b="1" i="0" u="none" strike="noStrike" baseline="0" dirty="0">
                <a:solidFill>
                  <a:srgbClr val="585757"/>
                </a:solidFill>
                <a:latin typeface="OpenSans-Bold"/>
              </a:rPr>
              <a:t>“</a:t>
            </a:r>
            <a:r>
              <a:rPr lang="pt-BR" sz="1800" b="1" i="0" u="none" strike="noStrike" baseline="0" dirty="0" err="1">
                <a:solidFill>
                  <a:srgbClr val="585757"/>
                </a:solidFill>
                <a:latin typeface="OpenSans-Bold"/>
              </a:rPr>
              <a:t>text</a:t>
            </a:r>
            <a:r>
              <a:rPr lang="pt-BR" sz="1800" b="1" i="0" u="none" strike="noStrike" baseline="0" dirty="0">
                <a:solidFill>
                  <a:srgbClr val="585757"/>
                </a:solidFill>
                <a:latin typeface="OpenSans-Bold"/>
              </a:rPr>
              <a:t>”</a:t>
            </a:r>
            <a:r>
              <a:rPr lang="pt-BR" sz="1800" b="0" i="0" u="none" strike="noStrike" baseline="0" dirty="0">
                <a:solidFill>
                  <a:srgbClr val="585757"/>
                </a:solidFill>
                <a:latin typeface="OpenSans-Regular"/>
              </a:rPr>
              <a:t>). Esse não é um problema, pois as versões atuais dos navegadores Mozilla, Chrome, Edge e Opera possuem suporte ao HTML5. Porém, tome cuidado com as diferenças de comportamento nos navegadores. Por exemplo, avalie como os campos </a:t>
            </a:r>
            <a:r>
              <a:rPr lang="pt-BR" sz="1800" b="1" i="0" u="none" strike="noStrike" baseline="0" dirty="0">
                <a:solidFill>
                  <a:srgbClr val="585757"/>
                </a:solidFill>
                <a:latin typeface="OpenSans-Bold"/>
              </a:rPr>
              <a:t>date, </a:t>
            </a:r>
            <a:r>
              <a:rPr lang="pt-BR" sz="1800" b="1" i="0" u="none" strike="noStrike" baseline="0" dirty="0" err="1">
                <a:solidFill>
                  <a:srgbClr val="585757"/>
                </a:solidFill>
                <a:latin typeface="OpenSans-Bold"/>
              </a:rPr>
              <a:t>datetime</a:t>
            </a:r>
            <a:r>
              <a:rPr lang="pt-BR" sz="1800" b="1" i="0" u="none" strike="noStrike" baseline="0" dirty="0">
                <a:solidFill>
                  <a:srgbClr val="585757"/>
                </a:solidFill>
                <a:latin typeface="OpenSans-Bold"/>
              </a:rPr>
              <a:t>-local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month</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são apresentados no Mozilla e no Chrome. Veja também</a:t>
            </a:r>
          </a:p>
          <a:p>
            <a:pPr algn="l"/>
            <a:r>
              <a:rPr lang="pt-BR" sz="1800" b="0" i="0" u="none" strike="noStrike" baseline="0" dirty="0">
                <a:solidFill>
                  <a:srgbClr val="585757"/>
                </a:solidFill>
                <a:latin typeface="OpenSans-Regular"/>
              </a:rPr>
              <a:t>como o campo </a:t>
            </a:r>
            <a:r>
              <a:rPr lang="pt-BR" sz="1800" b="1" i="0" u="none" strike="noStrike" baseline="0" dirty="0" err="1">
                <a:solidFill>
                  <a:srgbClr val="585757"/>
                </a:solidFill>
                <a:latin typeface="OpenSans-Bold"/>
              </a:rPr>
              <a:t>email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é validado no Mozilla e no Chrome.</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CenturyGothic"/>
              </a:rPr>
              <a:t>O elemento </a:t>
            </a:r>
            <a:r>
              <a:rPr lang="pt-BR" sz="1800" b="1" i="0" u="none" strike="noStrike" baseline="0" dirty="0">
                <a:solidFill>
                  <a:srgbClr val="585757"/>
                </a:solidFill>
                <a:latin typeface="CenturyGothic-Bold"/>
              </a:rPr>
              <a:t>&lt;input&gt; </a:t>
            </a:r>
            <a:r>
              <a:rPr lang="pt-BR" sz="1800" b="0" i="0" u="none" strike="noStrike" baseline="0" dirty="0">
                <a:solidFill>
                  <a:srgbClr val="585757"/>
                </a:solidFill>
                <a:latin typeface="OpenSans-Regular"/>
              </a:rPr>
              <a:t>já resolve a maioria dos seus problemas, mas o HTML não se limita a eles. Agora você vai aprender sobre os elementos diferentes dos </a:t>
            </a:r>
            <a:r>
              <a:rPr lang="pt-BR" sz="1800" b="1" i="0" u="none" strike="noStrike" baseline="0" dirty="0">
                <a:solidFill>
                  <a:srgbClr val="585757"/>
                </a:solidFill>
                <a:latin typeface="CenturyGothic-Bold"/>
              </a:rPr>
              <a:t>&lt;input&gt;</a:t>
            </a:r>
            <a:r>
              <a:rPr lang="pt-BR" sz="1800" b="0" i="0" u="none" strike="noStrike" baseline="0" dirty="0">
                <a:solidFill>
                  <a:srgbClr val="585757"/>
                </a:solidFill>
                <a:latin typeface="CenturyGothic"/>
              </a:rPr>
              <a:t>. O primeiro é o campo de seleção (</a:t>
            </a:r>
            <a:r>
              <a:rPr lang="pt-BR" sz="1800" b="1" i="0" u="none" strike="noStrike" baseline="0" dirty="0">
                <a:solidFill>
                  <a:srgbClr val="585757"/>
                </a:solidFill>
                <a:latin typeface="CenturyGothic-Bold"/>
              </a:rPr>
              <a:t>&lt;</a:t>
            </a:r>
            <a:r>
              <a:rPr lang="pt-BR" sz="1800" b="1" i="0" u="none" strike="noStrike" baseline="0" dirty="0" err="1">
                <a:solidFill>
                  <a:srgbClr val="585757"/>
                </a:solidFill>
                <a:latin typeface="CenturyGothic-Bold"/>
              </a:rPr>
              <a:t>select</a:t>
            </a:r>
            <a:r>
              <a:rPr lang="pt-BR" sz="1800" b="1" i="0" u="none" strike="noStrike" baseline="0" dirty="0">
                <a:solidFill>
                  <a:srgbClr val="585757"/>
                </a:solidFill>
                <a:latin typeface="CenturyGothic-Bold"/>
              </a:rPr>
              <a:t>&gt;</a:t>
            </a:r>
            <a:r>
              <a:rPr lang="pt-BR" sz="1800" b="0" i="0" u="none" strike="noStrike" baseline="0" dirty="0">
                <a:solidFill>
                  <a:srgbClr val="585757"/>
                </a:solidFill>
                <a:latin typeface="CenturyGothic"/>
              </a:rPr>
              <a:t>):</a:t>
            </a:r>
          </a:p>
          <a:p>
            <a:pPr algn="l"/>
            <a:endParaRPr lang="pt-BR" sz="1800" b="0" i="0" u="none" strike="noStrike" baseline="0" dirty="0">
              <a:solidFill>
                <a:srgbClr val="585757"/>
              </a:solidFill>
              <a:latin typeface="CenturyGothic"/>
            </a:endParaRPr>
          </a:p>
          <a:p>
            <a:pPr algn="l"/>
            <a:r>
              <a:rPr lang="pt-BR" sz="1800" b="0" i="0" u="none" strike="noStrike" baseline="0" dirty="0">
                <a:solidFill>
                  <a:srgbClr val="585757"/>
                </a:solidFill>
                <a:latin typeface="OpenSans-Regular"/>
              </a:rPr>
              <a:t>Esse campo exibe uma lista suspensa, os elementos da lista são definidos pelo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definir uma das opções como selecionada, utilize o atributo </a:t>
            </a:r>
            <a:r>
              <a:rPr lang="pt-BR" sz="1800" b="1" i="0" u="none" strike="noStrike" baseline="0" dirty="0" err="1">
                <a:solidFill>
                  <a:srgbClr val="585757"/>
                </a:solidFill>
                <a:latin typeface="OpenSans-Bold"/>
              </a:rPr>
              <a:t>selected</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Região do Brasil: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”uf”</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Centro-Oeste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selected</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Sul</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Por padrão, o usuário pode selecionar somente um elemento da lista. Para permitir a seleção de múltiplos</a:t>
            </a:r>
          </a:p>
          <a:p>
            <a:pPr algn="l"/>
            <a:r>
              <a:rPr lang="pt-BR" sz="1800" b="0" i="0" u="none" strike="noStrike" baseline="0" dirty="0">
                <a:solidFill>
                  <a:srgbClr val="585757"/>
                </a:solidFill>
                <a:latin typeface="OpenSans-Regular"/>
              </a:rPr>
              <a:t>elementos, utilize o atributo </a:t>
            </a:r>
            <a:r>
              <a:rPr lang="pt-BR" sz="1800" b="1" i="0" u="none" strike="noStrike" baseline="0" dirty="0" err="1">
                <a:solidFill>
                  <a:srgbClr val="585757"/>
                </a:solidFill>
                <a:latin typeface="OpenSans-Bold"/>
              </a:rPr>
              <a:t>multiple</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Qual a sua matéria preferida: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”disciplinas” </a:t>
            </a:r>
            <a:r>
              <a:rPr lang="pt-BR" sz="1800" b="0" i="0" u="none" strike="noStrike" baseline="0" dirty="0" err="1">
                <a:solidFill>
                  <a:srgbClr val="994E9D"/>
                </a:solidFill>
                <a:latin typeface="Consolas" panose="020B0609020204030204" pitchFamily="49" charset="0"/>
              </a:rPr>
              <a:t>multiple</a:t>
            </a:r>
            <a:r>
              <a:rPr lang="pt-BR" sz="1800" b="0" i="0" u="none" strike="noStrike" baseline="0" dirty="0">
                <a:solidFill>
                  <a:srgbClr val="994E9D"/>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size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”5”</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Linguagens de programação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Programação para dispositivos móveis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Algoritmos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 </a:t>
            </a:r>
            <a:r>
              <a:rPr lang="en-US" sz="1800" b="0" i="0" u="none" strike="noStrike" baseline="0" dirty="0">
                <a:solidFill>
                  <a:srgbClr val="994E9D"/>
                </a:solidFill>
                <a:latin typeface="Consolas" panose="020B0609020204030204" pitchFamily="49" charset="0"/>
              </a:rPr>
              <a:t>selected</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Programação</a:t>
            </a:r>
            <a:r>
              <a:rPr lang="en-US" sz="1800" b="0" i="0" u="none" strike="noStrike" baseline="0" dirty="0">
                <a:solidFill>
                  <a:srgbClr val="000000"/>
                </a:solidFill>
                <a:latin typeface="Consolas" panose="020B0609020204030204" pitchFamily="49" charset="0"/>
              </a:rPr>
              <a:t> web</a:t>
            </a:r>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Outras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é possível definir a quantidade de elementos exibidos utilizando o atributo </a:t>
            </a:r>
            <a:r>
              <a:rPr lang="pt-BR" sz="1800" b="1" i="0" u="none" strike="noStrike" baseline="0" dirty="0" err="1">
                <a:solidFill>
                  <a:srgbClr val="585757"/>
                </a:solidFill>
                <a:latin typeface="OpenSans-Bold"/>
              </a:rPr>
              <a:t>size</a:t>
            </a:r>
            <a:r>
              <a:rPr lang="pt-BR" sz="1800" b="0" i="0" u="none" strike="noStrike" baseline="0" dirty="0">
                <a:solidFill>
                  <a:srgbClr val="585757"/>
                </a:solidFill>
                <a:latin typeface="OpenSans-Regular"/>
              </a:rPr>
              <a:t>. No exemplo</a:t>
            </a:r>
          </a:p>
          <a:p>
            <a:pPr algn="l"/>
            <a:r>
              <a:rPr lang="pt-BR" sz="1800" b="0" i="0" u="none" strike="noStrike" baseline="0" dirty="0">
                <a:solidFill>
                  <a:srgbClr val="585757"/>
                </a:solidFill>
                <a:latin typeface="OpenSans-Regular"/>
              </a:rPr>
              <a:t>acima definimos que todos os cinco elementos devem ser exibidos.</a:t>
            </a:r>
          </a:p>
          <a:p>
            <a:pPr algn="l"/>
            <a:r>
              <a:rPr lang="pt-BR" sz="1800" b="0" i="0" u="none" strike="noStrike" baseline="0" dirty="0">
                <a:solidFill>
                  <a:srgbClr val="585757"/>
                </a:solidFill>
                <a:latin typeface="OpenSans-Regular"/>
              </a:rPr>
              <a:t>O próximo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é uma das novidades do HTML5, ele é semelhante ao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select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porém à</a:t>
            </a:r>
          </a:p>
          <a:p>
            <a:pPr algn="l"/>
            <a:r>
              <a:rPr lang="pt-BR" sz="1800" b="0" i="0" u="none" strike="noStrike" baseline="0" dirty="0">
                <a:solidFill>
                  <a:srgbClr val="585757"/>
                </a:solidFill>
                <a:latin typeface="OpenSans-Regular"/>
              </a:rPr>
              <a:t>medida que o usuário digita no campo, a lista é filtrada automaticamente. Veja o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Selecione um navegador: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list</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4D7FE3"/>
                </a:solidFill>
                <a:latin typeface="Consolas" panose="020B0609020204030204" pitchFamily="49" charset="0"/>
              </a:rPr>
              <a:t> </a:t>
            </a:r>
            <a:r>
              <a:rPr lang="pt-BR" sz="1800" b="0" i="0" u="none" strike="noStrike" baseline="0" dirty="0">
                <a:solidFill>
                  <a:srgbClr val="994E9D"/>
                </a:solidFill>
                <a:latin typeface="Consolas" panose="020B0609020204030204" pitchFamily="49" charset="0"/>
              </a:rPr>
              <a:t>id</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”Internet Explorer”</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”Firefox”</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”Chrome”</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”Opera”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”Safari”</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é necessário para o funcionamento do componente.</a:t>
            </a:r>
          </a:p>
          <a:p>
            <a:pPr algn="l"/>
            <a:r>
              <a:rPr lang="pt-BR" sz="1800" b="0" i="0" u="none" strike="noStrike" baseline="0" dirty="0">
                <a:solidFill>
                  <a:srgbClr val="585757"/>
                </a:solidFill>
                <a:latin typeface="OpenSans-Regular"/>
              </a:rPr>
              <a:t>Primeiro, você deve criar a lista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com as opções possíveis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relacionar o campo</a:t>
            </a:r>
          </a:p>
          <a:p>
            <a:pPr algn="l"/>
            <a:r>
              <a:rPr lang="pt-BR" sz="1800" b="0" i="0" u="none" strike="noStrike" baseline="0" dirty="0">
                <a:solidFill>
                  <a:srgbClr val="585757"/>
                </a:solidFill>
                <a:latin typeface="OpenSans-Regular"/>
              </a:rPr>
              <a:t>texto aos dados, você deve ter o mesmo valor para o atributo </a:t>
            </a:r>
            <a:r>
              <a:rPr lang="pt-BR" sz="1800" b="1" i="0" u="none" strike="noStrike" baseline="0" dirty="0">
                <a:solidFill>
                  <a:srgbClr val="585757"/>
                </a:solidFill>
                <a:latin typeface="OpenSans-Bold"/>
              </a:rPr>
              <a:t>id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e o atributo </a:t>
            </a:r>
            <a:r>
              <a:rPr lang="pt-BR" sz="1800" b="1" i="0" u="none" strike="noStrike" baseline="0" dirty="0" err="1">
                <a:solidFill>
                  <a:srgbClr val="585757"/>
                </a:solidFill>
                <a:latin typeface="OpenSans-Bold"/>
              </a:rPr>
              <a:t>list</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&lt;input&gt;</a:t>
            </a:r>
            <a:r>
              <a:rPr lang="pt-BR" sz="1800" b="0" i="0" u="none" strike="noStrike" baseline="0" dirty="0">
                <a:solidFill>
                  <a:srgbClr val="585757"/>
                </a:solidFill>
                <a:latin typeface="OpenSans-Regular"/>
              </a:rPr>
              <a:t>).</a:t>
            </a:r>
          </a:p>
          <a:p>
            <a:pPr algn="l"/>
            <a:r>
              <a:rPr lang="pt-BR" sz="1800" b="0" i="0" u="none" strike="noStrike" baseline="0" dirty="0">
                <a:solidFill>
                  <a:srgbClr val="585757"/>
                </a:solidFill>
                <a:latin typeface="OpenSans-Regular"/>
              </a:rPr>
              <a:t>Por fim,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textarea</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define um campo de entrada que permite a digitação de várias linhas,</a:t>
            </a:r>
          </a:p>
          <a:p>
            <a:pPr algn="l"/>
            <a:r>
              <a:rPr lang="pt-BR" sz="1800" b="0" i="0" u="none" strike="noStrike" baseline="0" dirty="0">
                <a:solidFill>
                  <a:srgbClr val="585757"/>
                </a:solidFill>
                <a:latin typeface="OpenSans-Regular"/>
              </a:rPr>
              <a:t>coisa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não permite. Por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Observações:&lt;</a:t>
            </a:r>
            <a:r>
              <a:rPr lang="pt-BR" sz="1800" b="0" i="0" u="none" strike="noStrike" baseline="0" dirty="0" err="1">
                <a:solidFill>
                  <a:srgbClr val="4D7FE3"/>
                </a:solidFill>
                <a:latin typeface="Consolas" panose="020B0609020204030204" pitchFamily="49" charset="0"/>
              </a:rPr>
              <a:t>br</a:t>
            </a:r>
            <a:r>
              <a:rPr lang="pt-BR" sz="1800" b="0" i="0" u="none" strike="noStrike" baseline="0" dirty="0">
                <a:solidFill>
                  <a:srgbClr val="000000"/>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observacao</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rows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”10” </a:t>
            </a:r>
            <a:r>
              <a:rPr lang="pt-BR" sz="1800" b="0" i="0" u="none" strike="noStrike" baseline="0" dirty="0" err="1">
                <a:solidFill>
                  <a:srgbClr val="994E9D"/>
                </a:solidFill>
                <a:latin typeface="Consolas" panose="020B0609020204030204" pitchFamily="49" charset="0"/>
              </a:rPr>
              <a:t>cols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”30”</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Este é o valor padrão para o</a:t>
            </a:r>
          </a:p>
          <a:p>
            <a:pPr algn="l"/>
            <a:r>
              <a:rPr lang="pt-BR" sz="1800" b="0" i="0" u="none" strike="noStrike" baseline="0" dirty="0">
                <a:solidFill>
                  <a:srgbClr val="000000"/>
                </a:solidFill>
                <a:latin typeface="Consolas" panose="020B0609020204030204" pitchFamily="49" charset="0"/>
              </a:rPr>
              <a:t>campo observação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O atributo </a:t>
            </a:r>
            <a:r>
              <a:rPr lang="pt-BR" sz="1800" b="1" i="0" u="none" strike="noStrike" baseline="0" dirty="0" err="1">
                <a:solidFill>
                  <a:srgbClr val="585757"/>
                </a:solidFill>
                <a:latin typeface="OpenSans-Bold"/>
              </a:rPr>
              <a:t>rows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linhas visíveis, </a:t>
            </a:r>
            <a:r>
              <a:rPr lang="pt-BR" sz="1800" b="1" i="0" u="none" strike="noStrike" baseline="0" dirty="0" err="1">
                <a:solidFill>
                  <a:srgbClr val="585757"/>
                </a:solidFill>
                <a:latin typeface="OpenSans-Bold"/>
              </a:rPr>
              <a:t>cols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colunas. No Chrome você pode alterar o tamanho do componente apenas arrastando o canto inferior direito.</a:t>
            </a:r>
          </a:p>
          <a:p>
            <a:pPr algn="l"/>
            <a:r>
              <a:rPr lang="pt-BR" sz="1800" b="0" i="0" u="none" strike="noStrike" baseline="0" dirty="0">
                <a:solidFill>
                  <a:srgbClr val="585757"/>
                </a:solidFill>
                <a:latin typeface="OpenSans-Regular"/>
              </a:rPr>
              <a:t>Um formulário completo, com todos os elementos descritos nesta seção, foi disponibilizado em: </a:t>
            </a:r>
            <a:r>
              <a:rPr lang="pt-BR" sz="1800" b="0" i="1" u="none" strike="noStrike" baseline="0" dirty="0">
                <a:solidFill>
                  <a:srgbClr val="585757"/>
                </a:solidFill>
                <a:latin typeface="OpenSans-Italic"/>
              </a:rPr>
              <a:t>https://repl.it/@Fbricadede/formulario-completo</a:t>
            </a: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elemento </a:t>
            </a:r>
            <a:r>
              <a:rPr lang="pt-BR" sz="1800" b="1" i="0" u="none" strike="noStrike" baseline="0" dirty="0" err="1">
                <a:solidFill>
                  <a:srgbClr val="585757"/>
                </a:solidFill>
                <a:latin typeface="OpenSans-Bold"/>
              </a:rPr>
              <a:t>canvas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talvez a maior novidade apresentada pelo HTML5, pois permite</a:t>
            </a:r>
          </a:p>
          <a:p>
            <a:pPr algn="l"/>
            <a:r>
              <a:rPr lang="pt-BR" sz="1800" b="0" i="0" u="none" strike="noStrike" baseline="0" dirty="0">
                <a:solidFill>
                  <a:srgbClr val="585757"/>
                </a:solidFill>
                <a:latin typeface="OpenSans-Regular"/>
              </a:rPr>
              <a:t>a construção de elementos gráficos na página web com comandos simples. Para saber</a:t>
            </a:r>
          </a:p>
          <a:p>
            <a:pPr algn="l"/>
            <a:r>
              <a:rPr lang="pt-BR" sz="1800" b="0" i="0" u="none" strike="noStrike" baseline="0" dirty="0">
                <a:solidFill>
                  <a:srgbClr val="585757"/>
                </a:solidFill>
                <a:latin typeface="OpenSans-Regular"/>
              </a:rPr>
              <a:t>mais sobre esse elemento, consulte o livro Desenvolvimento e Design de Sites, 1ª Edição.</a:t>
            </a:r>
          </a:p>
          <a:p>
            <a:pPr algn="l"/>
            <a:r>
              <a:rPr lang="pt-BR" sz="1800" b="0" i="0" u="none" strike="noStrike" baseline="0" dirty="0">
                <a:solidFill>
                  <a:srgbClr val="585757"/>
                </a:solidFill>
                <a:latin typeface="OpenSans-Regular"/>
              </a:rPr>
              <a:t>Capítulo 2 – Linguagem HTML, página 34.</a:t>
            </a:r>
          </a:p>
          <a:p>
            <a:pPr algn="l"/>
            <a:r>
              <a:rPr lang="pt-BR" sz="1800" b="0" i="1" u="none" strike="noStrike" baseline="0" dirty="0">
                <a:solidFill>
                  <a:srgbClr val="585757"/>
                </a:solidFill>
                <a:latin typeface="OpenSans-Italic"/>
              </a:rPr>
              <a:t>https://integrada.minhabiblioteca.com.br/books/9788536519012</a:t>
            </a:r>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79DC3A8A-C2FE-FD1C-C7B8-239FAE30CDD7}"/>
              </a:ext>
            </a:extLst>
          </p:cNvPr>
          <p:cNvSpPr>
            <a:spLocks noGrp="1"/>
          </p:cNvSpPr>
          <p:nvPr>
            <p:ph type="sldNum" sz="quarter" idx="5"/>
          </p:nvPr>
        </p:nvSpPr>
        <p:spPr/>
        <p:txBody>
          <a:bodyPr/>
          <a:lstStyle/>
          <a:p>
            <a:fld id="{D0E42C9D-BC2F-4B75-8FE9-F32B3E470D2E}" type="slidenum">
              <a:rPr lang="pt-BR" smtClean="0"/>
              <a:t>56</a:t>
            </a:fld>
            <a:endParaRPr lang="pt-BR"/>
          </a:p>
        </p:txBody>
      </p:sp>
    </p:spTree>
    <p:extLst>
      <p:ext uri="{BB962C8B-B14F-4D97-AF65-F5344CB8AC3E}">
        <p14:creationId xmlns:p14="http://schemas.microsoft.com/office/powerpoint/2010/main" val="33803199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2DDF-D98F-7426-D559-A7D75E002A4E}"/>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81D91F7-C107-F326-C1DE-A305347BCAF9}"/>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85BD20D-39A8-B7B5-C7E5-73A7D52D483B}"/>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Formulários HTML permitem a entrada de dados a partir de um navegador. São utilizados para obter informações do usuário e podem conter campos de texto, botões, caixas de seleção e lista de opções. A</a:t>
            </a:r>
          </a:p>
          <a:p>
            <a:pPr algn="l"/>
            <a:r>
              <a:rPr lang="pt-BR" sz="1800" b="0" i="0" u="none" strike="noStrike" baseline="0" dirty="0">
                <a:solidFill>
                  <a:srgbClr val="585757"/>
                </a:solidFill>
                <a:latin typeface="OpenSans-Regular"/>
              </a:rPr>
              <a:t>imagem abaixo apresenta um exemplo de formulário HTML. </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As informações acima serão enviadas para o servidor web. Você pode receber e gravá-las em um banco de dados ou enviá-las por e-mail. O código do formulário acima foi disponibilizado em: </a:t>
            </a:r>
            <a:r>
              <a:rPr lang="pt-BR" sz="1800" b="0" i="1" u="none" strike="noStrike" baseline="0" dirty="0">
                <a:solidFill>
                  <a:srgbClr val="585757"/>
                </a:solidFill>
                <a:latin typeface="OpenSans-Italic"/>
              </a:rPr>
              <a:t>https://repl.it/@Fbricadede/formulario-login</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criar um formulário, use o elemento:</a:t>
            </a:r>
          </a:p>
          <a:p>
            <a:pPr algn="l"/>
            <a:r>
              <a:rPr lang="pt-BR" sz="1800" b="0" i="0" u="none" strike="noStrike" baseline="0" dirty="0">
                <a:solidFill>
                  <a:srgbClr val="262626"/>
                </a:solidFill>
                <a:latin typeface="Consolas" panose="020B0609020204030204" pitchFamily="49" charset="0"/>
              </a:rPr>
              <a:t>&lt;</a:t>
            </a:r>
            <a:r>
              <a:rPr lang="pt-BR" sz="1800" b="1" i="0" u="none" strike="noStrike" baseline="0" dirty="0" err="1">
                <a:solidFill>
                  <a:srgbClr val="5B9CD6"/>
                </a:solidFill>
                <a:latin typeface="Consolas-Bold"/>
              </a:rPr>
              <a:t>form</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a:t>
            </a:r>
          </a:p>
          <a:p>
            <a:pPr algn="l"/>
            <a:r>
              <a:rPr lang="pt-BR" sz="1800" b="0" i="0" u="none" strike="noStrike" baseline="0" dirty="0">
                <a:solidFill>
                  <a:srgbClr val="262626"/>
                </a:solidFill>
                <a:latin typeface="Consolas" panose="020B0609020204030204" pitchFamily="49" charset="0"/>
              </a:rPr>
              <a:t>Elementos do formulário (campo texto, botões etc.)</a:t>
            </a:r>
          </a:p>
          <a:p>
            <a:pPr algn="l"/>
            <a:r>
              <a:rPr lang="pt-BR" sz="1800" b="0" i="0" u="none" strike="noStrike" baseline="0" dirty="0">
                <a:solidFill>
                  <a:srgbClr val="262626"/>
                </a:solidFill>
                <a:latin typeface="Consolas" panose="020B0609020204030204" pitchFamily="49" charset="0"/>
              </a:rPr>
              <a:t>...</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adicionar um campo texto ao formulário, você deve utilizar o elemento </a:t>
            </a:r>
            <a:r>
              <a:rPr lang="pt-BR" sz="1800" b="1" i="0" u="none" strike="noStrike" baseline="0" dirty="0">
                <a:solidFill>
                  <a:srgbClr val="585757"/>
                </a:solidFill>
                <a:latin typeface="OpenSans-Bold"/>
              </a:rPr>
              <a:t>&lt;input&gt;</a:t>
            </a:r>
            <a:r>
              <a:rPr lang="pt-BR" sz="1800" b="0" i="0" u="none" strike="noStrike" baseline="0" dirty="0">
                <a:solidFill>
                  <a:srgbClr val="585757"/>
                </a:solidFill>
                <a:latin typeface="OpenSans-Regular"/>
              </a:rPr>
              <a:t>. Conforme código abaixo:</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	&lt;</a:t>
            </a:r>
            <a:r>
              <a:rPr lang="pt-BR" sz="1800" b="0" i="0" u="none" strike="noStrike" baseline="0" dirty="0">
                <a:solidFill>
                  <a:srgbClr val="5B9CD6"/>
                </a:solidFill>
                <a:latin typeface="Consolas" panose="020B0609020204030204" pitchFamily="49" charset="0"/>
              </a:rPr>
              <a:t>input </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possui o atributo </a:t>
            </a:r>
            <a:r>
              <a:rPr lang="pt-BR" sz="1800" b="1" i="0" u="none" strike="noStrike" baseline="0" dirty="0" err="1">
                <a:solidFill>
                  <a:srgbClr val="585757"/>
                </a:solidFill>
                <a:latin typeface="OpenSans-Bold"/>
              </a:rPr>
              <a:t>type</a:t>
            </a:r>
            <a:r>
              <a:rPr lang="pt-BR" sz="1800" b="0" i="0" u="none" strike="noStrike" baseline="0" dirty="0">
                <a:solidFill>
                  <a:srgbClr val="585757"/>
                </a:solidFill>
                <a:latin typeface="OpenSans-Regular"/>
              </a:rPr>
              <a:t>, um importante atributo que define o tipo do campo de entrada. No código abaixo você vai criar dois tipos de campos, um de login e outro de senha.</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Login: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Senha: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 </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lista abaixo apresenta os diferentes tipos de campo texto que você pode utilizar: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button</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1F217D"/>
                </a:solidFill>
                <a:latin typeface="OpenSans-Regular"/>
              </a:rPr>
              <a:t>: </a:t>
            </a:r>
            <a:r>
              <a:rPr lang="pt-BR" sz="1800" b="0" i="0" u="none" strike="noStrike" baseline="0" dirty="0">
                <a:solidFill>
                  <a:srgbClr val="585757"/>
                </a:solidFill>
                <a:latin typeface="OpenSans-Regular"/>
              </a:rPr>
              <a:t>define um botão. O HTML permite a criação de botões utilizando um elemento mais descritivo para essa tarefa,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button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Veja o exemplo abaixo: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	&lt;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”button”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Botão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	&lt;</a:t>
            </a:r>
            <a:r>
              <a:rPr lang="pt-BR" sz="1800" b="0" i="0" u="none" strike="noStrike" baseline="0" dirty="0" err="1">
                <a:solidFill>
                  <a:srgbClr val="4D7FE3"/>
                </a:solidFill>
                <a:latin typeface="Consolas" panose="020B0609020204030204" pitchFamily="49" charset="0"/>
              </a:rPr>
              <a:t>button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Outro botão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button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 muito semelhante, porém a segunda é mais clara para alguém que está lendo o seu código, fica a seu critério escolher: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checkbox</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permite que o usuário selecione </a:t>
            </a:r>
            <a:r>
              <a:rPr lang="pt-BR" sz="1800" b="1" i="0" u="none" strike="noStrike" baseline="0" dirty="0">
                <a:solidFill>
                  <a:srgbClr val="585757"/>
                </a:solidFill>
                <a:latin typeface="OpenSans-Bold"/>
              </a:rPr>
              <a:t>zero </a:t>
            </a:r>
            <a:r>
              <a:rPr lang="pt-BR" sz="1800" b="0" i="0" u="none" strike="noStrike" baseline="0" dirty="0">
                <a:solidFill>
                  <a:srgbClr val="585757"/>
                </a:solidFill>
                <a:latin typeface="OpenSans-Regular"/>
              </a:rPr>
              <a:t>ou </a:t>
            </a:r>
            <a:r>
              <a:rPr lang="pt-BR" sz="1800" b="1" i="0" u="none" strike="noStrike" baseline="0" dirty="0">
                <a:solidFill>
                  <a:srgbClr val="585757"/>
                </a:solidFill>
                <a:latin typeface="OpenSans-Bold"/>
              </a:rPr>
              <a:t>mais </a:t>
            </a:r>
            <a:r>
              <a:rPr lang="pt-BR" sz="1800" b="0" i="0" u="none" strike="noStrike" baseline="0" dirty="0">
                <a:solidFill>
                  <a:srgbClr val="585757"/>
                </a:solidFill>
                <a:latin typeface="OpenSans-Regular"/>
              </a:rPr>
              <a:t>opções de um número limitado de opções. Por exemplo:</a:t>
            </a:r>
          </a:p>
          <a:p>
            <a:pPr algn="l"/>
            <a:endParaRPr lang="pt-BR" sz="1800" b="0" i="0" u="none" strike="noStrike" baseline="0" dirty="0">
              <a:solidFill>
                <a:srgbClr val="1F217D"/>
              </a:solidFill>
              <a:latin typeface="Consolas" panose="020B0609020204030204" pitchFamily="49" charset="0"/>
            </a:endParaRP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Qual a sua linguagem preferida:</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JavaScript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C#</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PHP</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Java</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Você pode utilizar o atributo </a:t>
            </a:r>
            <a:r>
              <a:rPr lang="pt-BR" sz="1800" b="1" i="0" u="none" strike="noStrike" baseline="0" dirty="0" err="1">
                <a:solidFill>
                  <a:srgbClr val="585757"/>
                </a:solidFill>
                <a:latin typeface="OpenSans-Bold"/>
              </a:rPr>
              <a:t>checked</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indicar quais campos devem ser pré-selecionados quando a página for carregada.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”color”</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cor.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”date”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data. Você pode usar 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atribuir restrições às datas, por exemplo:</a:t>
            </a:r>
          </a:p>
          <a:p>
            <a:pPr algn="l"/>
            <a:endParaRPr lang="pt-BR" sz="1800" b="0" i="0" u="none" strike="noStrike" baseline="0" dirty="0">
              <a:solidFill>
                <a:srgbClr val="1F217D"/>
              </a:solidFill>
              <a:latin typeface="Consolas" panose="020B0609020204030204" pitchFamily="49" charset="0"/>
            </a:endParaRP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Data nascimento:</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”date” </a:t>
            </a:r>
            <a:r>
              <a:rPr lang="pt-BR" sz="1800" b="0" i="0" u="none" strike="noStrike" baseline="0" dirty="0">
                <a:solidFill>
                  <a:srgbClr val="994E9D"/>
                </a:solidFill>
                <a:latin typeface="Consolas" panose="020B0609020204030204" pitchFamily="49" charset="0"/>
              </a:rPr>
              <a:t>min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”2000-01-01” </a:t>
            </a:r>
            <a:r>
              <a:rPr lang="pt-BR" sz="1800" b="0" i="0" u="none" strike="noStrike" baseline="0" dirty="0" err="1">
                <a:solidFill>
                  <a:srgbClr val="994E9D"/>
                </a:solidFill>
                <a:latin typeface="Consolas" panose="020B0609020204030204" pitchFamily="49" charset="0"/>
              </a:rPr>
              <a:t>max</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”2018-12-31” </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datetime</a:t>
            </a:r>
            <a:r>
              <a:rPr lang="pt-BR" sz="1800" b="0" i="0" u="none" strike="noStrike" baseline="0" dirty="0">
                <a:solidFill>
                  <a:srgbClr val="AD9137"/>
                </a:solidFill>
                <a:latin typeface="Consolas" panose="020B0609020204030204" pitchFamily="49" charset="0"/>
              </a:rPr>
              <a:t>-local”</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data e hora.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email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entrada de e-mail. Dependendo do navegador, o formato do e-mail é validado automaticamente. Já alguns smartphones apresentam a tecla </a:t>
            </a:r>
            <a:r>
              <a:rPr lang="pt-BR" sz="1800" b="1" i="0" u="none" strike="noStrike" baseline="0" dirty="0">
                <a:solidFill>
                  <a:srgbClr val="585757"/>
                </a:solidFill>
                <a:latin typeface="OpenSans-Bold"/>
              </a:rPr>
              <a:t>.com </a:t>
            </a:r>
            <a:r>
              <a:rPr lang="pt-BR" sz="1800" b="0" i="0" u="none" strike="noStrike" baseline="0" dirty="0">
                <a:solidFill>
                  <a:srgbClr val="585757"/>
                </a:solidFill>
                <a:latin typeface="OpenSans-Regular"/>
              </a:rPr>
              <a:t>que facilita a digitação de e-mails.</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”file”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seleção de arquivos para upload para o servidor.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hidden</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invisível para o usuário, porém pode armazenar algum valor da sua página.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image</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uma imagem como um botão de envio.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month</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da entrada de mês e ano.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number</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entrada numérico. Você pode restringir o valor mínimo e máximo utilizando os respectivos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0" i="0" u="none" strike="noStrike" baseline="0" dirty="0">
                <a:solidFill>
                  <a:srgbClr val="585757"/>
                </a:solidFill>
                <a:latin typeface="OpenSans-Regular"/>
              </a:rPr>
              <a:t>. Por exemplo:</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Escolha um número de 1 a 10:</a:t>
            </a:r>
          </a:p>
          <a:p>
            <a:pPr lvl="2" algn="l"/>
            <a:r>
              <a:rPr lang="nb-NO" sz="1800" b="0" i="0" u="none" strike="noStrike" baseline="0" dirty="0">
                <a:solidFill>
                  <a:srgbClr val="1F217D"/>
                </a:solidFill>
                <a:latin typeface="Consolas" panose="020B0609020204030204" pitchFamily="49" charset="0"/>
              </a:rPr>
              <a:t>&lt;</a:t>
            </a:r>
            <a:r>
              <a:rPr lang="nb-NO" sz="1800" b="0" i="0" u="none" strike="noStrike" baseline="0" dirty="0">
                <a:solidFill>
                  <a:srgbClr val="4D7FE3"/>
                </a:solidFill>
                <a:latin typeface="Consolas" panose="020B0609020204030204" pitchFamily="49" charset="0"/>
              </a:rPr>
              <a:t>input </a:t>
            </a:r>
            <a:r>
              <a:rPr lang="nb-NO" sz="1800" b="0" i="0" u="none" strike="noStrike" baseline="0" dirty="0">
                <a:solidFill>
                  <a:srgbClr val="994E9D"/>
                </a:solidFill>
                <a:latin typeface="Consolas" panose="020B0609020204030204" pitchFamily="49" charset="0"/>
              </a:rPr>
              <a:t>type</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”number” </a:t>
            </a:r>
            <a:r>
              <a:rPr lang="nb-NO" sz="1800" b="0" i="0" u="none" strike="noStrike" baseline="0" dirty="0">
                <a:solidFill>
                  <a:srgbClr val="994E9D"/>
                </a:solidFill>
                <a:latin typeface="Consolas" panose="020B0609020204030204" pitchFamily="49" charset="0"/>
              </a:rPr>
              <a:t>min</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”1” </a:t>
            </a:r>
            <a:r>
              <a:rPr lang="nb-NO" sz="1800" b="0" i="0" u="none" strike="noStrike" baseline="0" dirty="0">
                <a:solidFill>
                  <a:srgbClr val="994E9D"/>
                </a:solidFill>
                <a:latin typeface="Consolas" panose="020B0609020204030204" pitchFamily="49" charset="0"/>
              </a:rPr>
              <a:t>max</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”10” </a:t>
            </a:r>
            <a:r>
              <a:rPr lang="nb-NO"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senha.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”radio”</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permite que o usuário selecione </a:t>
            </a:r>
            <a:r>
              <a:rPr lang="pt-BR" sz="1800" b="1" i="0" u="none" strike="noStrike" baseline="0" dirty="0">
                <a:solidFill>
                  <a:srgbClr val="585757"/>
                </a:solidFill>
                <a:latin typeface="OpenSans-Bold"/>
              </a:rPr>
              <a:t>uma </a:t>
            </a:r>
            <a:r>
              <a:rPr lang="pt-BR" sz="1800" b="0" i="0" u="none" strike="noStrike" baseline="0" dirty="0">
                <a:solidFill>
                  <a:srgbClr val="585757"/>
                </a:solidFill>
                <a:latin typeface="OpenSans-Regular"/>
              </a:rPr>
              <a:t>opção dentro de um número limitado.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 </a:t>
            </a:r>
            <a:r>
              <a:rPr lang="en-US" sz="1800" b="0" i="0" u="none" strike="noStrike" baseline="0" dirty="0">
                <a:solidFill>
                  <a:srgbClr val="994E9D"/>
                </a:solidFill>
                <a:latin typeface="Consolas" panose="020B0609020204030204" pitchFamily="49" charset="0"/>
              </a:rPr>
              <a:t>checked</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Masculino</a:t>
            </a:r>
            <a:endParaRPr lang="en-US" sz="1800" b="0" i="0" u="none" strike="noStrike" baseline="0" dirty="0">
              <a:solidFill>
                <a:srgbClr val="000000"/>
              </a:solidFill>
              <a:latin typeface="Consolas" panose="020B0609020204030204" pitchFamily="49" charset="0"/>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Feminino</a:t>
            </a:r>
            <a:endParaRPr lang="en-US" sz="1800" b="0" i="0" u="none" strike="noStrike" baseline="0" dirty="0">
              <a:solidFill>
                <a:srgbClr val="000000"/>
              </a:solidFill>
              <a:latin typeface="Consolas" panose="020B0609020204030204" pitchFamily="49" charset="0"/>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Outros</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a:t>
            </a:r>
          </a:p>
          <a:p>
            <a:pPr algn="l"/>
            <a:r>
              <a:rPr lang="pt-BR" sz="1800" b="0" i="0" u="none" strike="noStrike" baseline="0" dirty="0">
                <a:solidFill>
                  <a:srgbClr val="585757"/>
                </a:solidFill>
                <a:latin typeface="OpenSans-Regular"/>
              </a:rPr>
              <a:t>Veja que o primeiro campo “Masculino” possui um atributo </a:t>
            </a:r>
            <a:r>
              <a:rPr lang="pt-BR" sz="1800" b="1" i="0" u="none" strike="noStrike" baseline="0" dirty="0" err="1">
                <a:solidFill>
                  <a:srgbClr val="585757"/>
                </a:solidFill>
                <a:latin typeface="OpenSans-Bold"/>
              </a:rPr>
              <a:t>checked</a:t>
            </a:r>
            <a:r>
              <a:rPr lang="pt-BR" sz="1800" b="0" i="0" u="none" strike="noStrike" baseline="0" dirty="0">
                <a:solidFill>
                  <a:srgbClr val="585757"/>
                </a:solidFill>
                <a:latin typeface="OpenSans-Regular"/>
              </a:rPr>
              <a:t>, esse atributo indica que esse campo deve ser pré-selecionado quando a página é carregada.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”range”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controle deslizante para a seleção de um determinado número em um limite. Você define o limite utilizando 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0" i="0" u="none" strike="noStrike" baseline="0" dirty="0">
                <a:solidFill>
                  <a:srgbClr val="585757"/>
                </a:solidFill>
                <a:latin typeface="OpenSans-Regular"/>
              </a:rPr>
              <a:t>. O incremento do valor é definido pelo atributo </a:t>
            </a:r>
            <a:r>
              <a:rPr lang="pt-BR" sz="1800" b="1" i="0" u="none" strike="noStrike" baseline="0" dirty="0">
                <a:solidFill>
                  <a:srgbClr val="585757"/>
                </a:solidFill>
                <a:latin typeface="OpenSans-Bold"/>
              </a:rPr>
              <a:t>step</a:t>
            </a:r>
            <a:r>
              <a:rPr lang="pt-BR" sz="1800" b="0" i="0" u="none" strike="noStrike" baseline="0" dirty="0">
                <a:solidFill>
                  <a:srgbClr val="585757"/>
                </a:solidFill>
                <a:latin typeface="OpenSans-Regular"/>
              </a:rPr>
              <a: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r>
              <a:rPr lang="en-US" sz="1800" b="0" i="0" u="none" strike="noStrike" baseline="0" dirty="0">
                <a:solidFill>
                  <a:srgbClr val="000000"/>
                </a:solidFill>
                <a:latin typeface="Consolas" panose="020B0609020204030204" pitchFamily="49" charset="0"/>
              </a:rPr>
              <a:t>0 </a:t>
            </a:r>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”range” </a:t>
            </a:r>
            <a:r>
              <a:rPr lang="en-US" sz="1800" b="0" i="0" u="none" strike="noStrike" baseline="0" dirty="0">
                <a:solidFill>
                  <a:srgbClr val="994E9D"/>
                </a:solidFill>
                <a:latin typeface="Consolas" panose="020B0609020204030204" pitchFamily="49" charset="0"/>
              </a:rPr>
              <a:t>min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”0” </a:t>
            </a:r>
            <a:r>
              <a:rPr lang="en-US" sz="1800" b="0" i="0" u="none" strike="noStrike" baseline="0" dirty="0">
                <a:solidFill>
                  <a:srgbClr val="994E9D"/>
                </a:solidFill>
                <a:latin typeface="Consolas" panose="020B0609020204030204" pitchFamily="49" charset="0"/>
              </a:rPr>
              <a:t>max</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”100” </a:t>
            </a:r>
            <a:r>
              <a:rPr lang="en-US" sz="1800" b="0" i="0" u="none" strike="noStrike" baseline="0" dirty="0">
                <a:solidFill>
                  <a:srgbClr val="994E9D"/>
                </a:solidFill>
                <a:latin typeface="Consolas" panose="020B0609020204030204" pitchFamily="49" charset="0"/>
              </a:rPr>
              <a:t>step</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”10”</a:t>
            </a:r>
            <a:r>
              <a:rPr lang="en-US" sz="1800" b="0" i="0" u="none" strike="noStrike" baseline="0" dirty="0">
                <a:solidFill>
                  <a:srgbClr val="1F217D"/>
                </a:solidFill>
                <a:latin typeface="Consolas" panose="020B0609020204030204" pitchFamily="49" charset="0"/>
              </a:rPr>
              <a:t>/&gt; </a:t>
            </a:r>
            <a:r>
              <a:rPr lang="en-US" sz="1800" b="0" i="0" u="none" strike="noStrike" baseline="0" dirty="0">
                <a:solidFill>
                  <a:srgbClr val="000000"/>
                </a:solidFill>
                <a:latin typeface="Consolas" panose="020B0609020204030204" pitchFamily="49" charset="0"/>
              </a:rPr>
              <a:t>100</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”reset”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botão que permite redefinir o valor de todos os campos do formulário</a:t>
            </a:r>
          </a:p>
          <a:p>
            <a:pPr lvl="1" algn="l"/>
            <a:r>
              <a:rPr lang="pt-BR" sz="1800" b="0" i="0" u="none" strike="noStrike" baseline="0" dirty="0">
                <a:solidFill>
                  <a:srgbClr val="585757"/>
                </a:solidFill>
                <a:latin typeface="OpenSans-Regular"/>
              </a:rPr>
              <a:t>para o seu valor padrão.</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search</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pesquisa que se comporta como um campo de texto</a:t>
            </a:r>
          </a:p>
          <a:p>
            <a:pPr lvl="1" algn="l"/>
            <a:r>
              <a:rPr lang="pt-BR" sz="1800" b="0" i="0" u="none" strike="noStrike" baseline="0" dirty="0">
                <a:solidFill>
                  <a:srgbClr val="585757"/>
                </a:solidFill>
                <a:latin typeface="OpenSans-Regular"/>
              </a:rPr>
              <a:t>simples.</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submit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botão que permite enviar todos os dados do formulário para uma</a:t>
            </a:r>
          </a:p>
          <a:p>
            <a:pPr lvl="1" algn="l"/>
            <a:r>
              <a:rPr lang="pt-BR" sz="1800" b="0" i="0" u="none" strike="noStrike" baseline="0" dirty="0">
                <a:solidFill>
                  <a:srgbClr val="585757"/>
                </a:solidFill>
                <a:latin typeface="OpenSans-Regular"/>
              </a:rPr>
              <a:t>página no servidor. A página é especificada no atributo </a:t>
            </a:r>
            <a:r>
              <a:rPr lang="pt-BR" sz="1800" b="1" i="0" u="none" strike="noStrike" baseline="0" dirty="0" err="1">
                <a:solidFill>
                  <a:srgbClr val="585757"/>
                </a:solidFill>
                <a:latin typeface="OpenSans-Bold"/>
              </a:rPr>
              <a:t>action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do formulário, conforme exemplo abaixo:</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action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”/principal.html”</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000000"/>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000000"/>
                </a:solidFill>
                <a:latin typeface="Consolas" panose="020B0609020204030204" pitchFamily="49" charset="0"/>
              </a:rPr>
              <a:t>&gt;</a:t>
            </a:r>
          </a:p>
          <a:p>
            <a:pPr lvl="3" algn="l"/>
            <a:r>
              <a:rPr lang="pt-BR" sz="1800" b="0" i="0" u="none" strike="noStrike" baseline="0" dirty="0">
                <a:solidFill>
                  <a:srgbClr val="000000"/>
                </a:solidFill>
                <a:latin typeface="Consolas" panose="020B0609020204030204" pitchFamily="49" charset="0"/>
              </a:rPr>
              <a:t>Campo texto: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submit</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”Enviar”</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	&lt;/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Se o atributo </a:t>
            </a:r>
            <a:r>
              <a:rPr lang="pt-BR" sz="1800" b="1" i="0" u="none" strike="noStrike" baseline="0" dirty="0" err="1">
                <a:solidFill>
                  <a:srgbClr val="585757"/>
                </a:solidFill>
                <a:latin typeface="OpenSans-Bold"/>
              </a:rPr>
              <a:t>action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não for informado, as informações serão enviadas para a página atual. Você também pode utilizar o atributo </a:t>
            </a:r>
            <a:r>
              <a:rPr lang="pt-BR" sz="1800" b="1" i="0" u="none" strike="noStrike" baseline="0" dirty="0">
                <a:solidFill>
                  <a:srgbClr val="585757"/>
                </a:solidFill>
                <a:latin typeface="OpenSans-Bold"/>
              </a:rPr>
              <a:t>target </a:t>
            </a:r>
            <a:r>
              <a:rPr lang="pt-BR" sz="1800" b="0" i="0" u="none" strike="noStrike" baseline="0" dirty="0">
                <a:solidFill>
                  <a:srgbClr val="585757"/>
                </a:solidFill>
                <a:latin typeface="OpenSans-Regular"/>
              </a:rPr>
              <a:t>do formulário para definir se os dados devem ser enviados em uma nova aba do navegador (valor </a:t>
            </a:r>
            <a:r>
              <a:rPr lang="pt-BR" sz="1800" b="1" i="0" u="none" strike="noStrike" baseline="0" dirty="0">
                <a:solidFill>
                  <a:srgbClr val="585757"/>
                </a:solidFill>
                <a:latin typeface="OpenSans-Bold"/>
              </a:rPr>
              <a:t>_</a:t>
            </a:r>
            <a:r>
              <a:rPr lang="pt-BR" sz="1800" b="1" i="0" u="none" strike="noStrike" baseline="0" dirty="0" err="1">
                <a:solidFill>
                  <a:srgbClr val="585757"/>
                </a:solidFill>
                <a:latin typeface="OpenSans-Bold"/>
              </a:rPr>
              <a:t>blank</a:t>
            </a:r>
            <a:r>
              <a:rPr lang="pt-BR" sz="1800" b="0" i="0" u="none" strike="noStrike" baseline="0" dirty="0">
                <a:solidFill>
                  <a:srgbClr val="585757"/>
                </a:solidFill>
                <a:latin typeface="OpenSans-Regular"/>
              </a:rPr>
              <a:t>) ou na janela atual (valor </a:t>
            </a:r>
            <a:r>
              <a:rPr lang="pt-BR" sz="1800" b="1" i="0" u="none" strike="noStrike" baseline="0" dirty="0">
                <a:solidFill>
                  <a:srgbClr val="585757"/>
                </a:solidFill>
                <a:latin typeface="OpenSans-Bold"/>
              </a:rPr>
              <a:t>_self</a:t>
            </a:r>
            <a:r>
              <a:rPr lang="pt-BR" sz="1800" b="0" i="0" u="none" strike="noStrike" baseline="0" dirty="0">
                <a:solidFill>
                  <a:srgbClr val="585757"/>
                </a:solidFill>
                <a:latin typeface="OpenSans-Regular"/>
              </a:rPr>
              <a:t>). O valor padrão é </a:t>
            </a:r>
            <a:r>
              <a:rPr lang="pt-BR" sz="1800" b="1" i="0" u="none" strike="noStrike" baseline="0" dirty="0">
                <a:solidFill>
                  <a:srgbClr val="585757"/>
                </a:solidFill>
                <a:latin typeface="OpenSans-Bold"/>
              </a:rPr>
              <a:t>_self</a:t>
            </a:r>
            <a:r>
              <a:rPr lang="pt-BR" sz="1800" b="0" i="0" u="none" strike="noStrike" baseline="0" dirty="0">
                <a:solidFill>
                  <a:srgbClr val="585757"/>
                </a:solidFill>
                <a:latin typeface="OpenSans-Regular"/>
              </a:rPr>
              <a: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padrão, o formulário utiliza o método GET do protocolo HTTP para enviar as informações para o servidor, nesse método as informações são passadas na URL. Exemplo: </a:t>
            </a:r>
            <a:r>
              <a:rPr lang="pt-BR" sz="1800" b="0" i="1" u="none" strike="noStrike" baseline="0" dirty="0">
                <a:solidFill>
                  <a:srgbClr val="585757"/>
                </a:solidFill>
                <a:latin typeface="OpenSans-Italic"/>
              </a:rPr>
              <a:t>https://formulario-login--fbricadede.repl.co/principal.html?login=fabrica&amp;senha=123</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que os dados ficam visíveis no navegador para o nosso usuário (inclusive a senha). Para evitar isso, você pode trocar para o método POST do HTTP. Para isso utilize o atributo </a:t>
            </a:r>
            <a:r>
              <a:rPr lang="pt-BR" sz="1800" b="1" i="0" u="none" strike="noStrike" baseline="0" dirty="0" err="1">
                <a:solidFill>
                  <a:srgbClr val="585757"/>
                </a:solidFill>
                <a:latin typeface="OpenSans-Bold"/>
              </a:rPr>
              <a:t>method</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do formulário com</a:t>
            </a:r>
          </a:p>
          <a:p>
            <a:pPr algn="l"/>
            <a:r>
              <a:rPr lang="pt-BR" sz="1800" b="0" i="0" u="none" strike="noStrike" baseline="0" dirty="0">
                <a:solidFill>
                  <a:srgbClr val="585757"/>
                </a:solidFill>
                <a:latin typeface="OpenSans-Regular"/>
              </a:rPr>
              <a:t>o valor </a:t>
            </a:r>
            <a:r>
              <a:rPr lang="pt-BR" sz="1800" b="1" i="0" u="none" strike="noStrike" baseline="0" dirty="0">
                <a:solidFill>
                  <a:srgbClr val="585757"/>
                </a:solidFill>
                <a:latin typeface="OpenSans-Bold"/>
              </a:rPr>
              <a:t>post. </a:t>
            </a:r>
            <a:r>
              <a:rPr lang="pt-BR" sz="1800" b="0" i="0" u="none" strike="noStrike" baseline="0" dirty="0">
                <a:solidFill>
                  <a:srgbClr val="585757"/>
                </a:solidFill>
                <a:latin typeface="OpenSans-Regular"/>
              </a:rPr>
              <a:t>Segue com os atributos </a:t>
            </a:r>
            <a:r>
              <a:rPr lang="pt-BR" sz="1800" b="1" i="0" u="none" strike="noStrike" baseline="0" dirty="0">
                <a:solidFill>
                  <a:srgbClr val="585757"/>
                </a:solidFill>
                <a:latin typeface="OpenSans-Bold"/>
              </a:rPr>
              <a:t>target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method</a:t>
            </a:r>
            <a:r>
              <a:rPr lang="pt-BR" sz="1800" b="0" i="0" u="none" strike="noStrike" baseline="0" dirty="0">
                <a:solidFill>
                  <a:srgbClr val="585757"/>
                </a:solidFill>
                <a:latin typeface="OpenSans-Regular"/>
              </a:rPr>
              <a:t>:</a:t>
            </a:r>
          </a:p>
          <a:p>
            <a:pPr algn="l"/>
            <a:endParaRPr lang="en-US" sz="1800" b="0" i="0" u="none" strike="noStrike" baseline="0" dirty="0">
              <a:solidFill>
                <a:srgbClr val="1F217D"/>
              </a:solidFill>
              <a:latin typeface="Consolas" panose="020B0609020204030204" pitchFamily="49" charset="0"/>
            </a:endParaRPr>
          </a:p>
          <a:p>
            <a:pPr lvl="1"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Login: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”login”</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Senha: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”senha”</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”reset”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Limpar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”submit”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Enviar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Ao desenvolver seus formulários, você pode ser um pouco negligente na escolha do método de envio (GET ou POST).</a:t>
            </a:r>
          </a:p>
          <a:p>
            <a:pPr algn="l"/>
            <a:r>
              <a:rPr lang="pt-BR" sz="1800" b="0" i="0" u="none" strike="noStrike" baseline="0" dirty="0">
                <a:solidFill>
                  <a:srgbClr val="585757"/>
                </a:solidFill>
                <a:latin typeface="OpenSans-Regular"/>
              </a:rPr>
              <a:t>Isso pode gerar problemas na sua aplicação ou na perda de uma funcionalidade muito útil para o seu usuário, a de adicionar a URL nos favoritos do navegador.</a:t>
            </a:r>
          </a:p>
          <a:p>
            <a:pPr algn="l"/>
            <a:r>
              <a:rPr lang="pt-BR" sz="1800" b="0" i="0" u="none" strike="noStrike" baseline="0" dirty="0">
                <a:solidFill>
                  <a:srgbClr val="585757"/>
                </a:solidFill>
                <a:latin typeface="OpenSans-Regular"/>
              </a:rPr>
              <a:t>Gaste um tempo analisando o método de envio. A </a:t>
            </a:r>
            <a:r>
              <a:rPr lang="pt-BR" sz="1800" b="0" i="1" u="none" strike="noStrike" baseline="0" dirty="0">
                <a:solidFill>
                  <a:srgbClr val="585757"/>
                </a:solidFill>
                <a:latin typeface="OpenSans-Italic"/>
              </a:rPr>
              <a:t>checklist </a:t>
            </a:r>
            <a:r>
              <a:rPr lang="pt-BR" sz="1800" b="0" i="0" u="none" strike="noStrike" baseline="0" dirty="0">
                <a:solidFill>
                  <a:srgbClr val="585757"/>
                </a:solidFill>
                <a:latin typeface="OpenSans-Regular"/>
              </a:rPr>
              <a:t>abaixo pode te auxiliar:</a:t>
            </a:r>
          </a:p>
          <a:p>
            <a:pPr algn="l"/>
            <a:r>
              <a:rPr lang="pt-BR" sz="1800" b="1" i="0" u="none" strike="noStrike" baseline="0" dirty="0">
                <a:solidFill>
                  <a:srgbClr val="585757"/>
                </a:solidFill>
                <a:latin typeface="OpenSans-Bold"/>
              </a:rPr>
              <a:t>GET</a:t>
            </a:r>
          </a:p>
          <a:p>
            <a:pPr algn="l"/>
            <a:r>
              <a:rPr lang="pt-BR" sz="1800" b="0" i="0" u="none" strike="noStrike" baseline="0" dirty="0">
                <a:solidFill>
                  <a:srgbClr val="585757"/>
                </a:solidFill>
                <a:latin typeface="OpenSans-Regular"/>
              </a:rPr>
              <a:t>Neste método, os dados do formulário ficam visíveis na URL do navegador em pares de (nome=valor). Você deve usar esse método quando:</a:t>
            </a:r>
          </a:p>
          <a:p>
            <a:pPr algn="l"/>
            <a:r>
              <a:rPr lang="pt-BR" sz="1800" b="0" i="0" u="none" strike="noStrike" baseline="0" dirty="0">
                <a:solidFill>
                  <a:srgbClr val="585757"/>
                </a:solidFill>
                <a:latin typeface="OpenSans-Regular"/>
              </a:rPr>
              <a:t>• Não existe risco de ultrapassar o limite de caracteres da URL (2048 caracteres);</a:t>
            </a:r>
          </a:p>
          <a:p>
            <a:pPr algn="l"/>
            <a:r>
              <a:rPr lang="pt-BR" sz="1800" b="0" i="0" u="none" strike="noStrike" baseline="0" dirty="0">
                <a:solidFill>
                  <a:srgbClr val="585757"/>
                </a:solidFill>
                <a:latin typeface="OpenSans-Regular"/>
              </a:rPr>
              <a:t>• Os dados não são confidenciais (pois eles ficam visíveis no navegador);</a:t>
            </a:r>
          </a:p>
          <a:p>
            <a:pPr algn="l"/>
            <a:r>
              <a:rPr lang="pt-BR" sz="1800" b="0" i="0" u="none" strike="noStrike" baseline="0" dirty="0">
                <a:solidFill>
                  <a:srgbClr val="585757"/>
                </a:solidFill>
                <a:latin typeface="OpenSans-Regular"/>
              </a:rPr>
              <a:t>• For útil (para os usuários) registrar a URL nos favoritos.</a:t>
            </a:r>
          </a:p>
          <a:p>
            <a:pPr algn="l"/>
            <a:r>
              <a:rPr lang="pt-BR" sz="1800" b="1" i="0" u="none" strike="noStrike" baseline="0" dirty="0">
                <a:solidFill>
                  <a:srgbClr val="585757"/>
                </a:solidFill>
                <a:latin typeface="OpenSans-Bold"/>
              </a:rPr>
              <a:t>POST</a:t>
            </a:r>
          </a:p>
          <a:p>
            <a:pPr algn="l"/>
            <a:r>
              <a:rPr lang="pt-BR" sz="1800" b="0" i="0" u="none" strike="noStrike" baseline="0" dirty="0">
                <a:solidFill>
                  <a:srgbClr val="585757"/>
                </a:solidFill>
                <a:latin typeface="OpenSans-Regular"/>
              </a:rPr>
              <a:t>Neste método os dados não ficaram visíveis. Você deve usar esse método quando:</a:t>
            </a:r>
          </a:p>
          <a:p>
            <a:pPr algn="l"/>
            <a:r>
              <a:rPr lang="pt-BR" sz="1800" b="0" i="0" u="none" strike="noStrike" baseline="0" dirty="0">
                <a:solidFill>
                  <a:srgbClr val="585757"/>
                </a:solidFill>
                <a:latin typeface="OpenSans-Regular"/>
              </a:rPr>
              <a:t>• É necessário enviar grandes quantidades de dados (o POST não possui limitações de tamanho);</a:t>
            </a:r>
          </a:p>
          <a:p>
            <a:pPr algn="l"/>
            <a:r>
              <a:rPr lang="pt-BR" sz="1800" b="0" i="0" u="none" strike="noStrike" baseline="0" dirty="0">
                <a:solidFill>
                  <a:srgbClr val="585757"/>
                </a:solidFill>
                <a:latin typeface="OpenSans-Regular"/>
              </a:rPr>
              <a:t>• Não é necessário registrar nos favoritos;</a:t>
            </a:r>
          </a:p>
          <a:p>
            <a:pPr algn="l"/>
            <a:r>
              <a:rPr lang="pt-BR" sz="1800" b="0" i="0" u="none" strike="noStrike" baseline="0" dirty="0">
                <a:solidFill>
                  <a:srgbClr val="585757"/>
                </a:solidFill>
                <a:latin typeface="OpenSans-Regular"/>
              </a:rPr>
              <a:t>• As informações são confidenciais.</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telefone. Você pode utilizar o atributo </a:t>
            </a:r>
            <a:r>
              <a:rPr lang="pt-BR" sz="1800" b="1" i="0" u="none" strike="noStrike" baseline="0" dirty="0" err="1">
                <a:solidFill>
                  <a:srgbClr val="585757"/>
                </a:solidFill>
                <a:latin typeface="OpenSans-Bold"/>
              </a:rPr>
              <a:t>pattern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validar se o formato do telefone está correto. Por exemplo:</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pattern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”9[0-9]{4}-[0-9]{4}”</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No exemplo acima, o navegador não vai permitir enviar números que não são de celulares, exemplo: 98811-2233 (vai enviar), 3388-8899 (não vai enviar).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texto simples.</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”time”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entrada de hora e minuto.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url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uma URL. Dependendo do navegador, esse campo é validado automaticamente. Alguns smartphones apresentam a tecla </a:t>
            </a:r>
            <a:r>
              <a:rPr lang="pt-BR" sz="1800" b="1" i="0" u="none" strike="noStrike" baseline="0" dirty="0">
                <a:solidFill>
                  <a:srgbClr val="585757"/>
                </a:solidFill>
                <a:latin typeface="OpenSans-Bold"/>
              </a:rPr>
              <a:t>.com </a:t>
            </a:r>
            <a:r>
              <a:rPr lang="pt-BR" sz="1800" b="0" i="0" u="none" strike="noStrike" baseline="0" dirty="0">
                <a:solidFill>
                  <a:srgbClr val="585757"/>
                </a:solidFill>
                <a:latin typeface="OpenSans-Regular"/>
              </a:rPr>
              <a:t>que facilita a digitação da URL.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week</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semana e ano.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Os campos de entrada de texto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possuem outros importantes atributos, abaixo você aprenderá alguns:</a:t>
            </a:r>
          </a:p>
          <a:p>
            <a:pPr algn="l"/>
            <a:endParaRPr lang="pt-BR" sz="1800" b="0" i="0" u="none" strike="noStrike" baseline="0" dirty="0">
              <a:solidFill>
                <a:srgbClr val="585757"/>
              </a:solidFill>
              <a:latin typeface="OpenSans-Regular"/>
            </a:endParaRPr>
          </a:p>
          <a:p>
            <a:pPr algn="l"/>
            <a:r>
              <a:rPr lang="pt-BR" sz="1800" b="1" i="0" u="none" strike="noStrike" baseline="0" dirty="0">
                <a:latin typeface="OpenSans-Bold"/>
              </a:rPr>
              <a:t>Outros atributos importantes do elemento &lt;input&gt;</a:t>
            </a:r>
          </a:p>
          <a:p>
            <a:pPr algn="l"/>
            <a:r>
              <a:rPr lang="pt-BR" sz="1800" b="1" i="0" u="none" strike="noStrike" baseline="0" dirty="0">
                <a:latin typeface="OpenSans-Bold"/>
              </a:rPr>
              <a:t>Atributo Descrição</a:t>
            </a:r>
          </a:p>
          <a:p>
            <a:pPr algn="l"/>
            <a:r>
              <a:rPr lang="es-ES" sz="1800" b="1" i="0" u="none" strike="noStrike" baseline="0" dirty="0" err="1">
                <a:latin typeface="OpenSans-Bold"/>
              </a:rPr>
              <a:t>disabled</a:t>
            </a:r>
            <a:r>
              <a:rPr lang="es-ES" sz="1800" b="1" i="0" u="none" strike="noStrike" baseline="0" dirty="0">
                <a:latin typeface="OpenSans-Bold"/>
              </a:rPr>
              <a:t> </a:t>
            </a:r>
            <a:r>
              <a:rPr lang="es-ES" sz="1800" b="0" i="0" u="none" strike="noStrike" baseline="0" dirty="0">
                <a:latin typeface="OpenSans-Regular"/>
              </a:rPr>
              <a:t>Define que o campo está </a:t>
            </a:r>
            <a:r>
              <a:rPr lang="es-ES" sz="1800" b="0" i="0" u="none" strike="noStrike" baseline="0" dirty="0" err="1">
                <a:latin typeface="OpenSans-Regular"/>
              </a:rPr>
              <a:t>desabilitado</a:t>
            </a:r>
            <a:r>
              <a:rPr lang="es-ES" sz="1800" b="0" i="0" u="none" strike="noStrike" baseline="0" dirty="0">
                <a:latin typeface="OpenSans-Regular"/>
              </a:rPr>
              <a:t>.</a:t>
            </a:r>
          </a:p>
          <a:p>
            <a:pPr algn="l"/>
            <a:r>
              <a:rPr lang="pt-BR" sz="1800" b="1" i="0" u="none" strike="noStrike" baseline="0" dirty="0" err="1">
                <a:latin typeface="OpenSans-Bold"/>
              </a:rPr>
              <a:t>readonly</a:t>
            </a:r>
            <a:r>
              <a:rPr lang="pt-BR" sz="1800" b="1" i="0" u="none" strike="noStrike" baseline="0" dirty="0">
                <a:latin typeface="OpenSans-Bold"/>
              </a:rPr>
              <a:t> </a:t>
            </a:r>
            <a:r>
              <a:rPr lang="pt-BR" sz="1800" b="0" i="0" u="none" strike="noStrike" baseline="0" dirty="0">
                <a:latin typeface="OpenSans-Regular"/>
              </a:rPr>
              <a:t>Define que o campo é somente leitura.</a:t>
            </a:r>
          </a:p>
          <a:p>
            <a:pPr algn="l"/>
            <a:r>
              <a:rPr lang="pt-BR" sz="1800" b="1" i="0" u="none" strike="noStrike" baseline="0" dirty="0" err="1">
                <a:latin typeface="OpenSans-Bold"/>
              </a:rPr>
              <a:t>maxlenght</a:t>
            </a:r>
            <a:r>
              <a:rPr lang="pt-BR" sz="1800" b="1" i="0" u="none" strike="noStrike" baseline="0" dirty="0">
                <a:latin typeface="OpenSans-Bold"/>
              </a:rPr>
              <a:t> </a:t>
            </a:r>
            <a:r>
              <a:rPr lang="pt-BR" sz="1800" b="0" i="0" u="none" strike="noStrike" baseline="0" dirty="0">
                <a:latin typeface="OpenSans-Regular"/>
              </a:rPr>
              <a:t>Limita a quantidade máxima de caracteres que o campo aceita.</a:t>
            </a:r>
          </a:p>
          <a:p>
            <a:pPr algn="l"/>
            <a:r>
              <a:rPr lang="pt-BR" sz="1800" b="1" i="0" u="none" strike="noStrike" baseline="0" dirty="0" err="1">
                <a:latin typeface="OpenSans-Bold"/>
              </a:rPr>
              <a:t>required</a:t>
            </a:r>
            <a:r>
              <a:rPr lang="pt-BR" sz="1800" b="1" i="0" u="none" strike="noStrike" baseline="0" dirty="0">
                <a:latin typeface="OpenSans-Bold"/>
              </a:rPr>
              <a:t> </a:t>
            </a:r>
            <a:r>
              <a:rPr lang="pt-BR" sz="1800" b="0" i="0" u="none" strike="noStrike" baseline="0" dirty="0">
                <a:latin typeface="OpenSans-Regular"/>
              </a:rPr>
              <a:t>Define que o campo é obrigatório. Dependendo do navegador, ao tentar enviar os dados, uma mensagem é exibida para o usuário.</a:t>
            </a:r>
          </a:p>
          <a:p>
            <a:pPr algn="l"/>
            <a:r>
              <a:rPr lang="pt-BR" sz="1800" b="1" i="0" u="none" strike="noStrike" baseline="0" dirty="0" err="1">
                <a:latin typeface="OpenSans-Bold"/>
              </a:rPr>
              <a:t>size</a:t>
            </a:r>
            <a:r>
              <a:rPr lang="pt-BR" sz="1800" b="1" i="0" u="none" strike="noStrike" baseline="0" dirty="0">
                <a:latin typeface="OpenSans-Bold"/>
              </a:rPr>
              <a:t> </a:t>
            </a:r>
            <a:r>
              <a:rPr lang="pt-BR" sz="1800" b="0" i="0" u="none" strike="noStrike" baseline="0" dirty="0">
                <a:latin typeface="OpenSans-Regular"/>
              </a:rPr>
              <a:t>Define o tamanho do campo com base em caracteres.</a:t>
            </a:r>
          </a:p>
          <a:p>
            <a:pPr algn="l"/>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um valor para o campo. No caso dos botões </a:t>
            </a:r>
            <a:r>
              <a:rPr lang="pt-BR" sz="1800" b="1" i="0" u="none" strike="noStrike" baseline="0" dirty="0" err="1">
                <a:latin typeface="OpenSans-Bold"/>
              </a:rPr>
              <a:t>submit</a:t>
            </a:r>
            <a:r>
              <a:rPr lang="pt-BR" sz="1800" b="0" i="0" u="none" strike="noStrike" baseline="0" dirty="0">
                <a:latin typeface="OpenSans-Regular"/>
              </a:rPr>
              <a:t>, </a:t>
            </a:r>
            <a:r>
              <a:rPr lang="pt-BR" sz="1800" b="1" i="0" u="none" strike="noStrike" baseline="0" dirty="0">
                <a:latin typeface="OpenSans-Bold"/>
              </a:rPr>
              <a:t>reset </a:t>
            </a:r>
            <a:r>
              <a:rPr lang="pt-BR" sz="1800" b="0" i="0" u="none" strike="noStrike" baseline="0" dirty="0">
                <a:latin typeface="OpenSans-Regular"/>
              </a:rPr>
              <a:t>e </a:t>
            </a:r>
            <a:r>
              <a:rPr lang="pt-BR" sz="1800" b="1" i="0" u="none" strike="noStrike" baseline="0" dirty="0" err="1">
                <a:latin typeface="OpenSans-Bold"/>
              </a:rPr>
              <a:t>button</a:t>
            </a:r>
            <a:r>
              <a:rPr lang="pt-BR" sz="1800" b="0" i="0" u="none" strike="noStrike" baseline="0" dirty="0">
                <a:latin typeface="OpenSans-Regular"/>
              </a:rPr>
              <a:t>, o atributo </a:t>
            </a:r>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o texto dos botões.</a:t>
            </a:r>
          </a:p>
          <a:p>
            <a:pPr algn="l"/>
            <a:r>
              <a:rPr lang="pt-BR" sz="1800" b="1" i="0" u="none" strike="noStrike" baseline="0" dirty="0" err="1">
                <a:latin typeface="OpenSans-Bold"/>
              </a:rPr>
              <a:t>placeholder</a:t>
            </a:r>
            <a:r>
              <a:rPr lang="pt-BR" sz="1800" b="1" i="0" u="none" strike="noStrike" baseline="0" dirty="0">
                <a:latin typeface="OpenSans-Bold"/>
              </a:rPr>
              <a:t> </a:t>
            </a:r>
            <a:r>
              <a:rPr lang="pt-BR" sz="1800" b="0" i="0" u="none" strike="noStrike" baseline="0" dirty="0">
                <a:latin typeface="OpenSans-Regular"/>
              </a:rPr>
              <a:t>Especifica uma dica para o usuário sobre como ele deve preencher o campo. A dica é exibida enquanto o campo não possui valor, assim que o usuário insere o primeiro caractere ele desaparece.</a:t>
            </a:r>
          </a:p>
          <a:p>
            <a:pPr algn="l"/>
            <a:r>
              <a:rPr lang="pt-BR" sz="1800" b="1" i="0" u="none" strike="noStrike" baseline="0" dirty="0" err="1">
                <a:latin typeface="OpenSans-Bold"/>
              </a:rPr>
              <a:t>name</a:t>
            </a:r>
            <a:r>
              <a:rPr lang="pt-BR" sz="1800" b="1" i="0" u="none" strike="noStrike" baseline="0" dirty="0">
                <a:latin typeface="OpenSans-Bold"/>
              </a:rPr>
              <a:t> </a:t>
            </a:r>
            <a:r>
              <a:rPr lang="pt-BR" sz="1800" b="0" i="0" u="none" strike="noStrike" baseline="0" dirty="0">
                <a:latin typeface="OpenSans-Regular"/>
              </a:rPr>
              <a:t>Identifica a informação para que ela seja acessada no servidor.</a:t>
            </a:r>
          </a:p>
          <a:p>
            <a:pPr algn="l"/>
            <a:r>
              <a:rPr lang="pt-BR" sz="1800" b="1" i="0" u="none" strike="noStrike" baseline="0" dirty="0">
                <a:latin typeface="OpenSans-Bold"/>
              </a:rPr>
              <a:t>id </a:t>
            </a:r>
            <a:r>
              <a:rPr lang="pt-BR" sz="1800" b="0" i="0" u="none" strike="noStrike" baseline="0" dirty="0">
                <a:latin typeface="OpenSans-Regular"/>
              </a:rPr>
              <a:t>Define um identificador para o campo em todo o documento HTML. O valor deve ser único.</a:t>
            </a:r>
          </a:p>
          <a:p>
            <a:pPr algn="l"/>
            <a:endParaRPr lang="pt-BR" sz="1800" b="0" i="0" u="none" strike="noStrike" baseline="0" dirty="0">
              <a:solidFill>
                <a:srgbClr val="1F217D"/>
              </a:solidFill>
              <a:latin typeface="OpenSans-Regular"/>
            </a:endParaRPr>
          </a:p>
          <a:p>
            <a:pPr algn="l"/>
            <a:endParaRPr lang="pt-BR" sz="1800" b="0" i="0" u="none" strike="noStrike" baseline="0" dirty="0">
              <a:solidFill>
                <a:srgbClr val="1F217D"/>
              </a:solidFill>
              <a:latin typeface="OpenSans-Regular"/>
            </a:endParaRPr>
          </a:p>
          <a:p>
            <a:pPr algn="l"/>
            <a:r>
              <a:rPr lang="en-US" sz="1800" b="0" i="0" u="none" strike="noStrike" baseline="0" dirty="0" err="1">
                <a:solidFill>
                  <a:srgbClr val="585757"/>
                </a:solidFill>
                <a:latin typeface="OpenSans-Regular"/>
              </a:rPr>
              <a:t>Os</a:t>
            </a:r>
            <a:r>
              <a:rPr lang="en-US" sz="1800" b="0" i="0" u="none" strike="noStrike" baseline="0" dirty="0">
                <a:solidFill>
                  <a:srgbClr val="585757"/>
                </a:solidFill>
                <a:latin typeface="OpenSans-Regular"/>
              </a:rPr>
              <a:t> </a:t>
            </a:r>
            <a:r>
              <a:rPr lang="en-US" sz="1800" b="0" i="0" u="none" strike="noStrike" baseline="0" dirty="0" err="1">
                <a:solidFill>
                  <a:srgbClr val="585757"/>
                </a:solidFill>
                <a:latin typeface="OpenSans-Regular"/>
              </a:rPr>
              <a:t>tipos</a:t>
            </a:r>
            <a:r>
              <a:rPr lang="en-US" sz="1800" b="0" i="0" u="none" strike="noStrike" baseline="0" dirty="0">
                <a:solidFill>
                  <a:srgbClr val="585757"/>
                </a:solidFill>
                <a:latin typeface="OpenSans-Regular"/>
              </a:rPr>
              <a:t> </a:t>
            </a:r>
            <a:r>
              <a:rPr lang="en-US" sz="1800" b="1" i="0" u="none" strike="noStrike" baseline="0" dirty="0">
                <a:solidFill>
                  <a:srgbClr val="585757"/>
                </a:solidFill>
                <a:latin typeface="OpenSans-Bold"/>
              </a:rPr>
              <a:t>color, date, datetime-local, email, month, number, range, search, </a:t>
            </a:r>
            <a:r>
              <a:rPr lang="en-US" sz="1800" b="1" i="0" u="none" strike="noStrike" baseline="0" dirty="0" err="1">
                <a:solidFill>
                  <a:srgbClr val="585757"/>
                </a:solidFill>
                <a:latin typeface="OpenSans-Bold"/>
              </a:rPr>
              <a:t>tel</a:t>
            </a:r>
            <a:r>
              <a:rPr lang="en-US" sz="1800" b="1" i="0" u="none" strike="noStrike" baseline="0" dirty="0">
                <a:solidFill>
                  <a:srgbClr val="585757"/>
                </a:solidFill>
                <a:latin typeface="OpenSans-Bold"/>
              </a:rPr>
              <a:t>, </a:t>
            </a:r>
            <a:r>
              <a:rPr lang="pt-BR" sz="1800" b="1" i="0" u="none" strike="noStrike" baseline="0" dirty="0">
                <a:solidFill>
                  <a:srgbClr val="585757"/>
                </a:solidFill>
                <a:latin typeface="OpenSans-Bold"/>
              </a:rPr>
              <a:t>time, </a:t>
            </a:r>
            <a:r>
              <a:rPr lang="pt-BR" sz="1800" b="1" i="0" u="none" strike="noStrike" baseline="0" dirty="0" err="1">
                <a:solidFill>
                  <a:srgbClr val="585757"/>
                </a:solidFill>
                <a:latin typeface="OpenSans-Bold"/>
              </a:rPr>
              <a:t>url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week</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foram introduzidos no HTML5. Caso você execute sua página em um navegador que não suporta o HTML5, esses elementos serão exibidos como um campo de texto simples (</a:t>
            </a:r>
            <a:r>
              <a:rPr lang="pt-BR" sz="1800" b="1" i="0" u="none" strike="noStrike" baseline="0" dirty="0">
                <a:solidFill>
                  <a:srgbClr val="585757"/>
                </a:solidFill>
                <a:latin typeface="OpenSans-Bold"/>
              </a:rPr>
              <a:t>“</a:t>
            </a:r>
            <a:r>
              <a:rPr lang="pt-BR" sz="1800" b="1" i="0" u="none" strike="noStrike" baseline="0" dirty="0" err="1">
                <a:solidFill>
                  <a:srgbClr val="585757"/>
                </a:solidFill>
                <a:latin typeface="OpenSans-Bold"/>
              </a:rPr>
              <a:t>text</a:t>
            </a:r>
            <a:r>
              <a:rPr lang="pt-BR" sz="1800" b="1" i="0" u="none" strike="noStrike" baseline="0" dirty="0">
                <a:solidFill>
                  <a:srgbClr val="585757"/>
                </a:solidFill>
                <a:latin typeface="OpenSans-Bold"/>
              </a:rPr>
              <a:t>”</a:t>
            </a:r>
            <a:r>
              <a:rPr lang="pt-BR" sz="1800" b="0" i="0" u="none" strike="noStrike" baseline="0" dirty="0">
                <a:solidFill>
                  <a:srgbClr val="585757"/>
                </a:solidFill>
                <a:latin typeface="OpenSans-Regular"/>
              </a:rPr>
              <a:t>). Esse não é um problema, pois as versões atuais dos navegadores Mozilla, Chrome, Edge e Opera possuem suporte ao HTML5. Porém, tome cuidado com as diferenças de comportamento nos navegadores. Por exemplo, avalie como os campos </a:t>
            </a:r>
            <a:r>
              <a:rPr lang="pt-BR" sz="1800" b="1" i="0" u="none" strike="noStrike" baseline="0" dirty="0">
                <a:solidFill>
                  <a:srgbClr val="585757"/>
                </a:solidFill>
                <a:latin typeface="OpenSans-Bold"/>
              </a:rPr>
              <a:t>date, </a:t>
            </a:r>
            <a:r>
              <a:rPr lang="pt-BR" sz="1800" b="1" i="0" u="none" strike="noStrike" baseline="0" dirty="0" err="1">
                <a:solidFill>
                  <a:srgbClr val="585757"/>
                </a:solidFill>
                <a:latin typeface="OpenSans-Bold"/>
              </a:rPr>
              <a:t>datetime</a:t>
            </a:r>
            <a:r>
              <a:rPr lang="pt-BR" sz="1800" b="1" i="0" u="none" strike="noStrike" baseline="0" dirty="0">
                <a:solidFill>
                  <a:srgbClr val="585757"/>
                </a:solidFill>
                <a:latin typeface="OpenSans-Bold"/>
              </a:rPr>
              <a:t>-local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month</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são apresentados no Mozilla e no Chrome. Veja também</a:t>
            </a:r>
          </a:p>
          <a:p>
            <a:pPr algn="l"/>
            <a:r>
              <a:rPr lang="pt-BR" sz="1800" b="0" i="0" u="none" strike="noStrike" baseline="0" dirty="0">
                <a:solidFill>
                  <a:srgbClr val="585757"/>
                </a:solidFill>
                <a:latin typeface="OpenSans-Regular"/>
              </a:rPr>
              <a:t>como o campo </a:t>
            </a:r>
            <a:r>
              <a:rPr lang="pt-BR" sz="1800" b="1" i="0" u="none" strike="noStrike" baseline="0" dirty="0" err="1">
                <a:solidFill>
                  <a:srgbClr val="585757"/>
                </a:solidFill>
                <a:latin typeface="OpenSans-Bold"/>
              </a:rPr>
              <a:t>email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é validado no Mozilla e no Chrome.</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CenturyGothic"/>
              </a:rPr>
              <a:t>O elemento </a:t>
            </a:r>
            <a:r>
              <a:rPr lang="pt-BR" sz="1800" b="1" i="0" u="none" strike="noStrike" baseline="0" dirty="0">
                <a:solidFill>
                  <a:srgbClr val="585757"/>
                </a:solidFill>
                <a:latin typeface="CenturyGothic-Bold"/>
              </a:rPr>
              <a:t>&lt;input&gt; </a:t>
            </a:r>
            <a:r>
              <a:rPr lang="pt-BR" sz="1800" b="0" i="0" u="none" strike="noStrike" baseline="0" dirty="0">
                <a:solidFill>
                  <a:srgbClr val="585757"/>
                </a:solidFill>
                <a:latin typeface="OpenSans-Regular"/>
              </a:rPr>
              <a:t>já resolve a maioria dos seus problemas, mas o HTML não se limita a eles. Agora você vai aprender sobre os elementos diferentes dos </a:t>
            </a:r>
            <a:r>
              <a:rPr lang="pt-BR" sz="1800" b="1" i="0" u="none" strike="noStrike" baseline="0" dirty="0">
                <a:solidFill>
                  <a:srgbClr val="585757"/>
                </a:solidFill>
                <a:latin typeface="CenturyGothic-Bold"/>
              </a:rPr>
              <a:t>&lt;input&gt;</a:t>
            </a:r>
            <a:r>
              <a:rPr lang="pt-BR" sz="1800" b="0" i="0" u="none" strike="noStrike" baseline="0" dirty="0">
                <a:solidFill>
                  <a:srgbClr val="585757"/>
                </a:solidFill>
                <a:latin typeface="CenturyGothic"/>
              </a:rPr>
              <a:t>. O primeiro é o campo de seleção (</a:t>
            </a:r>
            <a:r>
              <a:rPr lang="pt-BR" sz="1800" b="1" i="0" u="none" strike="noStrike" baseline="0" dirty="0">
                <a:solidFill>
                  <a:srgbClr val="585757"/>
                </a:solidFill>
                <a:latin typeface="CenturyGothic-Bold"/>
              </a:rPr>
              <a:t>&lt;</a:t>
            </a:r>
            <a:r>
              <a:rPr lang="pt-BR" sz="1800" b="1" i="0" u="none" strike="noStrike" baseline="0" dirty="0" err="1">
                <a:solidFill>
                  <a:srgbClr val="585757"/>
                </a:solidFill>
                <a:latin typeface="CenturyGothic-Bold"/>
              </a:rPr>
              <a:t>select</a:t>
            </a:r>
            <a:r>
              <a:rPr lang="pt-BR" sz="1800" b="1" i="0" u="none" strike="noStrike" baseline="0" dirty="0">
                <a:solidFill>
                  <a:srgbClr val="585757"/>
                </a:solidFill>
                <a:latin typeface="CenturyGothic-Bold"/>
              </a:rPr>
              <a:t>&gt;</a:t>
            </a:r>
            <a:r>
              <a:rPr lang="pt-BR" sz="1800" b="0" i="0" u="none" strike="noStrike" baseline="0" dirty="0">
                <a:solidFill>
                  <a:srgbClr val="585757"/>
                </a:solidFill>
                <a:latin typeface="CenturyGothic"/>
              </a:rPr>
              <a:t>):</a:t>
            </a:r>
          </a:p>
          <a:p>
            <a:pPr algn="l"/>
            <a:endParaRPr lang="pt-BR" sz="1800" b="0" i="0" u="none" strike="noStrike" baseline="0" dirty="0">
              <a:solidFill>
                <a:srgbClr val="585757"/>
              </a:solidFill>
              <a:latin typeface="CenturyGothic"/>
            </a:endParaRPr>
          </a:p>
          <a:p>
            <a:pPr algn="l"/>
            <a:r>
              <a:rPr lang="pt-BR" sz="1800" b="0" i="0" u="none" strike="noStrike" baseline="0" dirty="0">
                <a:solidFill>
                  <a:srgbClr val="585757"/>
                </a:solidFill>
                <a:latin typeface="OpenSans-Regular"/>
              </a:rPr>
              <a:t>Esse campo exibe uma lista suspensa, os elementos da lista são definidos pelo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definir uma das opções como selecionada, utilize o atributo </a:t>
            </a:r>
            <a:r>
              <a:rPr lang="pt-BR" sz="1800" b="1" i="0" u="none" strike="noStrike" baseline="0" dirty="0" err="1">
                <a:solidFill>
                  <a:srgbClr val="585757"/>
                </a:solidFill>
                <a:latin typeface="OpenSans-Bold"/>
              </a:rPr>
              <a:t>selected</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Região do Brasil: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”uf”</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Centro-Oeste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selected</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Sul</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Por padrão, o usuário pode selecionar somente um elemento da lista. Para permitir a seleção de múltiplos</a:t>
            </a:r>
          </a:p>
          <a:p>
            <a:pPr algn="l"/>
            <a:r>
              <a:rPr lang="pt-BR" sz="1800" b="0" i="0" u="none" strike="noStrike" baseline="0" dirty="0">
                <a:solidFill>
                  <a:srgbClr val="585757"/>
                </a:solidFill>
                <a:latin typeface="OpenSans-Regular"/>
              </a:rPr>
              <a:t>elementos, utilize o atributo </a:t>
            </a:r>
            <a:r>
              <a:rPr lang="pt-BR" sz="1800" b="1" i="0" u="none" strike="noStrike" baseline="0" dirty="0" err="1">
                <a:solidFill>
                  <a:srgbClr val="585757"/>
                </a:solidFill>
                <a:latin typeface="OpenSans-Bold"/>
              </a:rPr>
              <a:t>multiple</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Qual a sua matéria preferida: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”disciplinas” </a:t>
            </a:r>
            <a:r>
              <a:rPr lang="pt-BR" sz="1800" b="0" i="0" u="none" strike="noStrike" baseline="0" dirty="0" err="1">
                <a:solidFill>
                  <a:srgbClr val="994E9D"/>
                </a:solidFill>
                <a:latin typeface="Consolas" panose="020B0609020204030204" pitchFamily="49" charset="0"/>
              </a:rPr>
              <a:t>multiple</a:t>
            </a:r>
            <a:r>
              <a:rPr lang="pt-BR" sz="1800" b="0" i="0" u="none" strike="noStrike" baseline="0" dirty="0">
                <a:solidFill>
                  <a:srgbClr val="994E9D"/>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size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”5”</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Linguagens de programação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Programação para dispositivos móveis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Algoritmos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 </a:t>
            </a:r>
            <a:r>
              <a:rPr lang="en-US" sz="1800" b="0" i="0" u="none" strike="noStrike" baseline="0" dirty="0">
                <a:solidFill>
                  <a:srgbClr val="994E9D"/>
                </a:solidFill>
                <a:latin typeface="Consolas" panose="020B0609020204030204" pitchFamily="49" charset="0"/>
              </a:rPr>
              <a:t>selected</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Programação</a:t>
            </a:r>
            <a:r>
              <a:rPr lang="en-US" sz="1800" b="0" i="0" u="none" strike="noStrike" baseline="0" dirty="0">
                <a:solidFill>
                  <a:srgbClr val="000000"/>
                </a:solidFill>
                <a:latin typeface="Consolas" panose="020B0609020204030204" pitchFamily="49" charset="0"/>
              </a:rPr>
              <a:t> web</a:t>
            </a:r>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Outras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é possível definir a quantidade de elementos exibidos utilizando o atributo </a:t>
            </a:r>
            <a:r>
              <a:rPr lang="pt-BR" sz="1800" b="1" i="0" u="none" strike="noStrike" baseline="0" dirty="0" err="1">
                <a:solidFill>
                  <a:srgbClr val="585757"/>
                </a:solidFill>
                <a:latin typeface="OpenSans-Bold"/>
              </a:rPr>
              <a:t>size</a:t>
            </a:r>
            <a:r>
              <a:rPr lang="pt-BR" sz="1800" b="0" i="0" u="none" strike="noStrike" baseline="0" dirty="0">
                <a:solidFill>
                  <a:srgbClr val="585757"/>
                </a:solidFill>
                <a:latin typeface="OpenSans-Regular"/>
              </a:rPr>
              <a:t>. No exemplo</a:t>
            </a:r>
          </a:p>
          <a:p>
            <a:pPr algn="l"/>
            <a:r>
              <a:rPr lang="pt-BR" sz="1800" b="0" i="0" u="none" strike="noStrike" baseline="0" dirty="0">
                <a:solidFill>
                  <a:srgbClr val="585757"/>
                </a:solidFill>
                <a:latin typeface="OpenSans-Regular"/>
              </a:rPr>
              <a:t>acima definimos que todos os cinco elementos devem ser exibidos.</a:t>
            </a:r>
          </a:p>
          <a:p>
            <a:pPr algn="l"/>
            <a:r>
              <a:rPr lang="pt-BR" sz="1800" b="0" i="0" u="none" strike="noStrike" baseline="0" dirty="0">
                <a:solidFill>
                  <a:srgbClr val="585757"/>
                </a:solidFill>
                <a:latin typeface="OpenSans-Regular"/>
              </a:rPr>
              <a:t>O próximo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é uma das novidades do HTML5, ele é semelhante ao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select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porém à</a:t>
            </a:r>
          </a:p>
          <a:p>
            <a:pPr algn="l"/>
            <a:r>
              <a:rPr lang="pt-BR" sz="1800" b="0" i="0" u="none" strike="noStrike" baseline="0" dirty="0">
                <a:solidFill>
                  <a:srgbClr val="585757"/>
                </a:solidFill>
                <a:latin typeface="OpenSans-Regular"/>
              </a:rPr>
              <a:t>medida que o usuário digita no campo, a lista é filtrada automaticamente. Veja o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Selecione um navegador: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list</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4D7FE3"/>
                </a:solidFill>
                <a:latin typeface="Consolas" panose="020B0609020204030204" pitchFamily="49" charset="0"/>
              </a:rPr>
              <a:t> </a:t>
            </a:r>
            <a:r>
              <a:rPr lang="pt-BR" sz="1800" b="0" i="0" u="none" strike="noStrike" baseline="0" dirty="0">
                <a:solidFill>
                  <a:srgbClr val="994E9D"/>
                </a:solidFill>
                <a:latin typeface="Consolas" panose="020B0609020204030204" pitchFamily="49" charset="0"/>
              </a:rPr>
              <a:t>id</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”Internet Explorer”</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”Firefox”</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”Chrome”</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”Opera”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”Safari”</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é necessário para o funcionamento do componente.</a:t>
            </a:r>
          </a:p>
          <a:p>
            <a:pPr algn="l"/>
            <a:r>
              <a:rPr lang="pt-BR" sz="1800" b="0" i="0" u="none" strike="noStrike" baseline="0" dirty="0">
                <a:solidFill>
                  <a:srgbClr val="585757"/>
                </a:solidFill>
                <a:latin typeface="OpenSans-Regular"/>
              </a:rPr>
              <a:t>Primeiro, você deve criar a lista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com as opções possíveis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relacionar o campo</a:t>
            </a:r>
          </a:p>
          <a:p>
            <a:pPr algn="l"/>
            <a:r>
              <a:rPr lang="pt-BR" sz="1800" b="0" i="0" u="none" strike="noStrike" baseline="0" dirty="0">
                <a:solidFill>
                  <a:srgbClr val="585757"/>
                </a:solidFill>
                <a:latin typeface="OpenSans-Regular"/>
              </a:rPr>
              <a:t>texto aos dados, você deve ter o mesmo valor para o atributo </a:t>
            </a:r>
            <a:r>
              <a:rPr lang="pt-BR" sz="1800" b="1" i="0" u="none" strike="noStrike" baseline="0" dirty="0">
                <a:solidFill>
                  <a:srgbClr val="585757"/>
                </a:solidFill>
                <a:latin typeface="OpenSans-Bold"/>
              </a:rPr>
              <a:t>id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e o atributo </a:t>
            </a:r>
            <a:r>
              <a:rPr lang="pt-BR" sz="1800" b="1" i="0" u="none" strike="noStrike" baseline="0" dirty="0" err="1">
                <a:solidFill>
                  <a:srgbClr val="585757"/>
                </a:solidFill>
                <a:latin typeface="OpenSans-Bold"/>
              </a:rPr>
              <a:t>list</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&lt;input&gt;</a:t>
            </a:r>
            <a:r>
              <a:rPr lang="pt-BR" sz="1800" b="0" i="0" u="none" strike="noStrike" baseline="0" dirty="0">
                <a:solidFill>
                  <a:srgbClr val="585757"/>
                </a:solidFill>
                <a:latin typeface="OpenSans-Regular"/>
              </a:rPr>
              <a:t>).</a:t>
            </a:r>
          </a:p>
          <a:p>
            <a:pPr algn="l"/>
            <a:r>
              <a:rPr lang="pt-BR" sz="1800" b="0" i="0" u="none" strike="noStrike" baseline="0" dirty="0">
                <a:solidFill>
                  <a:srgbClr val="585757"/>
                </a:solidFill>
                <a:latin typeface="OpenSans-Regular"/>
              </a:rPr>
              <a:t>Por fim,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textarea</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define um campo de entrada que permite a digitação de várias linhas,</a:t>
            </a:r>
          </a:p>
          <a:p>
            <a:pPr algn="l"/>
            <a:r>
              <a:rPr lang="pt-BR" sz="1800" b="0" i="0" u="none" strike="noStrike" baseline="0" dirty="0">
                <a:solidFill>
                  <a:srgbClr val="585757"/>
                </a:solidFill>
                <a:latin typeface="OpenSans-Regular"/>
              </a:rPr>
              <a:t>coisa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não permite. Por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Observações:&lt;</a:t>
            </a:r>
            <a:r>
              <a:rPr lang="pt-BR" sz="1800" b="0" i="0" u="none" strike="noStrike" baseline="0" dirty="0" err="1">
                <a:solidFill>
                  <a:srgbClr val="4D7FE3"/>
                </a:solidFill>
                <a:latin typeface="Consolas" panose="020B0609020204030204" pitchFamily="49" charset="0"/>
              </a:rPr>
              <a:t>br</a:t>
            </a:r>
            <a:r>
              <a:rPr lang="pt-BR" sz="1800" b="0" i="0" u="none" strike="noStrike" baseline="0" dirty="0">
                <a:solidFill>
                  <a:srgbClr val="000000"/>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observacao</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rows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”10” </a:t>
            </a:r>
            <a:r>
              <a:rPr lang="pt-BR" sz="1800" b="0" i="0" u="none" strike="noStrike" baseline="0" dirty="0" err="1">
                <a:solidFill>
                  <a:srgbClr val="994E9D"/>
                </a:solidFill>
                <a:latin typeface="Consolas" panose="020B0609020204030204" pitchFamily="49" charset="0"/>
              </a:rPr>
              <a:t>cols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”30”</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Este é o valor padrão para o</a:t>
            </a:r>
          </a:p>
          <a:p>
            <a:pPr algn="l"/>
            <a:r>
              <a:rPr lang="pt-BR" sz="1800" b="0" i="0" u="none" strike="noStrike" baseline="0" dirty="0">
                <a:solidFill>
                  <a:srgbClr val="000000"/>
                </a:solidFill>
                <a:latin typeface="Consolas" panose="020B0609020204030204" pitchFamily="49" charset="0"/>
              </a:rPr>
              <a:t>campo observação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O atributo </a:t>
            </a:r>
            <a:r>
              <a:rPr lang="pt-BR" sz="1800" b="1" i="0" u="none" strike="noStrike" baseline="0" dirty="0" err="1">
                <a:solidFill>
                  <a:srgbClr val="585757"/>
                </a:solidFill>
                <a:latin typeface="OpenSans-Bold"/>
              </a:rPr>
              <a:t>rows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linhas visíveis, </a:t>
            </a:r>
            <a:r>
              <a:rPr lang="pt-BR" sz="1800" b="1" i="0" u="none" strike="noStrike" baseline="0" dirty="0" err="1">
                <a:solidFill>
                  <a:srgbClr val="585757"/>
                </a:solidFill>
                <a:latin typeface="OpenSans-Bold"/>
              </a:rPr>
              <a:t>cols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colunas. No Chrome você pode alterar o tamanho do componente apenas arrastando o canto inferior direito.</a:t>
            </a:r>
          </a:p>
          <a:p>
            <a:pPr algn="l"/>
            <a:r>
              <a:rPr lang="pt-BR" sz="1800" b="0" i="0" u="none" strike="noStrike" baseline="0" dirty="0">
                <a:solidFill>
                  <a:srgbClr val="585757"/>
                </a:solidFill>
                <a:latin typeface="OpenSans-Regular"/>
              </a:rPr>
              <a:t>Um formulário completo, com todos os elementos descritos nesta seção, foi disponibilizado em: </a:t>
            </a:r>
            <a:r>
              <a:rPr lang="pt-BR" sz="1800" b="0" i="1" u="none" strike="noStrike" baseline="0" dirty="0">
                <a:solidFill>
                  <a:srgbClr val="585757"/>
                </a:solidFill>
                <a:latin typeface="OpenSans-Italic"/>
              </a:rPr>
              <a:t>https://repl.it/@Fbricadede/formulario-completo</a:t>
            </a: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elemento </a:t>
            </a:r>
            <a:r>
              <a:rPr lang="pt-BR" sz="1800" b="1" i="0" u="none" strike="noStrike" baseline="0" dirty="0" err="1">
                <a:solidFill>
                  <a:srgbClr val="585757"/>
                </a:solidFill>
                <a:latin typeface="OpenSans-Bold"/>
              </a:rPr>
              <a:t>canvas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talvez a maior novidade apresentada pelo HTML5, pois permite</a:t>
            </a:r>
          </a:p>
          <a:p>
            <a:pPr algn="l"/>
            <a:r>
              <a:rPr lang="pt-BR" sz="1800" b="0" i="0" u="none" strike="noStrike" baseline="0" dirty="0">
                <a:solidFill>
                  <a:srgbClr val="585757"/>
                </a:solidFill>
                <a:latin typeface="OpenSans-Regular"/>
              </a:rPr>
              <a:t>a construção de elementos gráficos na página web com comandos simples. Para saber</a:t>
            </a:r>
          </a:p>
          <a:p>
            <a:pPr algn="l"/>
            <a:r>
              <a:rPr lang="pt-BR" sz="1800" b="0" i="0" u="none" strike="noStrike" baseline="0" dirty="0">
                <a:solidFill>
                  <a:srgbClr val="585757"/>
                </a:solidFill>
                <a:latin typeface="OpenSans-Regular"/>
              </a:rPr>
              <a:t>mais sobre esse elemento, consulte o livro Desenvolvimento e Design de Sites, 1ª Edição.</a:t>
            </a:r>
          </a:p>
          <a:p>
            <a:pPr algn="l"/>
            <a:r>
              <a:rPr lang="pt-BR" sz="1800" b="0" i="0" u="none" strike="noStrike" baseline="0" dirty="0">
                <a:solidFill>
                  <a:srgbClr val="585757"/>
                </a:solidFill>
                <a:latin typeface="OpenSans-Regular"/>
              </a:rPr>
              <a:t>Capítulo 2 – Linguagem HTML, página 34.</a:t>
            </a:r>
          </a:p>
          <a:p>
            <a:pPr algn="l"/>
            <a:r>
              <a:rPr lang="pt-BR" sz="1800" b="0" i="1" u="none" strike="noStrike" baseline="0" dirty="0">
                <a:solidFill>
                  <a:srgbClr val="585757"/>
                </a:solidFill>
                <a:latin typeface="OpenSans-Italic"/>
              </a:rPr>
              <a:t>https://integrada.minhabiblioteca.com.br/books/9788536519012</a:t>
            </a:r>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57D3D695-9CA5-D0AF-DD7D-890FE730064E}"/>
              </a:ext>
            </a:extLst>
          </p:cNvPr>
          <p:cNvSpPr>
            <a:spLocks noGrp="1"/>
          </p:cNvSpPr>
          <p:nvPr>
            <p:ph type="sldNum" sz="quarter" idx="5"/>
          </p:nvPr>
        </p:nvSpPr>
        <p:spPr/>
        <p:txBody>
          <a:bodyPr/>
          <a:lstStyle/>
          <a:p>
            <a:fld id="{D0E42C9D-BC2F-4B75-8FE9-F32B3E470D2E}" type="slidenum">
              <a:rPr lang="pt-BR" smtClean="0"/>
              <a:t>57</a:t>
            </a:fld>
            <a:endParaRPr lang="pt-BR"/>
          </a:p>
        </p:txBody>
      </p:sp>
    </p:spTree>
    <p:extLst>
      <p:ext uri="{BB962C8B-B14F-4D97-AF65-F5344CB8AC3E}">
        <p14:creationId xmlns:p14="http://schemas.microsoft.com/office/powerpoint/2010/main" val="16149810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E309E-4931-8D19-34BC-A10357FD80F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B5BA7B12-6313-C9F6-0C0B-BC275B456EE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AB1209D-8924-FB05-9C86-C8B6AA90C633}"/>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Formulários HTML permitem a entrada de dados a partir de um navegador. São utilizados para obter informações do usuário e podem conter campos de texto, botões, caixas de seleção e lista de opções. A</a:t>
            </a:r>
          </a:p>
          <a:p>
            <a:pPr algn="l"/>
            <a:r>
              <a:rPr lang="pt-BR" sz="1800" b="0" i="0" u="none" strike="noStrike" baseline="0" dirty="0">
                <a:solidFill>
                  <a:srgbClr val="585757"/>
                </a:solidFill>
                <a:latin typeface="OpenSans-Regular"/>
              </a:rPr>
              <a:t>imagem abaixo apresenta um exemplo de formulário HTML. </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As informações acima serão enviadas para o servidor web. Você pode receber e gravá-las em um banco de dados ou enviá-las por e-mail. O código do formulário acima foi disponibilizado em: </a:t>
            </a:r>
            <a:r>
              <a:rPr lang="pt-BR" sz="1800" b="0" i="1" u="none" strike="noStrike" baseline="0" dirty="0">
                <a:solidFill>
                  <a:srgbClr val="585757"/>
                </a:solidFill>
                <a:latin typeface="OpenSans-Italic"/>
              </a:rPr>
              <a:t>https://repl.it/@Fbricadede/formulario-login</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criar um formulário, use o elemento:</a:t>
            </a:r>
          </a:p>
          <a:p>
            <a:pPr algn="l"/>
            <a:r>
              <a:rPr lang="pt-BR" sz="1800" b="0" i="0" u="none" strike="noStrike" baseline="0" dirty="0">
                <a:solidFill>
                  <a:srgbClr val="262626"/>
                </a:solidFill>
                <a:latin typeface="Consolas" panose="020B0609020204030204" pitchFamily="49" charset="0"/>
              </a:rPr>
              <a:t>&lt;</a:t>
            </a:r>
            <a:r>
              <a:rPr lang="pt-BR" sz="1800" b="1" i="0" u="none" strike="noStrike" baseline="0" dirty="0" err="1">
                <a:solidFill>
                  <a:srgbClr val="5B9CD6"/>
                </a:solidFill>
                <a:latin typeface="Consolas-Bold"/>
              </a:rPr>
              <a:t>form</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a:t>
            </a:r>
          </a:p>
          <a:p>
            <a:pPr algn="l"/>
            <a:r>
              <a:rPr lang="pt-BR" sz="1800" b="0" i="0" u="none" strike="noStrike" baseline="0" dirty="0">
                <a:solidFill>
                  <a:srgbClr val="262626"/>
                </a:solidFill>
                <a:latin typeface="Consolas" panose="020B0609020204030204" pitchFamily="49" charset="0"/>
              </a:rPr>
              <a:t>Elementos do formulário (campo texto, botões etc.)</a:t>
            </a:r>
          </a:p>
          <a:p>
            <a:pPr algn="l"/>
            <a:r>
              <a:rPr lang="pt-BR" sz="1800" b="0" i="0" u="none" strike="noStrike" baseline="0" dirty="0">
                <a:solidFill>
                  <a:srgbClr val="262626"/>
                </a:solidFill>
                <a:latin typeface="Consolas" panose="020B0609020204030204" pitchFamily="49" charset="0"/>
              </a:rPr>
              <a:t>...</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adicionar um campo texto ao formulário, você deve utilizar o elemento </a:t>
            </a:r>
            <a:r>
              <a:rPr lang="pt-BR" sz="1800" b="1" i="0" u="none" strike="noStrike" baseline="0" dirty="0">
                <a:solidFill>
                  <a:srgbClr val="585757"/>
                </a:solidFill>
                <a:latin typeface="OpenSans-Bold"/>
              </a:rPr>
              <a:t>&lt;input&gt;</a:t>
            </a:r>
            <a:r>
              <a:rPr lang="pt-BR" sz="1800" b="0" i="0" u="none" strike="noStrike" baseline="0" dirty="0">
                <a:solidFill>
                  <a:srgbClr val="585757"/>
                </a:solidFill>
                <a:latin typeface="OpenSans-Regular"/>
              </a:rPr>
              <a:t>. Conforme código abaixo:</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	&lt;</a:t>
            </a:r>
            <a:r>
              <a:rPr lang="pt-BR" sz="1800" b="0" i="0" u="none" strike="noStrike" baseline="0" dirty="0">
                <a:solidFill>
                  <a:srgbClr val="5B9CD6"/>
                </a:solidFill>
                <a:latin typeface="Consolas" panose="020B0609020204030204" pitchFamily="49" charset="0"/>
              </a:rPr>
              <a:t>input </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possui o atributo </a:t>
            </a:r>
            <a:r>
              <a:rPr lang="pt-BR" sz="1800" b="1" i="0" u="none" strike="noStrike" baseline="0" dirty="0" err="1">
                <a:solidFill>
                  <a:srgbClr val="585757"/>
                </a:solidFill>
                <a:latin typeface="OpenSans-Bold"/>
              </a:rPr>
              <a:t>type</a:t>
            </a:r>
            <a:r>
              <a:rPr lang="pt-BR" sz="1800" b="0" i="0" u="none" strike="noStrike" baseline="0" dirty="0">
                <a:solidFill>
                  <a:srgbClr val="585757"/>
                </a:solidFill>
                <a:latin typeface="OpenSans-Regular"/>
              </a:rPr>
              <a:t>, um importante atributo que define o tipo do campo de entrada. No código abaixo você vai criar dois tipos de campos, um de login e outro de senha.</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Login: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Senha: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 </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lista abaixo apresenta os diferentes tipos de campo texto que você pode utilizar: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button</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1F217D"/>
                </a:solidFill>
                <a:latin typeface="OpenSans-Regular"/>
              </a:rPr>
              <a:t>: </a:t>
            </a:r>
            <a:r>
              <a:rPr lang="pt-BR" sz="1800" b="0" i="0" u="none" strike="noStrike" baseline="0" dirty="0">
                <a:solidFill>
                  <a:srgbClr val="585757"/>
                </a:solidFill>
                <a:latin typeface="OpenSans-Regular"/>
              </a:rPr>
              <a:t>define um botão. O HTML permite a criação de botões utilizando um elemento mais descritivo para essa tarefa,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button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Veja o exemplo abaixo: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	&lt;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”button”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Botão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	&lt;</a:t>
            </a:r>
            <a:r>
              <a:rPr lang="pt-BR" sz="1800" b="0" i="0" u="none" strike="noStrike" baseline="0" dirty="0" err="1">
                <a:solidFill>
                  <a:srgbClr val="4D7FE3"/>
                </a:solidFill>
                <a:latin typeface="Consolas" panose="020B0609020204030204" pitchFamily="49" charset="0"/>
              </a:rPr>
              <a:t>button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Outro botão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button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 muito semelhante, porém a segunda é mais clara para alguém que está lendo o seu código, fica a seu critério escolher: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checkbox</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permite que o usuário selecione </a:t>
            </a:r>
            <a:r>
              <a:rPr lang="pt-BR" sz="1800" b="1" i="0" u="none" strike="noStrike" baseline="0" dirty="0">
                <a:solidFill>
                  <a:srgbClr val="585757"/>
                </a:solidFill>
                <a:latin typeface="OpenSans-Bold"/>
              </a:rPr>
              <a:t>zero </a:t>
            </a:r>
            <a:r>
              <a:rPr lang="pt-BR" sz="1800" b="0" i="0" u="none" strike="noStrike" baseline="0" dirty="0">
                <a:solidFill>
                  <a:srgbClr val="585757"/>
                </a:solidFill>
                <a:latin typeface="OpenSans-Regular"/>
              </a:rPr>
              <a:t>ou </a:t>
            </a:r>
            <a:r>
              <a:rPr lang="pt-BR" sz="1800" b="1" i="0" u="none" strike="noStrike" baseline="0" dirty="0">
                <a:solidFill>
                  <a:srgbClr val="585757"/>
                </a:solidFill>
                <a:latin typeface="OpenSans-Bold"/>
              </a:rPr>
              <a:t>mais </a:t>
            </a:r>
            <a:r>
              <a:rPr lang="pt-BR" sz="1800" b="0" i="0" u="none" strike="noStrike" baseline="0" dirty="0">
                <a:solidFill>
                  <a:srgbClr val="585757"/>
                </a:solidFill>
                <a:latin typeface="OpenSans-Regular"/>
              </a:rPr>
              <a:t>opções de um número limitado de opções. Por exemplo:</a:t>
            </a:r>
          </a:p>
          <a:p>
            <a:pPr algn="l"/>
            <a:endParaRPr lang="pt-BR" sz="1800" b="0" i="0" u="none" strike="noStrike" baseline="0" dirty="0">
              <a:solidFill>
                <a:srgbClr val="1F217D"/>
              </a:solidFill>
              <a:latin typeface="Consolas" panose="020B0609020204030204" pitchFamily="49" charset="0"/>
            </a:endParaRP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Qual a sua linguagem preferida:</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JavaScript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C#</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PHP</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Java</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Você pode utilizar o atributo </a:t>
            </a:r>
            <a:r>
              <a:rPr lang="pt-BR" sz="1800" b="1" i="0" u="none" strike="noStrike" baseline="0" dirty="0" err="1">
                <a:solidFill>
                  <a:srgbClr val="585757"/>
                </a:solidFill>
                <a:latin typeface="OpenSans-Bold"/>
              </a:rPr>
              <a:t>checked</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indicar quais campos devem ser pré-selecionados quando a página for carregada.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”color”</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cor.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”date”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data. Você pode usar 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atribuir restrições às datas, por exemplo:</a:t>
            </a:r>
          </a:p>
          <a:p>
            <a:pPr algn="l"/>
            <a:endParaRPr lang="pt-BR" sz="1800" b="0" i="0" u="none" strike="noStrike" baseline="0" dirty="0">
              <a:solidFill>
                <a:srgbClr val="1F217D"/>
              </a:solidFill>
              <a:latin typeface="Consolas" panose="020B0609020204030204" pitchFamily="49" charset="0"/>
            </a:endParaRP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Data nascimento:</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”date” </a:t>
            </a:r>
            <a:r>
              <a:rPr lang="pt-BR" sz="1800" b="0" i="0" u="none" strike="noStrike" baseline="0" dirty="0">
                <a:solidFill>
                  <a:srgbClr val="994E9D"/>
                </a:solidFill>
                <a:latin typeface="Consolas" panose="020B0609020204030204" pitchFamily="49" charset="0"/>
              </a:rPr>
              <a:t>min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”2000-01-01” </a:t>
            </a:r>
            <a:r>
              <a:rPr lang="pt-BR" sz="1800" b="0" i="0" u="none" strike="noStrike" baseline="0" dirty="0" err="1">
                <a:solidFill>
                  <a:srgbClr val="994E9D"/>
                </a:solidFill>
                <a:latin typeface="Consolas" panose="020B0609020204030204" pitchFamily="49" charset="0"/>
              </a:rPr>
              <a:t>max</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”2018-12-31” </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datetime</a:t>
            </a:r>
            <a:r>
              <a:rPr lang="pt-BR" sz="1800" b="0" i="0" u="none" strike="noStrike" baseline="0" dirty="0">
                <a:solidFill>
                  <a:srgbClr val="AD9137"/>
                </a:solidFill>
                <a:latin typeface="Consolas" panose="020B0609020204030204" pitchFamily="49" charset="0"/>
              </a:rPr>
              <a:t>-local”</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data e hora.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email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entrada de e-mail. Dependendo do navegador, o formato do e-mail é validado automaticamente. Já alguns smartphones apresentam a tecla </a:t>
            </a:r>
            <a:r>
              <a:rPr lang="pt-BR" sz="1800" b="1" i="0" u="none" strike="noStrike" baseline="0" dirty="0">
                <a:solidFill>
                  <a:srgbClr val="585757"/>
                </a:solidFill>
                <a:latin typeface="OpenSans-Bold"/>
              </a:rPr>
              <a:t>.com </a:t>
            </a:r>
            <a:r>
              <a:rPr lang="pt-BR" sz="1800" b="0" i="0" u="none" strike="noStrike" baseline="0" dirty="0">
                <a:solidFill>
                  <a:srgbClr val="585757"/>
                </a:solidFill>
                <a:latin typeface="OpenSans-Regular"/>
              </a:rPr>
              <a:t>que facilita a digitação de e-mails.</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”file”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seleção de arquivos para upload para o servidor.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hidden</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invisível para o usuário, porém pode armazenar algum valor da sua página.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image</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uma imagem como um botão de envio.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month</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da entrada de mês e ano.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number</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entrada numérico. Você pode restringir o valor mínimo e máximo utilizando os respectivos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0" i="0" u="none" strike="noStrike" baseline="0" dirty="0">
                <a:solidFill>
                  <a:srgbClr val="585757"/>
                </a:solidFill>
                <a:latin typeface="OpenSans-Regular"/>
              </a:rPr>
              <a:t>. Por exemplo:</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Escolha um número de 1 a 10:</a:t>
            </a:r>
          </a:p>
          <a:p>
            <a:pPr lvl="2" algn="l"/>
            <a:r>
              <a:rPr lang="nb-NO" sz="1800" b="0" i="0" u="none" strike="noStrike" baseline="0" dirty="0">
                <a:solidFill>
                  <a:srgbClr val="1F217D"/>
                </a:solidFill>
                <a:latin typeface="Consolas" panose="020B0609020204030204" pitchFamily="49" charset="0"/>
              </a:rPr>
              <a:t>&lt;</a:t>
            </a:r>
            <a:r>
              <a:rPr lang="nb-NO" sz="1800" b="0" i="0" u="none" strike="noStrike" baseline="0" dirty="0">
                <a:solidFill>
                  <a:srgbClr val="4D7FE3"/>
                </a:solidFill>
                <a:latin typeface="Consolas" panose="020B0609020204030204" pitchFamily="49" charset="0"/>
              </a:rPr>
              <a:t>input </a:t>
            </a:r>
            <a:r>
              <a:rPr lang="nb-NO" sz="1800" b="0" i="0" u="none" strike="noStrike" baseline="0" dirty="0">
                <a:solidFill>
                  <a:srgbClr val="994E9D"/>
                </a:solidFill>
                <a:latin typeface="Consolas" panose="020B0609020204030204" pitchFamily="49" charset="0"/>
              </a:rPr>
              <a:t>type</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”number” </a:t>
            </a:r>
            <a:r>
              <a:rPr lang="nb-NO" sz="1800" b="0" i="0" u="none" strike="noStrike" baseline="0" dirty="0">
                <a:solidFill>
                  <a:srgbClr val="994E9D"/>
                </a:solidFill>
                <a:latin typeface="Consolas" panose="020B0609020204030204" pitchFamily="49" charset="0"/>
              </a:rPr>
              <a:t>min</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”1” </a:t>
            </a:r>
            <a:r>
              <a:rPr lang="nb-NO" sz="1800" b="0" i="0" u="none" strike="noStrike" baseline="0" dirty="0">
                <a:solidFill>
                  <a:srgbClr val="994E9D"/>
                </a:solidFill>
                <a:latin typeface="Consolas" panose="020B0609020204030204" pitchFamily="49" charset="0"/>
              </a:rPr>
              <a:t>max</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”10” </a:t>
            </a:r>
            <a:r>
              <a:rPr lang="nb-NO"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senha.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”radio”</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permite que o usuário selecione </a:t>
            </a:r>
            <a:r>
              <a:rPr lang="pt-BR" sz="1800" b="1" i="0" u="none" strike="noStrike" baseline="0" dirty="0">
                <a:solidFill>
                  <a:srgbClr val="585757"/>
                </a:solidFill>
                <a:latin typeface="OpenSans-Bold"/>
              </a:rPr>
              <a:t>uma </a:t>
            </a:r>
            <a:r>
              <a:rPr lang="pt-BR" sz="1800" b="0" i="0" u="none" strike="noStrike" baseline="0" dirty="0">
                <a:solidFill>
                  <a:srgbClr val="585757"/>
                </a:solidFill>
                <a:latin typeface="OpenSans-Regular"/>
              </a:rPr>
              <a:t>opção dentro de um número limitado.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 </a:t>
            </a:r>
            <a:r>
              <a:rPr lang="en-US" sz="1800" b="0" i="0" u="none" strike="noStrike" baseline="0" dirty="0">
                <a:solidFill>
                  <a:srgbClr val="994E9D"/>
                </a:solidFill>
                <a:latin typeface="Consolas" panose="020B0609020204030204" pitchFamily="49" charset="0"/>
              </a:rPr>
              <a:t>checked</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Masculino</a:t>
            </a:r>
            <a:endParaRPr lang="en-US" sz="1800" b="0" i="0" u="none" strike="noStrike" baseline="0" dirty="0">
              <a:solidFill>
                <a:srgbClr val="000000"/>
              </a:solidFill>
              <a:latin typeface="Consolas" panose="020B0609020204030204" pitchFamily="49" charset="0"/>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Feminino</a:t>
            </a:r>
            <a:endParaRPr lang="en-US" sz="1800" b="0" i="0" u="none" strike="noStrike" baseline="0" dirty="0">
              <a:solidFill>
                <a:srgbClr val="000000"/>
              </a:solidFill>
              <a:latin typeface="Consolas" panose="020B0609020204030204" pitchFamily="49" charset="0"/>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Outros</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a:t>
            </a:r>
          </a:p>
          <a:p>
            <a:pPr algn="l"/>
            <a:r>
              <a:rPr lang="pt-BR" sz="1800" b="0" i="0" u="none" strike="noStrike" baseline="0" dirty="0">
                <a:solidFill>
                  <a:srgbClr val="585757"/>
                </a:solidFill>
                <a:latin typeface="OpenSans-Regular"/>
              </a:rPr>
              <a:t>Veja que o primeiro campo “Masculino” possui um atributo </a:t>
            </a:r>
            <a:r>
              <a:rPr lang="pt-BR" sz="1800" b="1" i="0" u="none" strike="noStrike" baseline="0" dirty="0" err="1">
                <a:solidFill>
                  <a:srgbClr val="585757"/>
                </a:solidFill>
                <a:latin typeface="OpenSans-Bold"/>
              </a:rPr>
              <a:t>checked</a:t>
            </a:r>
            <a:r>
              <a:rPr lang="pt-BR" sz="1800" b="0" i="0" u="none" strike="noStrike" baseline="0" dirty="0">
                <a:solidFill>
                  <a:srgbClr val="585757"/>
                </a:solidFill>
                <a:latin typeface="OpenSans-Regular"/>
              </a:rPr>
              <a:t>, esse atributo indica que esse campo deve ser pré-selecionado quando a página é carregada.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”range”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controle deslizante para a seleção de um determinado número em um limite. Você define o limite utilizando 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0" i="0" u="none" strike="noStrike" baseline="0" dirty="0">
                <a:solidFill>
                  <a:srgbClr val="585757"/>
                </a:solidFill>
                <a:latin typeface="OpenSans-Regular"/>
              </a:rPr>
              <a:t>. O incremento do valor é definido pelo atributo </a:t>
            </a:r>
            <a:r>
              <a:rPr lang="pt-BR" sz="1800" b="1" i="0" u="none" strike="noStrike" baseline="0" dirty="0">
                <a:solidFill>
                  <a:srgbClr val="585757"/>
                </a:solidFill>
                <a:latin typeface="OpenSans-Bold"/>
              </a:rPr>
              <a:t>step</a:t>
            </a:r>
            <a:r>
              <a:rPr lang="pt-BR" sz="1800" b="0" i="0" u="none" strike="noStrike" baseline="0" dirty="0">
                <a:solidFill>
                  <a:srgbClr val="585757"/>
                </a:solidFill>
                <a:latin typeface="OpenSans-Regular"/>
              </a:rPr>
              <a: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r>
              <a:rPr lang="en-US" sz="1800" b="0" i="0" u="none" strike="noStrike" baseline="0" dirty="0">
                <a:solidFill>
                  <a:srgbClr val="000000"/>
                </a:solidFill>
                <a:latin typeface="Consolas" panose="020B0609020204030204" pitchFamily="49" charset="0"/>
              </a:rPr>
              <a:t>0 </a:t>
            </a:r>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”range” </a:t>
            </a:r>
            <a:r>
              <a:rPr lang="en-US" sz="1800" b="0" i="0" u="none" strike="noStrike" baseline="0" dirty="0">
                <a:solidFill>
                  <a:srgbClr val="994E9D"/>
                </a:solidFill>
                <a:latin typeface="Consolas" panose="020B0609020204030204" pitchFamily="49" charset="0"/>
              </a:rPr>
              <a:t>min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”0” </a:t>
            </a:r>
            <a:r>
              <a:rPr lang="en-US" sz="1800" b="0" i="0" u="none" strike="noStrike" baseline="0" dirty="0">
                <a:solidFill>
                  <a:srgbClr val="994E9D"/>
                </a:solidFill>
                <a:latin typeface="Consolas" panose="020B0609020204030204" pitchFamily="49" charset="0"/>
              </a:rPr>
              <a:t>max</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”100” </a:t>
            </a:r>
            <a:r>
              <a:rPr lang="en-US" sz="1800" b="0" i="0" u="none" strike="noStrike" baseline="0" dirty="0">
                <a:solidFill>
                  <a:srgbClr val="994E9D"/>
                </a:solidFill>
                <a:latin typeface="Consolas" panose="020B0609020204030204" pitchFamily="49" charset="0"/>
              </a:rPr>
              <a:t>step</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”10”</a:t>
            </a:r>
            <a:r>
              <a:rPr lang="en-US" sz="1800" b="0" i="0" u="none" strike="noStrike" baseline="0" dirty="0">
                <a:solidFill>
                  <a:srgbClr val="1F217D"/>
                </a:solidFill>
                <a:latin typeface="Consolas" panose="020B0609020204030204" pitchFamily="49" charset="0"/>
              </a:rPr>
              <a:t>/&gt; </a:t>
            </a:r>
            <a:r>
              <a:rPr lang="en-US" sz="1800" b="0" i="0" u="none" strike="noStrike" baseline="0" dirty="0">
                <a:solidFill>
                  <a:srgbClr val="000000"/>
                </a:solidFill>
                <a:latin typeface="Consolas" panose="020B0609020204030204" pitchFamily="49" charset="0"/>
              </a:rPr>
              <a:t>100</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”reset”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botão que permite redefinir o valor de todos os campos do formulário</a:t>
            </a:r>
          </a:p>
          <a:p>
            <a:pPr lvl="1" algn="l"/>
            <a:r>
              <a:rPr lang="pt-BR" sz="1800" b="0" i="0" u="none" strike="noStrike" baseline="0" dirty="0">
                <a:solidFill>
                  <a:srgbClr val="585757"/>
                </a:solidFill>
                <a:latin typeface="OpenSans-Regular"/>
              </a:rPr>
              <a:t>para o seu valor padrão.</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search</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pesquisa que se comporta como um campo de texto</a:t>
            </a:r>
          </a:p>
          <a:p>
            <a:pPr lvl="1" algn="l"/>
            <a:r>
              <a:rPr lang="pt-BR" sz="1800" b="0" i="0" u="none" strike="noStrike" baseline="0" dirty="0">
                <a:solidFill>
                  <a:srgbClr val="585757"/>
                </a:solidFill>
                <a:latin typeface="OpenSans-Regular"/>
              </a:rPr>
              <a:t>simples.</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submit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botão que permite enviar todos os dados do formulário para uma</a:t>
            </a:r>
          </a:p>
          <a:p>
            <a:pPr lvl="1" algn="l"/>
            <a:r>
              <a:rPr lang="pt-BR" sz="1800" b="0" i="0" u="none" strike="noStrike" baseline="0" dirty="0">
                <a:solidFill>
                  <a:srgbClr val="585757"/>
                </a:solidFill>
                <a:latin typeface="OpenSans-Regular"/>
              </a:rPr>
              <a:t>página no servidor. A página é especificada no atributo </a:t>
            </a:r>
            <a:r>
              <a:rPr lang="pt-BR" sz="1800" b="1" i="0" u="none" strike="noStrike" baseline="0" dirty="0" err="1">
                <a:solidFill>
                  <a:srgbClr val="585757"/>
                </a:solidFill>
                <a:latin typeface="OpenSans-Bold"/>
              </a:rPr>
              <a:t>action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do formulário, conforme exemplo abaixo:</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action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”/principal.html”</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000000"/>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000000"/>
                </a:solidFill>
                <a:latin typeface="Consolas" panose="020B0609020204030204" pitchFamily="49" charset="0"/>
              </a:rPr>
              <a:t>&gt;</a:t>
            </a:r>
          </a:p>
          <a:p>
            <a:pPr lvl="3" algn="l"/>
            <a:r>
              <a:rPr lang="pt-BR" sz="1800" b="0" i="0" u="none" strike="noStrike" baseline="0" dirty="0">
                <a:solidFill>
                  <a:srgbClr val="000000"/>
                </a:solidFill>
                <a:latin typeface="Consolas" panose="020B0609020204030204" pitchFamily="49" charset="0"/>
              </a:rPr>
              <a:t>Campo texto: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submit</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”Enviar”</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	&lt;/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Se o atributo </a:t>
            </a:r>
            <a:r>
              <a:rPr lang="pt-BR" sz="1800" b="1" i="0" u="none" strike="noStrike" baseline="0" dirty="0" err="1">
                <a:solidFill>
                  <a:srgbClr val="585757"/>
                </a:solidFill>
                <a:latin typeface="OpenSans-Bold"/>
              </a:rPr>
              <a:t>action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não for informado, as informações serão enviadas para a página atual. Você também pode utilizar o atributo </a:t>
            </a:r>
            <a:r>
              <a:rPr lang="pt-BR" sz="1800" b="1" i="0" u="none" strike="noStrike" baseline="0" dirty="0">
                <a:solidFill>
                  <a:srgbClr val="585757"/>
                </a:solidFill>
                <a:latin typeface="OpenSans-Bold"/>
              </a:rPr>
              <a:t>target </a:t>
            </a:r>
            <a:r>
              <a:rPr lang="pt-BR" sz="1800" b="0" i="0" u="none" strike="noStrike" baseline="0" dirty="0">
                <a:solidFill>
                  <a:srgbClr val="585757"/>
                </a:solidFill>
                <a:latin typeface="OpenSans-Regular"/>
              </a:rPr>
              <a:t>do formulário para definir se os dados devem ser enviados em uma nova aba do navegador (valor </a:t>
            </a:r>
            <a:r>
              <a:rPr lang="pt-BR" sz="1800" b="1" i="0" u="none" strike="noStrike" baseline="0" dirty="0">
                <a:solidFill>
                  <a:srgbClr val="585757"/>
                </a:solidFill>
                <a:latin typeface="OpenSans-Bold"/>
              </a:rPr>
              <a:t>_</a:t>
            </a:r>
            <a:r>
              <a:rPr lang="pt-BR" sz="1800" b="1" i="0" u="none" strike="noStrike" baseline="0" dirty="0" err="1">
                <a:solidFill>
                  <a:srgbClr val="585757"/>
                </a:solidFill>
                <a:latin typeface="OpenSans-Bold"/>
              </a:rPr>
              <a:t>blank</a:t>
            </a:r>
            <a:r>
              <a:rPr lang="pt-BR" sz="1800" b="0" i="0" u="none" strike="noStrike" baseline="0" dirty="0">
                <a:solidFill>
                  <a:srgbClr val="585757"/>
                </a:solidFill>
                <a:latin typeface="OpenSans-Regular"/>
              </a:rPr>
              <a:t>) ou na janela atual (valor </a:t>
            </a:r>
            <a:r>
              <a:rPr lang="pt-BR" sz="1800" b="1" i="0" u="none" strike="noStrike" baseline="0" dirty="0">
                <a:solidFill>
                  <a:srgbClr val="585757"/>
                </a:solidFill>
                <a:latin typeface="OpenSans-Bold"/>
              </a:rPr>
              <a:t>_self</a:t>
            </a:r>
            <a:r>
              <a:rPr lang="pt-BR" sz="1800" b="0" i="0" u="none" strike="noStrike" baseline="0" dirty="0">
                <a:solidFill>
                  <a:srgbClr val="585757"/>
                </a:solidFill>
                <a:latin typeface="OpenSans-Regular"/>
              </a:rPr>
              <a:t>). O valor padrão é </a:t>
            </a:r>
            <a:r>
              <a:rPr lang="pt-BR" sz="1800" b="1" i="0" u="none" strike="noStrike" baseline="0" dirty="0">
                <a:solidFill>
                  <a:srgbClr val="585757"/>
                </a:solidFill>
                <a:latin typeface="OpenSans-Bold"/>
              </a:rPr>
              <a:t>_self</a:t>
            </a:r>
            <a:r>
              <a:rPr lang="pt-BR" sz="1800" b="0" i="0" u="none" strike="noStrike" baseline="0" dirty="0">
                <a:solidFill>
                  <a:srgbClr val="585757"/>
                </a:solidFill>
                <a:latin typeface="OpenSans-Regular"/>
              </a:rPr>
              <a: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padrão, o formulário utiliza o método GET do protocolo HTTP para enviar as informações para o servidor, nesse método as informações são passadas na URL. Exemplo: </a:t>
            </a:r>
            <a:r>
              <a:rPr lang="pt-BR" sz="1800" b="0" i="1" u="none" strike="noStrike" baseline="0" dirty="0">
                <a:solidFill>
                  <a:srgbClr val="585757"/>
                </a:solidFill>
                <a:latin typeface="OpenSans-Italic"/>
              </a:rPr>
              <a:t>https://formulario-login--fbricadede.repl.co/principal.html?login=fabrica&amp;senha=123</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que os dados ficam visíveis no navegador para o nosso usuário (inclusive a senha). Para evitar isso, você pode trocar para o método POST do HTTP. Para isso utilize o atributo </a:t>
            </a:r>
            <a:r>
              <a:rPr lang="pt-BR" sz="1800" b="1" i="0" u="none" strike="noStrike" baseline="0" dirty="0" err="1">
                <a:solidFill>
                  <a:srgbClr val="585757"/>
                </a:solidFill>
                <a:latin typeface="OpenSans-Bold"/>
              </a:rPr>
              <a:t>method</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do formulário com</a:t>
            </a:r>
          </a:p>
          <a:p>
            <a:pPr algn="l"/>
            <a:r>
              <a:rPr lang="pt-BR" sz="1800" b="0" i="0" u="none" strike="noStrike" baseline="0" dirty="0">
                <a:solidFill>
                  <a:srgbClr val="585757"/>
                </a:solidFill>
                <a:latin typeface="OpenSans-Regular"/>
              </a:rPr>
              <a:t>o valor </a:t>
            </a:r>
            <a:r>
              <a:rPr lang="pt-BR" sz="1800" b="1" i="0" u="none" strike="noStrike" baseline="0" dirty="0">
                <a:solidFill>
                  <a:srgbClr val="585757"/>
                </a:solidFill>
                <a:latin typeface="OpenSans-Bold"/>
              </a:rPr>
              <a:t>post. </a:t>
            </a:r>
            <a:r>
              <a:rPr lang="pt-BR" sz="1800" b="0" i="0" u="none" strike="noStrike" baseline="0" dirty="0">
                <a:solidFill>
                  <a:srgbClr val="585757"/>
                </a:solidFill>
                <a:latin typeface="OpenSans-Regular"/>
              </a:rPr>
              <a:t>Segue com os atributos </a:t>
            </a:r>
            <a:r>
              <a:rPr lang="pt-BR" sz="1800" b="1" i="0" u="none" strike="noStrike" baseline="0" dirty="0">
                <a:solidFill>
                  <a:srgbClr val="585757"/>
                </a:solidFill>
                <a:latin typeface="OpenSans-Bold"/>
              </a:rPr>
              <a:t>target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method</a:t>
            </a:r>
            <a:r>
              <a:rPr lang="pt-BR" sz="1800" b="0" i="0" u="none" strike="noStrike" baseline="0" dirty="0">
                <a:solidFill>
                  <a:srgbClr val="585757"/>
                </a:solidFill>
                <a:latin typeface="OpenSans-Regular"/>
              </a:rPr>
              <a:t>:</a:t>
            </a:r>
          </a:p>
          <a:p>
            <a:pPr algn="l"/>
            <a:endParaRPr lang="en-US" sz="1800" b="0" i="0" u="none" strike="noStrike" baseline="0" dirty="0">
              <a:solidFill>
                <a:srgbClr val="1F217D"/>
              </a:solidFill>
              <a:latin typeface="Consolas" panose="020B0609020204030204" pitchFamily="49" charset="0"/>
            </a:endParaRPr>
          </a:p>
          <a:p>
            <a:pPr lvl="1"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Login: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”login”</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Senha: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”senha”</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”reset”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Limpar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”submit”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Enviar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Ao desenvolver seus formulários, você pode ser um pouco negligente na escolha do método de envio (GET ou POST).</a:t>
            </a:r>
          </a:p>
          <a:p>
            <a:pPr algn="l"/>
            <a:r>
              <a:rPr lang="pt-BR" sz="1800" b="0" i="0" u="none" strike="noStrike" baseline="0" dirty="0">
                <a:solidFill>
                  <a:srgbClr val="585757"/>
                </a:solidFill>
                <a:latin typeface="OpenSans-Regular"/>
              </a:rPr>
              <a:t>Isso pode gerar problemas na sua aplicação ou na perda de uma funcionalidade muito útil para o seu usuário, a de adicionar a URL nos favoritos do navegador.</a:t>
            </a:r>
          </a:p>
          <a:p>
            <a:pPr algn="l"/>
            <a:r>
              <a:rPr lang="pt-BR" sz="1800" b="0" i="0" u="none" strike="noStrike" baseline="0" dirty="0">
                <a:solidFill>
                  <a:srgbClr val="585757"/>
                </a:solidFill>
                <a:latin typeface="OpenSans-Regular"/>
              </a:rPr>
              <a:t>Gaste um tempo analisando o método de envio. A </a:t>
            </a:r>
            <a:r>
              <a:rPr lang="pt-BR" sz="1800" b="0" i="1" u="none" strike="noStrike" baseline="0" dirty="0">
                <a:solidFill>
                  <a:srgbClr val="585757"/>
                </a:solidFill>
                <a:latin typeface="OpenSans-Italic"/>
              </a:rPr>
              <a:t>checklist </a:t>
            </a:r>
            <a:r>
              <a:rPr lang="pt-BR" sz="1800" b="0" i="0" u="none" strike="noStrike" baseline="0" dirty="0">
                <a:solidFill>
                  <a:srgbClr val="585757"/>
                </a:solidFill>
                <a:latin typeface="OpenSans-Regular"/>
              </a:rPr>
              <a:t>abaixo pode te auxiliar:</a:t>
            </a:r>
          </a:p>
          <a:p>
            <a:pPr algn="l"/>
            <a:r>
              <a:rPr lang="pt-BR" sz="1800" b="1" i="0" u="none" strike="noStrike" baseline="0" dirty="0">
                <a:solidFill>
                  <a:srgbClr val="585757"/>
                </a:solidFill>
                <a:latin typeface="OpenSans-Bold"/>
              </a:rPr>
              <a:t>GET</a:t>
            </a:r>
          </a:p>
          <a:p>
            <a:pPr algn="l"/>
            <a:r>
              <a:rPr lang="pt-BR" sz="1800" b="0" i="0" u="none" strike="noStrike" baseline="0" dirty="0">
                <a:solidFill>
                  <a:srgbClr val="585757"/>
                </a:solidFill>
                <a:latin typeface="OpenSans-Regular"/>
              </a:rPr>
              <a:t>Neste método, os dados do formulário ficam visíveis na URL do navegador em pares de (nome=valor). Você deve usar esse método quando:</a:t>
            </a:r>
          </a:p>
          <a:p>
            <a:pPr algn="l"/>
            <a:r>
              <a:rPr lang="pt-BR" sz="1800" b="0" i="0" u="none" strike="noStrike" baseline="0" dirty="0">
                <a:solidFill>
                  <a:srgbClr val="585757"/>
                </a:solidFill>
                <a:latin typeface="OpenSans-Regular"/>
              </a:rPr>
              <a:t>• Não existe risco de ultrapassar o limite de caracteres da URL (2048 caracteres);</a:t>
            </a:r>
          </a:p>
          <a:p>
            <a:pPr algn="l"/>
            <a:r>
              <a:rPr lang="pt-BR" sz="1800" b="0" i="0" u="none" strike="noStrike" baseline="0" dirty="0">
                <a:solidFill>
                  <a:srgbClr val="585757"/>
                </a:solidFill>
                <a:latin typeface="OpenSans-Regular"/>
              </a:rPr>
              <a:t>• Os dados não são confidenciais (pois eles ficam visíveis no navegador);</a:t>
            </a:r>
          </a:p>
          <a:p>
            <a:pPr algn="l"/>
            <a:r>
              <a:rPr lang="pt-BR" sz="1800" b="0" i="0" u="none" strike="noStrike" baseline="0" dirty="0">
                <a:solidFill>
                  <a:srgbClr val="585757"/>
                </a:solidFill>
                <a:latin typeface="OpenSans-Regular"/>
              </a:rPr>
              <a:t>• For útil (para os usuários) registrar a URL nos favoritos.</a:t>
            </a:r>
          </a:p>
          <a:p>
            <a:pPr algn="l"/>
            <a:r>
              <a:rPr lang="pt-BR" sz="1800" b="1" i="0" u="none" strike="noStrike" baseline="0" dirty="0">
                <a:solidFill>
                  <a:srgbClr val="585757"/>
                </a:solidFill>
                <a:latin typeface="OpenSans-Bold"/>
              </a:rPr>
              <a:t>POST</a:t>
            </a:r>
          </a:p>
          <a:p>
            <a:pPr algn="l"/>
            <a:r>
              <a:rPr lang="pt-BR" sz="1800" b="0" i="0" u="none" strike="noStrike" baseline="0" dirty="0">
                <a:solidFill>
                  <a:srgbClr val="585757"/>
                </a:solidFill>
                <a:latin typeface="OpenSans-Regular"/>
              </a:rPr>
              <a:t>Neste método os dados não ficaram visíveis. Você deve usar esse método quando:</a:t>
            </a:r>
          </a:p>
          <a:p>
            <a:pPr algn="l"/>
            <a:r>
              <a:rPr lang="pt-BR" sz="1800" b="0" i="0" u="none" strike="noStrike" baseline="0" dirty="0">
                <a:solidFill>
                  <a:srgbClr val="585757"/>
                </a:solidFill>
                <a:latin typeface="OpenSans-Regular"/>
              </a:rPr>
              <a:t>• É necessário enviar grandes quantidades de dados (o POST não possui limitações de tamanho);</a:t>
            </a:r>
          </a:p>
          <a:p>
            <a:pPr algn="l"/>
            <a:r>
              <a:rPr lang="pt-BR" sz="1800" b="0" i="0" u="none" strike="noStrike" baseline="0" dirty="0">
                <a:solidFill>
                  <a:srgbClr val="585757"/>
                </a:solidFill>
                <a:latin typeface="OpenSans-Regular"/>
              </a:rPr>
              <a:t>• Não é necessário registrar nos favoritos;</a:t>
            </a:r>
          </a:p>
          <a:p>
            <a:pPr algn="l"/>
            <a:r>
              <a:rPr lang="pt-BR" sz="1800" b="0" i="0" u="none" strike="noStrike" baseline="0" dirty="0">
                <a:solidFill>
                  <a:srgbClr val="585757"/>
                </a:solidFill>
                <a:latin typeface="OpenSans-Regular"/>
              </a:rPr>
              <a:t>• As informações são confidenciais.</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telefone. Você pode utilizar o atributo </a:t>
            </a:r>
            <a:r>
              <a:rPr lang="pt-BR" sz="1800" b="1" i="0" u="none" strike="noStrike" baseline="0" dirty="0" err="1">
                <a:solidFill>
                  <a:srgbClr val="585757"/>
                </a:solidFill>
                <a:latin typeface="OpenSans-Bold"/>
              </a:rPr>
              <a:t>pattern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validar se o formato do telefone está correto. Por exemplo:</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pattern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”9[0-9]{4}-[0-9]{4}”</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No exemplo acima, o navegador não vai permitir enviar números que não são de celulares, exemplo: 98811-2233 (vai enviar), 3388-8899 (não vai enviar).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texto simples.</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”time”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entrada de hora e minuto.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url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uma URL. Dependendo do navegador, esse campo é validado automaticamente. Alguns smartphones apresentam a tecla </a:t>
            </a:r>
            <a:r>
              <a:rPr lang="pt-BR" sz="1800" b="1" i="0" u="none" strike="noStrike" baseline="0" dirty="0">
                <a:solidFill>
                  <a:srgbClr val="585757"/>
                </a:solidFill>
                <a:latin typeface="OpenSans-Bold"/>
              </a:rPr>
              <a:t>.com </a:t>
            </a:r>
            <a:r>
              <a:rPr lang="pt-BR" sz="1800" b="0" i="0" u="none" strike="noStrike" baseline="0" dirty="0">
                <a:solidFill>
                  <a:srgbClr val="585757"/>
                </a:solidFill>
                <a:latin typeface="OpenSans-Regular"/>
              </a:rPr>
              <a:t>que facilita a digitação da URL.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week</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semana e ano.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Os campos de entrada de texto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possuem outros importantes atributos, abaixo você aprenderá alguns:</a:t>
            </a:r>
          </a:p>
          <a:p>
            <a:pPr algn="l"/>
            <a:endParaRPr lang="pt-BR" sz="1800" b="0" i="0" u="none" strike="noStrike" baseline="0" dirty="0">
              <a:solidFill>
                <a:srgbClr val="585757"/>
              </a:solidFill>
              <a:latin typeface="OpenSans-Regular"/>
            </a:endParaRPr>
          </a:p>
          <a:p>
            <a:pPr algn="l"/>
            <a:r>
              <a:rPr lang="pt-BR" sz="1800" b="1" i="0" u="none" strike="noStrike" baseline="0" dirty="0">
                <a:latin typeface="OpenSans-Bold"/>
              </a:rPr>
              <a:t>Outros atributos importantes do elemento &lt;input&gt;</a:t>
            </a:r>
          </a:p>
          <a:p>
            <a:pPr algn="l"/>
            <a:r>
              <a:rPr lang="pt-BR" sz="1800" b="1" i="0" u="none" strike="noStrike" baseline="0" dirty="0">
                <a:latin typeface="OpenSans-Bold"/>
              </a:rPr>
              <a:t>Atributo Descrição</a:t>
            </a:r>
          </a:p>
          <a:p>
            <a:pPr algn="l"/>
            <a:r>
              <a:rPr lang="es-ES" sz="1800" b="1" i="0" u="none" strike="noStrike" baseline="0" dirty="0" err="1">
                <a:latin typeface="OpenSans-Bold"/>
              </a:rPr>
              <a:t>disabled</a:t>
            </a:r>
            <a:r>
              <a:rPr lang="es-ES" sz="1800" b="1" i="0" u="none" strike="noStrike" baseline="0" dirty="0">
                <a:latin typeface="OpenSans-Bold"/>
              </a:rPr>
              <a:t> </a:t>
            </a:r>
            <a:r>
              <a:rPr lang="es-ES" sz="1800" b="0" i="0" u="none" strike="noStrike" baseline="0" dirty="0">
                <a:latin typeface="OpenSans-Regular"/>
              </a:rPr>
              <a:t>Define que o campo está </a:t>
            </a:r>
            <a:r>
              <a:rPr lang="es-ES" sz="1800" b="0" i="0" u="none" strike="noStrike" baseline="0" dirty="0" err="1">
                <a:latin typeface="OpenSans-Regular"/>
              </a:rPr>
              <a:t>desabilitado</a:t>
            </a:r>
            <a:r>
              <a:rPr lang="es-ES" sz="1800" b="0" i="0" u="none" strike="noStrike" baseline="0" dirty="0">
                <a:latin typeface="OpenSans-Regular"/>
              </a:rPr>
              <a:t>.</a:t>
            </a:r>
          </a:p>
          <a:p>
            <a:pPr algn="l"/>
            <a:r>
              <a:rPr lang="pt-BR" sz="1800" b="1" i="0" u="none" strike="noStrike" baseline="0" dirty="0" err="1">
                <a:latin typeface="OpenSans-Bold"/>
              </a:rPr>
              <a:t>readonly</a:t>
            </a:r>
            <a:r>
              <a:rPr lang="pt-BR" sz="1800" b="1" i="0" u="none" strike="noStrike" baseline="0" dirty="0">
                <a:latin typeface="OpenSans-Bold"/>
              </a:rPr>
              <a:t> </a:t>
            </a:r>
            <a:r>
              <a:rPr lang="pt-BR" sz="1800" b="0" i="0" u="none" strike="noStrike" baseline="0" dirty="0">
                <a:latin typeface="OpenSans-Regular"/>
              </a:rPr>
              <a:t>Define que o campo é somente leitura.</a:t>
            </a:r>
          </a:p>
          <a:p>
            <a:pPr algn="l"/>
            <a:r>
              <a:rPr lang="pt-BR" sz="1800" b="1" i="0" u="none" strike="noStrike" baseline="0" dirty="0" err="1">
                <a:latin typeface="OpenSans-Bold"/>
              </a:rPr>
              <a:t>maxlenght</a:t>
            </a:r>
            <a:r>
              <a:rPr lang="pt-BR" sz="1800" b="1" i="0" u="none" strike="noStrike" baseline="0" dirty="0">
                <a:latin typeface="OpenSans-Bold"/>
              </a:rPr>
              <a:t> </a:t>
            </a:r>
            <a:r>
              <a:rPr lang="pt-BR" sz="1800" b="0" i="0" u="none" strike="noStrike" baseline="0" dirty="0">
                <a:latin typeface="OpenSans-Regular"/>
              </a:rPr>
              <a:t>Limita a quantidade máxima de caracteres que o campo aceita.</a:t>
            </a:r>
          </a:p>
          <a:p>
            <a:pPr algn="l"/>
            <a:r>
              <a:rPr lang="pt-BR" sz="1800" b="1" i="0" u="none" strike="noStrike" baseline="0" dirty="0" err="1">
                <a:latin typeface="OpenSans-Bold"/>
              </a:rPr>
              <a:t>required</a:t>
            </a:r>
            <a:r>
              <a:rPr lang="pt-BR" sz="1800" b="1" i="0" u="none" strike="noStrike" baseline="0" dirty="0">
                <a:latin typeface="OpenSans-Bold"/>
              </a:rPr>
              <a:t> </a:t>
            </a:r>
            <a:r>
              <a:rPr lang="pt-BR" sz="1800" b="0" i="0" u="none" strike="noStrike" baseline="0" dirty="0">
                <a:latin typeface="OpenSans-Regular"/>
              </a:rPr>
              <a:t>Define que o campo é obrigatório. Dependendo do navegador, ao tentar enviar os dados, uma mensagem é exibida para o usuário.</a:t>
            </a:r>
          </a:p>
          <a:p>
            <a:pPr algn="l"/>
            <a:r>
              <a:rPr lang="pt-BR" sz="1800" b="1" i="0" u="none" strike="noStrike" baseline="0" dirty="0" err="1">
                <a:latin typeface="OpenSans-Bold"/>
              </a:rPr>
              <a:t>size</a:t>
            </a:r>
            <a:r>
              <a:rPr lang="pt-BR" sz="1800" b="1" i="0" u="none" strike="noStrike" baseline="0" dirty="0">
                <a:latin typeface="OpenSans-Bold"/>
              </a:rPr>
              <a:t> </a:t>
            </a:r>
            <a:r>
              <a:rPr lang="pt-BR" sz="1800" b="0" i="0" u="none" strike="noStrike" baseline="0" dirty="0">
                <a:latin typeface="OpenSans-Regular"/>
              </a:rPr>
              <a:t>Define o tamanho do campo com base em caracteres.</a:t>
            </a:r>
          </a:p>
          <a:p>
            <a:pPr algn="l"/>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um valor para o campo. No caso dos botões </a:t>
            </a:r>
            <a:r>
              <a:rPr lang="pt-BR" sz="1800" b="1" i="0" u="none" strike="noStrike" baseline="0" dirty="0" err="1">
                <a:latin typeface="OpenSans-Bold"/>
              </a:rPr>
              <a:t>submit</a:t>
            </a:r>
            <a:r>
              <a:rPr lang="pt-BR" sz="1800" b="0" i="0" u="none" strike="noStrike" baseline="0" dirty="0">
                <a:latin typeface="OpenSans-Regular"/>
              </a:rPr>
              <a:t>, </a:t>
            </a:r>
            <a:r>
              <a:rPr lang="pt-BR" sz="1800" b="1" i="0" u="none" strike="noStrike" baseline="0" dirty="0">
                <a:latin typeface="OpenSans-Bold"/>
              </a:rPr>
              <a:t>reset </a:t>
            </a:r>
            <a:r>
              <a:rPr lang="pt-BR" sz="1800" b="0" i="0" u="none" strike="noStrike" baseline="0" dirty="0">
                <a:latin typeface="OpenSans-Regular"/>
              </a:rPr>
              <a:t>e </a:t>
            </a:r>
            <a:r>
              <a:rPr lang="pt-BR" sz="1800" b="1" i="0" u="none" strike="noStrike" baseline="0" dirty="0" err="1">
                <a:latin typeface="OpenSans-Bold"/>
              </a:rPr>
              <a:t>button</a:t>
            </a:r>
            <a:r>
              <a:rPr lang="pt-BR" sz="1800" b="0" i="0" u="none" strike="noStrike" baseline="0" dirty="0">
                <a:latin typeface="OpenSans-Regular"/>
              </a:rPr>
              <a:t>, o atributo </a:t>
            </a:r>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o texto dos botões.</a:t>
            </a:r>
          </a:p>
          <a:p>
            <a:pPr algn="l"/>
            <a:r>
              <a:rPr lang="pt-BR" sz="1800" b="1" i="0" u="none" strike="noStrike" baseline="0" dirty="0" err="1">
                <a:latin typeface="OpenSans-Bold"/>
              </a:rPr>
              <a:t>placeholder</a:t>
            </a:r>
            <a:r>
              <a:rPr lang="pt-BR" sz="1800" b="1" i="0" u="none" strike="noStrike" baseline="0" dirty="0">
                <a:latin typeface="OpenSans-Bold"/>
              </a:rPr>
              <a:t> </a:t>
            </a:r>
            <a:r>
              <a:rPr lang="pt-BR" sz="1800" b="0" i="0" u="none" strike="noStrike" baseline="0" dirty="0">
                <a:latin typeface="OpenSans-Regular"/>
              </a:rPr>
              <a:t>Especifica uma dica para o usuário sobre como ele deve preencher o campo. A dica é exibida enquanto o campo não possui valor, assim que o usuário insere o primeiro caractere ele desaparece.</a:t>
            </a:r>
          </a:p>
          <a:p>
            <a:pPr algn="l"/>
            <a:r>
              <a:rPr lang="pt-BR" sz="1800" b="1" i="0" u="none" strike="noStrike" baseline="0" dirty="0" err="1">
                <a:latin typeface="OpenSans-Bold"/>
              </a:rPr>
              <a:t>name</a:t>
            </a:r>
            <a:r>
              <a:rPr lang="pt-BR" sz="1800" b="1" i="0" u="none" strike="noStrike" baseline="0" dirty="0">
                <a:latin typeface="OpenSans-Bold"/>
              </a:rPr>
              <a:t> </a:t>
            </a:r>
            <a:r>
              <a:rPr lang="pt-BR" sz="1800" b="0" i="0" u="none" strike="noStrike" baseline="0" dirty="0">
                <a:latin typeface="OpenSans-Regular"/>
              </a:rPr>
              <a:t>Identifica a informação para que ela seja acessada no servidor.</a:t>
            </a:r>
          </a:p>
          <a:p>
            <a:pPr algn="l"/>
            <a:r>
              <a:rPr lang="pt-BR" sz="1800" b="1" i="0" u="none" strike="noStrike" baseline="0" dirty="0">
                <a:latin typeface="OpenSans-Bold"/>
              </a:rPr>
              <a:t>id </a:t>
            </a:r>
            <a:r>
              <a:rPr lang="pt-BR" sz="1800" b="0" i="0" u="none" strike="noStrike" baseline="0" dirty="0">
                <a:latin typeface="OpenSans-Regular"/>
              </a:rPr>
              <a:t>Define um identificador para o campo em todo o documento HTML. O valor deve ser único.</a:t>
            </a:r>
          </a:p>
          <a:p>
            <a:pPr algn="l"/>
            <a:endParaRPr lang="pt-BR" sz="1800" b="0" i="0" u="none" strike="noStrike" baseline="0" dirty="0">
              <a:solidFill>
                <a:srgbClr val="1F217D"/>
              </a:solidFill>
              <a:latin typeface="OpenSans-Regular"/>
            </a:endParaRPr>
          </a:p>
          <a:p>
            <a:pPr algn="l"/>
            <a:endParaRPr lang="pt-BR" sz="1800" b="0" i="0" u="none" strike="noStrike" baseline="0" dirty="0">
              <a:solidFill>
                <a:srgbClr val="1F217D"/>
              </a:solidFill>
              <a:latin typeface="OpenSans-Regular"/>
            </a:endParaRPr>
          </a:p>
          <a:p>
            <a:pPr algn="l"/>
            <a:r>
              <a:rPr lang="en-US" sz="1800" b="0" i="0" u="none" strike="noStrike" baseline="0" dirty="0" err="1">
                <a:solidFill>
                  <a:srgbClr val="585757"/>
                </a:solidFill>
                <a:latin typeface="OpenSans-Regular"/>
              </a:rPr>
              <a:t>Os</a:t>
            </a:r>
            <a:r>
              <a:rPr lang="en-US" sz="1800" b="0" i="0" u="none" strike="noStrike" baseline="0" dirty="0">
                <a:solidFill>
                  <a:srgbClr val="585757"/>
                </a:solidFill>
                <a:latin typeface="OpenSans-Regular"/>
              </a:rPr>
              <a:t> </a:t>
            </a:r>
            <a:r>
              <a:rPr lang="en-US" sz="1800" b="0" i="0" u="none" strike="noStrike" baseline="0" dirty="0" err="1">
                <a:solidFill>
                  <a:srgbClr val="585757"/>
                </a:solidFill>
                <a:latin typeface="OpenSans-Regular"/>
              </a:rPr>
              <a:t>tipos</a:t>
            </a:r>
            <a:r>
              <a:rPr lang="en-US" sz="1800" b="0" i="0" u="none" strike="noStrike" baseline="0" dirty="0">
                <a:solidFill>
                  <a:srgbClr val="585757"/>
                </a:solidFill>
                <a:latin typeface="OpenSans-Regular"/>
              </a:rPr>
              <a:t> </a:t>
            </a:r>
            <a:r>
              <a:rPr lang="en-US" sz="1800" b="1" i="0" u="none" strike="noStrike" baseline="0" dirty="0">
                <a:solidFill>
                  <a:srgbClr val="585757"/>
                </a:solidFill>
                <a:latin typeface="OpenSans-Bold"/>
              </a:rPr>
              <a:t>color, date, datetime-local, email, month, number, range, search, </a:t>
            </a:r>
            <a:r>
              <a:rPr lang="en-US" sz="1800" b="1" i="0" u="none" strike="noStrike" baseline="0" dirty="0" err="1">
                <a:solidFill>
                  <a:srgbClr val="585757"/>
                </a:solidFill>
                <a:latin typeface="OpenSans-Bold"/>
              </a:rPr>
              <a:t>tel</a:t>
            </a:r>
            <a:r>
              <a:rPr lang="en-US" sz="1800" b="1" i="0" u="none" strike="noStrike" baseline="0" dirty="0">
                <a:solidFill>
                  <a:srgbClr val="585757"/>
                </a:solidFill>
                <a:latin typeface="OpenSans-Bold"/>
              </a:rPr>
              <a:t>, </a:t>
            </a:r>
            <a:r>
              <a:rPr lang="pt-BR" sz="1800" b="1" i="0" u="none" strike="noStrike" baseline="0" dirty="0">
                <a:solidFill>
                  <a:srgbClr val="585757"/>
                </a:solidFill>
                <a:latin typeface="OpenSans-Bold"/>
              </a:rPr>
              <a:t>time, </a:t>
            </a:r>
            <a:r>
              <a:rPr lang="pt-BR" sz="1800" b="1" i="0" u="none" strike="noStrike" baseline="0" dirty="0" err="1">
                <a:solidFill>
                  <a:srgbClr val="585757"/>
                </a:solidFill>
                <a:latin typeface="OpenSans-Bold"/>
              </a:rPr>
              <a:t>url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week</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foram introduzidos no HTML5. Caso você execute sua página em um navegador que não suporta o HTML5, esses elementos serão exibidos como um campo de texto simples (</a:t>
            </a:r>
            <a:r>
              <a:rPr lang="pt-BR" sz="1800" b="1" i="0" u="none" strike="noStrike" baseline="0" dirty="0">
                <a:solidFill>
                  <a:srgbClr val="585757"/>
                </a:solidFill>
                <a:latin typeface="OpenSans-Bold"/>
              </a:rPr>
              <a:t>“</a:t>
            </a:r>
            <a:r>
              <a:rPr lang="pt-BR" sz="1800" b="1" i="0" u="none" strike="noStrike" baseline="0" dirty="0" err="1">
                <a:solidFill>
                  <a:srgbClr val="585757"/>
                </a:solidFill>
                <a:latin typeface="OpenSans-Bold"/>
              </a:rPr>
              <a:t>text</a:t>
            </a:r>
            <a:r>
              <a:rPr lang="pt-BR" sz="1800" b="1" i="0" u="none" strike="noStrike" baseline="0" dirty="0">
                <a:solidFill>
                  <a:srgbClr val="585757"/>
                </a:solidFill>
                <a:latin typeface="OpenSans-Bold"/>
              </a:rPr>
              <a:t>”</a:t>
            </a:r>
            <a:r>
              <a:rPr lang="pt-BR" sz="1800" b="0" i="0" u="none" strike="noStrike" baseline="0" dirty="0">
                <a:solidFill>
                  <a:srgbClr val="585757"/>
                </a:solidFill>
                <a:latin typeface="OpenSans-Regular"/>
              </a:rPr>
              <a:t>). Esse não é um problema, pois as versões atuais dos navegadores Mozilla, Chrome, Edge e Opera possuem suporte ao HTML5. Porém, tome cuidado com as diferenças de comportamento nos navegadores. Por exemplo, avalie como os campos </a:t>
            </a:r>
            <a:r>
              <a:rPr lang="pt-BR" sz="1800" b="1" i="0" u="none" strike="noStrike" baseline="0" dirty="0">
                <a:solidFill>
                  <a:srgbClr val="585757"/>
                </a:solidFill>
                <a:latin typeface="OpenSans-Bold"/>
              </a:rPr>
              <a:t>date, </a:t>
            </a:r>
            <a:r>
              <a:rPr lang="pt-BR" sz="1800" b="1" i="0" u="none" strike="noStrike" baseline="0" dirty="0" err="1">
                <a:solidFill>
                  <a:srgbClr val="585757"/>
                </a:solidFill>
                <a:latin typeface="OpenSans-Bold"/>
              </a:rPr>
              <a:t>datetime</a:t>
            </a:r>
            <a:r>
              <a:rPr lang="pt-BR" sz="1800" b="1" i="0" u="none" strike="noStrike" baseline="0" dirty="0">
                <a:solidFill>
                  <a:srgbClr val="585757"/>
                </a:solidFill>
                <a:latin typeface="OpenSans-Bold"/>
              </a:rPr>
              <a:t>-local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month</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são apresentados no Mozilla e no Chrome. Veja também</a:t>
            </a:r>
          </a:p>
          <a:p>
            <a:pPr algn="l"/>
            <a:r>
              <a:rPr lang="pt-BR" sz="1800" b="0" i="0" u="none" strike="noStrike" baseline="0" dirty="0">
                <a:solidFill>
                  <a:srgbClr val="585757"/>
                </a:solidFill>
                <a:latin typeface="OpenSans-Regular"/>
              </a:rPr>
              <a:t>como o campo </a:t>
            </a:r>
            <a:r>
              <a:rPr lang="pt-BR" sz="1800" b="1" i="0" u="none" strike="noStrike" baseline="0" dirty="0" err="1">
                <a:solidFill>
                  <a:srgbClr val="585757"/>
                </a:solidFill>
                <a:latin typeface="OpenSans-Bold"/>
              </a:rPr>
              <a:t>email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é validado no Mozilla e no Chrome.</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CenturyGothic"/>
              </a:rPr>
              <a:t>O elemento </a:t>
            </a:r>
            <a:r>
              <a:rPr lang="pt-BR" sz="1800" b="1" i="0" u="none" strike="noStrike" baseline="0" dirty="0">
                <a:solidFill>
                  <a:srgbClr val="585757"/>
                </a:solidFill>
                <a:latin typeface="CenturyGothic-Bold"/>
              </a:rPr>
              <a:t>&lt;input&gt; </a:t>
            </a:r>
            <a:r>
              <a:rPr lang="pt-BR" sz="1800" b="0" i="0" u="none" strike="noStrike" baseline="0" dirty="0">
                <a:solidFill>
                  <a:srgbClr val="585757"/>
                </a:solidFill>
                <a:latin typeface="OpenSans-Regular"/>
              </a:rPr>
              <a:t>já resolve a maioria dos seus problemas, mas o HTML não se limita a eles. Agora você vai aprender sobre os elementos diferentes dos </a:t>
            </a:r>
            <a:r>
              <a:rPr lang="pt-BR" sz="1800" b="1" i="0" u="none" strike="noStrike" baseline="0" dirty="0">
                <a:solidFill>
                  <a:srgbClr val="585757"/>
                </a:solidFill>
                <a:latin typeface="CenturyGothic-Bold"/>
              </a:rPr>
              <a:t>&lt;input&gt;</a:t>
            </a:r>
            <a:r>
              <a:rPr lang="pt-BR" sz="1800" b="0" i="0" u="none" strike="noStrike" baseline="0" dirty="0">
                <a:solidFill>
                  <a:srgbClr val="585757"/>
                </a:solidFill>
                <a:latin typeface="CenturyGothic"/>
              </a:rPr>
              <a:t>. O primeiro é o campo de seleção (</a:t>
            </a:r>
            <a:r>
              <a:rPr lang="pt-BR" sz="1800" b="1" i="0" u="none" strike="noStrike" baseline="0" dirty="0">
                <a:solidFill>
                  <a:srgbClr val="585757"/>
                </a:solidFill>
                <a:latin typeface="CenturyGothic-Bold"/>
              </a:rPr>
              <a:t>&lt;</a:t>
            </a:r>
            <a:r>
              <a:rPr lang="pt-BR" sz="1800" b="1" i="0" u="none" strike="noStrike" baseline="0" dirty="0" err="1">
                <a:solidFill>
                  <a:srgbClr val="585757"/>
                </a:solidFill>
                <a:latin typeface="CenturyGothic-Bold"/>
              </a:rPr>
              <a:t>select</a:t>
            </a:r>
            <a:r>
              <a:rPr lang="pt-BR" sz="1800" b="1" i="0" u="none" strike="noStrike" baseline="0" dirty="0">
                <a:solidFill>
                  <a:srgbClr val="585757"/>
                </a:solidFill>
                <a:latin typeface="CenturyGothic-Bold"/>
              </a:rPr>
              <a:t>&gt;</a:t>
            </a:r>
            <a:r>
              <a:rPr lang="pt-BR" sz="1800" b="0" i="0" u="none" strike="noStrike" baseline="0" dirty="0">
                <a:solidFill>
                  <a:srgbClr val="585757"/>
                </a:solidFill>
                <a:latin typeface="CenturyGothic"/>
              </a:rPr>
              <a:t>):</a:t>
            </a:r>
          </a:p>
          <a:p>
            <a:pPr algn="l"/>
            <a:endParaRPr lang="pt-BR" sz="1800" b="0" i="0" u="none" strike="noStrike" baseline="0" dirty="0">
              <a:solidFill>
                <a:srgbClr val="585757"/>
              </a:solidFill>
              <a:latin typeface="CenturyGothic"/>
            </a:endParaRPr>
          </a:p>
          <a:p>
            <a:pPr algn="l"/>
            <a:r>
              <a:rPr lang="pt-BR" sz="1800" b="0" i="0" u="none" strike="noStrike" baseline="0" dirty="0">
                <a:solidFill>
                  <a:srgbClr val="585757"/>
                </a:solidFill>
                <a:latin typeface="OpenSans-Regular"/>
              </a:rPr>
              <a:t>Esse campo exibe uma lista suspensa, os elementos da lista são definidos pelo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definir uma das opções como selecionada, utilize o atributo </a:t>
            </a:r>
            <a:r>
              <a:rPr lang="pt-BR" sz="1800" b="1" i="0" u="none" strike="noStrike" baseline="0" dirty="0" err="1">
                <a:solidFill>
                  <a:srgbClr val="585757"/>
                </a:solidFill>
                <a:latin typeface="OpenSans-Bold"/>
              </a:rPr>
              <a:t>selected</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Região do Brasil: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”uf”</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Centro-Oeste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selected</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Sul</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Por padrão, o usuário pode selecionar somente um elemento da lista. Para permitir a seleção de múltiplos</a:t>
            </a:r>
          </a:p>
          <a:p>
            <a:pPr algn="l"/>
            <a:r>
              <a:rPr lang="pt-BR" sz="1800" b="0" i="0" u="none" strike="noStrike" baseline="0" dirty="0">
                <a:solidFill>
                  <a:srgbClr val="585757"/>
                </a:solidFill>
                <a:latin typeface="OpenSans-Regular"/>
              </a:rPr>
              <a:t>elementos, utilize o atributo </a:t>
            </a:r>
            <a:r>
              <a:rPr lang="pt-BR" sz="1800" b="1" i="0" u="none" strike="noStrike" baseline="0" dirty="0" err="1">
                <a:solidFill>
                  <a:srgbClr val="585757"/>
                </a:solidFill>
                <a:latin typeface="OpenSans-Bold"/>
              </a:rPr>
              <a:t>multiple</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Qual a sua matéria preferida: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”disciplinas” </a:t>
            </a:r>
            <a:r>
              <a:rPr lang="pt-BR" sz="1800" b="0" i="0" u="none" strike="noStrike" baseline="0" dirty="0" err="1">
                <a:solidFill>
                  <a:srgbClr val="994E9D"/>
                </a:solidFill>
                <a:latin typeface="Consolas" panose="020B0609020204030204" pitchFamily="49" charset="0"/>
              </a:rPr>
              <a:t>multiple</a:t>
            </a:r>
            <a:r>
              <a:rPr lang="pt-BR" sz="1800" b="0" i="0" u="none" strike="noStrike" baseline="0" dirty="0">
                <a:solidFill>
                  <a:srgbClr val="994E9D"/>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size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”5”</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Linguagens de programação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Programação para dispositivos móveis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Algoritmos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 </a:t>
            </a:r>
            <a:r>
              <a:rPr lang="en-US" sz="1800" b="0" i="0" u="none" strike="noStrike" baseline="0" dirty="0">
                <a:solidFill>
                  <a:srgbClr val="994E9D"/>
                </a:solidFill>
                <a:latin typeface="Consolas" panose="020B0609020204030204" pitchFamily="49" charset="0"/>
              </a:rPr>
              <a:t>selected</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Programação</a:t>
            </a:r>
            <a:r>
              <a:rPr lang="en-US" sz="1800" b="0" i="0" u="none" strike="noStrike" baseline="0" dirty="0">
                <a:solidFill>
                  <a:srgbClr val="000000"/>
                </a:solidFill>
                <a:latin typeface="Consolas" panose="020B0609020204030204" pitchFamily="49" charset="0"/>
              </a:rPr>
              <a:t> web</a:t>
            </a:r>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Outras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é possível definir a quantidade de elementos exibidos utilizando o atributo </a:t>
            </a:r>
            <a:r>
              <a:rPr lang="pt-BR" sz="1800" b="1" i="0" u="none" strike="noStrike" baseline="0" dirty="0" err="1">
                <a:solidFill>
                  <a:srgbClr val="585757"/>
                </a:solidFill>
                <a:latin typeface="OpenSans-Bold"/>
              </a:rPr>
              <a:t>size</a:t>
            </a:r>
            <a:r>
              <a:rPr lang="pt-BR" sz="1800" b="0" i="0" u="none" strike="noStrike" baseline="0" dirty="0">
                <a:solidFill>
                  <a:srgbClr val="585757"/>
                </a:solidFill>
                <a:latin typeface="OpenSans-Regular"/>
              </a:rPr>
              <a:t>. No exemplo</a:t>
            </a:r>
          </a:p>
          <a:p>
            <a:pPr algn="l"/>
            <a:r>
              <a:rPr lang="pt-BR" sz="1800" b="0" i="0" u="none" strike="noStrike" baseline="0" dirty="0">
                <a:solidFill>
                  <a:srgbClr val="585757"/>
                </a:solidFill>
                <a:latin typeface="OpenSans-Regular"/>
              </a:rPr>
              <a:t>acima definimos que todos os cinco elementos devem ser exibidos.</a:t>
            </a:r>
          </a:p>
          <a:p>
            <a:pPr algn="l"/>
            <a:r>
              <a:rPr lang="pt-BR" sz="1800" b="0" i="0" u="none" strike="noStrike" baseline="0" dirty="0">
                <a:solidFill>
                  <a:srgbClr val="585757"/>
                </a:solidFill>
                <a:latin typeface="OpenSans-Regular"/>
              </a:rPr>
              <a:t>O próximo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é uma das novidades do HTML5, ele é semelhante ao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select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porém à</a:t>
            </a:r>
          </a:p>
          <a:p>
            <a:pPr algn="l"/>
            <a:r>
              <a:rPr lang="pt-BR" sz="1800" b="0" i="0" u="none" strike="noStrike" baseline="0" dirty="0">
                <a:solidFill>
                  <a:srgbClr val="585757"/>
                </a:solidFill>
                <a:latin typeface="OpenSans-Regular"/>
              </a:rPr>
              <a:t>medida que o usuário digita no campo, a lista é filtrada automaticamente. Veja o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Selecione um navegador: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list</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4D7FE3"/>
                </a:solidFill>
                <a:latin typeface="Consolas" panose="020B0609020204030204" pitchFamily="49" charset="0"/>
              </a:rPr>
              <a:t> </a:t>
            </a:r>
            <a:r>
              <a:rPr lang="pt-BR" sz="1800" b="0" i="0" u="none" strike="noStrike" baseline="0" dirty="0">
                <a:solidFill>
                  <a:srgbClr val="994E9D"/>
                </a:solidFill>
                <a:latin typeface="Consolas" panose="020B0609020204030204" pitchFamily="49" charset="0"/>
              </a:rPr>
              <a:t>id</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”Internet Explorer”</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”Firefox”</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”Chrome”</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”Opera”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”Safari”</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é necessário para o funcionamento do componente.</a:t>
            </a:r>
          </a:p>
          <a:p>
            <a:pPr algn="l"/>
            <a:r>
              <a:rPr lang="pt-BR" sz="1800" b="0" i="0" u="none" strike="noStrike" baseline="0" dirty="0">
                <a:solidFill>
                  <a:srgbClr val="585757"/>
                </a:solidFill>
                <a:latin typeface="OpenSans-Regular"/>
              </a:rPr>
              <a:t>Primeiro, você deve criar a lista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com as opções possíveis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relacionar o campo</a:t>
            </a:r>
          </a:p>
          <a:p>
            <a:pPr algn="l"/>
            <a:r>
              <a:rPr lang="pt-BR" sz="1800" b="0" i="0" u="none" strike="noStrike" baseline="0" dirty="0">
                <a:solidFill>
                  <a:srgbClr val="585757"/>
                </a:solidFill>
                <a:latin typeface="OpenSans-Regular"/>
              </a:rPr>
              <a:t>texto aos dados, você deve ter o mesmo valor para o atributo </a:t>
            </a:r>
            <a:r>
              <a:rPr lang="pt-BR" sz="1800" b="1" i="0" u="none" strike="noStrike" baseline="0" dirty="0">
                <a:solidFill>
                  <a:srgbClr val="585757"/>
                </a:solidFill>
                <a:latin typeface="OpenSans-Bold"/>
              </a:rPr>
              <a:t>id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e o atributo </a:t>
            </a:r>
            <a:r>
              <a:rPr lang="pt-BR" sz="1800" b="1" i="0" u="none" strike="noStrike" baseline="0" dirty="0" err="1">
                <a:solidFill>
                  <a:srgbClr val="585757"/>
                </a:solidFill>
                <a:latin typeface="OpenSans-Bold"/>
              </a:rPr>
              <a:t>list</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&lt;input&gt;</a:t>
            </a:r>
            <a:r>
              <a:rPr lang="pt-BR" sz="1800" b="0" i="0" u="none" strike="noStrike" baseline="0" dirty="0">
                <a:solidFill>
                  <a:srgbClr val="585757"/>
                </a:solidFill>
                <a:latin typeface="OpenSans-Regular"/>
              </a:rPr>
              <a:t>).</a:t>
            </a:r>
          </a:p>
          <a:p>
            <a:pPr algn="l"/>
            <a:r>
              <a:rPr lang="pt-BR" sz="1800" b="0" i="0" u="none" strike="noStrike" baseline="0" dirty="0">
                <a:solidFill>
                  <a:srgbClr val="585757"/>
                </a:solidFill>
                <a:latin typeface="OpenSans-Regular"/>
              </a:rPr>
              <a:t>Por fim,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textarea</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define um campo de entrada que permite a digitação de várias linhas,</a:t>
            </a:r>
          </a:p>
          <a:p>
            <a:pPr algn="l"/>
            <a:r>
              <a:rPr lang="pt-BR" sz="1800" b="0" i="0" u="none" strike="noStrike" baseline="0" dirty="0">
                <a:solidFill>
                  <a:srgbClr val="585757"/>
                </a:solidFill>
                <a:latin typeface="OpenSans-Regular"/>
              </a:rPr>
              <a:t>coisa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não permite. Por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Observações:&lt;</a:t>
            </a:r>
            <a:r>
              <a:rPr lang="pt-BR" sz="1800" b="0" i="0" u="none" strike="noStrike" baseline="0" dirty="0" err="1">
                <a:solidFill>
                  <a:srgbClr val="4D7FE3"/>
                </a:solidFill>
                <a:latin typeface="Consolas" panose="020B0609020204030204" pitchFamily="49" charset="0"/>
              </a:rPr>
              <a:t>br</a:t>
            </a:r>
            <a:r>
              <a:rPr lang="pt-BR" sz="1800" b="0" i="0" u="none" strike="noStrike" baseline="0" dirty="0">
                <a:solidFill>
                  <a:srgbClr val="000000"/>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observacao</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rows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”10” </a:t>
            </a:r>
            <a:r>
              <a:rPr lang="pt-BR" sz="1800" b="0" i="0" u="none" strike="noStrike" baseline="0" dirty="0" err="1">
                <a:solidFill>
                  <a:srgbClr val="994E9D"/>
                </a:solidFill>
                <a:latin typeface="Consolas" panose="020B0609020204030204" pitchFamily="49" charset="0"/>
              </a:rPr>
              <a:t>cols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”30”</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Este é o valor padrão para o</a:t>
            </a:r>
          </a:p>
          <a:p>
            <a:pPr algn="l"/>
            <a:r>
              <a:rPr lang="pt-BR" sz="1800" b="0" i="0" u="none" strike="noStrike" baseline="0" dirty="0">
                <a:solidFill>
                  <a:srgbClr val="000000"/>
                </a:solidFill>
                <a:latin typeface="Consolas" panose="020B0609020204030204" pitchFamily="49" charset="0"/>
              </a:rPr>
              <a:t>campo observação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O atributo </a:t>
            </a:r>
            <a:r>
              <a:rPr lang="pt-BR" sz="1800" b="1" i="0" u="none" strike="noStrike" baseline="0" dirty="0" err="1">
                <a:solidFill>
                  <a:srgbClr val="585757"/>
                </a:solidFill>
                <a:latin typeface="OpenSans-Bold"/>
              </a:rPr>
              <a:t>rows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linhas visíveis, </a:t>
            </a:r>
            <a:r>
              <a:rPr lang="pt-BR" sz="1800" b="1" i="0" u="none" strike="noStrike" baseline="0" dirty="0" err="1">
                <a:solidFill>
                  <a:srgbClr val="585757"/>
                </a:solidFill>
                <a:latin typeface="OpenSans-Bold"/>
              </a:rPr>
              <a:t>cols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colunas. No Chrome você pode alterar o tamanho do componente apenas arrastando o canto inferior direito.</a:t>
            </a:r>
          </a:p>
          <a:p>
            <a:pPr algn="l"/>
            <a:r>
              <a:rPr lang="pt-BR" sz="1800" b="0" i="0" u="none" strike="noStrike" baseline="0" dirty="0">
                <a:solidFill>
                  <a:srgbClr val="585757"/>
                </a:solidFill>
                <a:latin typeface="OpenSans-Regular"/>
              </a:rPr>
              <a:t>Um formulário completo, com todos os elementos descritos nesta seção, foi disponibilizado em: </a:t>
            </a:r>
            <a:r>
              <a:rPr lang="pt-BR" sz="1800" b="0" i="1" u="none" strike="noStrike" baseline="0" dirty="0">
                <a:solidFill>
                  <a:srgbClr val="585757"/>
                </a:solidFill>
                <a:latin typeface="OpenSans-Italic"/>
              </a:rPr>
              <a:t>https://repl.it/@Fbricadede/formulario-completo</a:t>
            </a: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elemento </a:t>
            </a:r>
            <a:r>
              <a:rPr lang="pt-BR" sz="1800" b="1" i="0" u="none" strike="noStrike" baseline="0" dirty="0" err="1">
                <a:solidFill>
                  <a:srgbClr val="585757"/>
                </a:solidFill>
                <a:latin typeface="OpenSans-Bold"/>
              </a:rPr>
              <a:t>canvas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talvez a maior novidade apresentada pelo HTML5, pois permite</a:t>
            </a:r>
          </a:p>
          <a:p>
            <a:pPr algn="l"/>
            <a:r>
              <a:rPr lang="pt-BR" sz="1800" b="0" i="0" u="none" strike="noStrike" baseline="0" dirty="0">
                <a:solidFill>
                  <a:srgbClr val="585757"/>
                </a:solidFill>
                <a:latin typeface="OpenSans-Regular"/>
              </a:rPr>
              <a:t>a construção de elementos gráficos na página web com comandos simples. Para saber</a:t>
            </a:r>
          </a:p>
          <a:p>
            <a:pPr algn="l"/>
            <a:r>
              <a:rPr lang="pt-BR" sz="1800" b="0" i="0" u="none" strike="noStrike" baseline="0" dirty="0">
                <a:solidFill>
                  <a:srgbClr val="585757"/>
                </a:solidFill>
                <a:latin typeface="OpenSans-Regular"/>
              </a:rPr>
              <a:t>mais sobre esse elemento, consulte o livro Desenvolvimento e Design de Sites, 1ª Edição.</a:t>
            </a:r>
          </a:p>
          <a:p>
            <a:pPr algn="l"/>
            <a:r>
              <a:rPr lang="pt-BR" sz="1800" b="0" i="0" u="none" strike="noStrike" baseline="0" dirty="0">
                <a:solidFill>
                  <a:srgbClr val="585757"/>
                </a:solidFill>
                <a:latin typeface="OpenSans-Regular"/>
              </a:rPr>
              <a:t>Capítulo 2 – Linguagem HTML, página 34.</a:t>
            </a:r>
          </a:p>
          <a:p>
            <a:pPr algn="l"/>
            <a:r>
              <a:rPr lang="pt-BR" sz="1800" b="0" i="1" u="none" strike="noStrike" baseline="0" dirty="0">
                <a:solidFill>
                  <a:srgbClr val="585757"/>
                </a:solidFill>
                <a:latin typeface="OpenSans-Italic"/>
              </a:rPr>
              <a:t>https://integrada.minhabiblioteca.com.br/books/9788536519012</a:t>
            </a:r>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8F45C0D5-23D0-6317-FEDB-A921A705D5E3}"/>
              </a:ext>
            </a:extLst>
          </p:cNvPr>
          <p:cNvSpPr>
            <a:spLocks noGrp="1"/>
          </p:cNvSpPr>
          <p:nvPr>
            <p:ph type="sldNum" sz="quarter" idx="5"/>
          </p:nvPr>
        </p:nvSpPr>
        <p:spPr/>
        <p:txBody>
          <a:bodyPr/>
          <a:lstStyle/>
          <a:p>
            <a:fld id="{D0E42C9D-BC2F-4B75-8FE9-F32B3E470D2E}" type="slidenum">
              <a:rPr lang="pt-BR" smtClean="0"/>
              <a:t>58</a:t>
            </a:fld>
            <a:endParaRPr lang="pt-BR"/>
          </a:p>
        </p:txBody>
      </p:sp>
    </p:spTree>
    <p:extLst>
      <p:ext uri="{BB962C8B-B14F-4D97-AF65-F5344CB8AC3E}">
        <p14:creationId xmlns:p14="http://schemas.microsoft.com/office/powerpoint/2010/main" val="31178394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02760-548A-1FCE-87F4-3E3575A92C3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F69B8D1-A98F-2231-95FA-7562AB5B9E0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A6FDC8D-AA86-3D2C-78D5-E9F8E42F4F6F}"/>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Formulários HTML permitem a entrada de dados a partir de um navegador. São utilizados para obter informações do usuário e podem conter campos de texto, botões, caixas de seleção e lista de opções. A</a:t>
            </a:r>
          </a:p>
          <a:p>
            <a:pPr algn="l"/>
            <a:r>
              <a:rPr lang="pt-BR" sz="1800" b="0" i="0" u="none" strike="noStrike" baseline="0" dirty="0">
                <a:solidFill>
                  <a:srgbClr val="585757"/>
                </a:solidFill>
                <a:latin typeface="OpenSans-Regular"/>
              </a:rPr>
              <a:t>imagem abaixo apresenta um exemplo de formulário HTML. </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As informações acima serão enviadas para o servidor web. Você pode receber e gravá-las em um banco de dados ou enviá-las por e-mail. O código do formulário acima foi disponibilizado em: </a:t>
            </a:r>
            <a:r>
              <a:rPr lang="pt-BR" sz="1800" b="0" i="1" u="none" strike="noStrike" baseline="0" dirty="0">
                <a:solidFill>
                  <a:srgbClr val="585757"/>
                </a:solidFill>
                <a:latin typeface="OpenSans-Italic"/>
              </a:rPr>
              <a:t>https://repl.it/@Fbricadede/formulario-login</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criar um formulário, use o elemento:</a:t>
            </a:r>
          </a:p>
          <a:p>
            <a:pPr algn="l"/>
            <a:r>
              <a:rPr lang="pt-BR" sz="1800" b="0" i="0" u="none" strike="noStrike" baseline="0" dirty="0">
                <a:solidFill>
                  <a:srgbClr val="262626"/>
                </a:solidFill>
                <a:latin typeface="Consolas" panose="020B0609020204030204" pitchFamily="49" charset="0"/>
              </a:rPr>
              <a:t>&lt;</a:t>
            </a:r>
            <a:r>
              <a:rPr lang="pt-BR" sz="1800" b="1" i="0" u="none" strike="noStrike" baseline="0" dirty="0" err="1">
                <a:solidFill>
                  <a:srgbClr val="5B9CD6"/>
                </a:solidFill>
                <a:latin typeface="Consolas-Bold"/>
              </a:rPr>
              <a:t>form</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a:t>
            </a:r>
          </a:p>
          <a:p>
            <a:pPr algn="l"/>
            <a:r>
              <a:rPr lang="pt-BR" sz="1800" b="0" i="0" u="none" strike="noStrike" baseline="0" dirty="0">
                <a:solidFill>
                  <a:srgbClr val="262626"/>
                </a:solidFill>
                <a:latin typeface="Consolas" panose="020B0609020204030204" pitchFamily="49" charset="0"/>
              </a:rPr>
              <a:t>Elementos do formulário (campo texto, botões etc.)</a:t>
            </a:r>
          </a:p>
          <a:p>
            <a:pPr algn="l"/>
            <a:r>
              <a:rPr lang="pt-BR" sz="1800" b="0" i="0" u="none" strike="noStrike" baseline="0" dirty="0">
                <a:solidFill>
                  <a:srgbClr val="262626"/>
                </a:solidFill>
                <a:latin typeface="Consolas" panose="020B0609020204030204" pitchFamily="49" charset="0"/>
              </a:rPr>
              <a:t>...</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adicionar um campo texto ao formulário, você deve utilizar o elemento </a:t>
            </a:r>
            <a:r>
              <a:rPr lang="pt-BR" sz="1800" b="1" i="0" u="none" strike="noStrike" baseline="0" dirty="0">
                <a:solidFill>
                  <a:srgbClr val="585757"/>
                </a:solidFill>
                <a:latin typeface="OpenSans-Bold"/>
              </a:rPr>
              <a:t>&lt;input&gt;</a:t>
            </a:r>
            <a:r>
              <a:rPr lang="pt-BR" sz="1800" b="0" i="0" u="none" strike="noStrike" baseline="0" dirty="0">
                <a:solidFill>
                  <a:srgbClr val="585757"/>
                </a:solidFill>
                <a:latin typeface="OpenSans-Regular"/>
              </a:rPr>
              <a:t>. Conforme código abaixo:</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	&lt;</a:t>
            </a:r>
            <a:r>
              <a:rPr lang="pt-BR" sz="1800" b="0" i="0" u="none" strike="noStrike" baseline="0" dirty="0">
                <a:solidFill>
                  <a:srgbClr val="5B9CD6"/>
                </a:solidFill>
                <a:latin typeface="Consolas" panose="020B0609020204030204" pitchFamily="49" charset="0"/>
              </a:rPr>
              <a:t>input </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possui o atributo </a:t>
            </a:r>
            <a:r>
              <a:rPr lang="pt-BR" sz="1800" b="1" i="0" u="none" strike="noStrike" baseline="0" dirty="0" err="1">
                <a:solidFill>
                  <a:srgbClr val="585757"/>
                </a:solidFill>
                <a:latin typeface="OpenSans-Bold"/>
              </a:rPr>
              <a:t>type</a:t>
            </a:r>
            <a:r>
              <a:rPr lang="pt-BR" sz="1800" b="0" i="0" u="none" strike="noStrike" baseline="0" dirty="0">
                <a:solidFill>
                  <a:srgbClr val="585757"/>
                </a:solidFill>
                <a:latin typeface="OpenSans-Regular"/>
              </a:rPr>
              <a:t>, um importante atributo que define o tipo do campo de entrada. No código abaixo você vai criar dois tipos de campos, um de login e outro de senha.</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Login: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Senha: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 </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lista abaixo apresenta os diferentes tipos de campo texto que você pode utilizar: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button</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1F217D"/>
                </a:solidFill>
                <a:latin typeface="OpenSans-Regular"/>
              </a:rPr>
              <a:t>: </a:t>
            </a:r>
            <a:r>
              <a:rPr lang="pt-BR" sz="1800" b="0" i="0" u="none" strike="noStrike" baseline="0" dirty="0">
                <a:solidFill>
                  <a:srgbClr val="585757"/>
                </a:solidFill>
                <a:latin typeface="OpenSans-Regular"/>
              </a:rPr>
              <a:t>define um botão. O HTML permite a criação de botões utilizando um elemento mais descritivo para essa tarefa,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button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Veja o exemplo abaixo: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	&lt;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”button”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Botão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	&lt;</a:t>
            </a:r>
            <a:r>
              <a:rPr lang="pt-BR" sz="1800" b="0" i="0" u="none" strike="noStrike" baseline="0" dirty="0" err="1">
                <a:solidFill>
                  <a:srgbClr val="4D7FE3"/>
                </a:solidFill>
                <a:latin typeface="Consolas" panose="020B0609020204030204" pitchFamily="49" charset="0"/>
              </a:rPr>
              <a:t>button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Outro botão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button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 muito semelhante, porém a segunda é mais clara para alguém que está lendo o seu código, fica a seu critério escolher: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checkbox</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permite que o usuário selecione </a:t>
            </a:r>
            <a:r>
              <a:rPr lang="pt-BR" sz="1800" b="1" i="0" u="none" strike="noStrike" baseline="0" dirty="0">
                <a:solidFill>
                  <a:srgbClr val="585757"/>
                </a:solidFill>
                <a:latin typeface="OpenSans-Bold"/>
              </a:rPr>
              <a:t>zero </a:t>
            </a:r>
            <a:r>
              <a:rPr lang="pt-BR" sz="1800" b="0" i="0" u="none" strike="noStrike" baseline="0" dirty="0">
                <a:solidFill>
                  <a:srgbClr val="585757"/>
                </a:solidFill>
                <a:latin typeface="OpenSans-Regular"/>
              </a:rPr>
              <a:t>ou </a:t>
            </a:r>
            <a:r>
              <a:rPr lang="pt-BR" sz="1800" b="1" i="0" u="none" strike="noStrike" baseline="0" dirty="0">
                <a:solidFill>
                  <a:srgbClr val="585757"/>
                </a:solidFill>
                <a:latin typeface="OpenSans-Bold"/>
              </a:rPr>
              <a:t>mais </a:t>
            </a:r>
            <a:r>
              <a:rPr lang="pt-BR" sz="1800" b="0" i="0" u="none" strike="noStrike" baseline="0" dirty="0">
                <a:solidFill>
                  <a:srgbClr val="585757"/>
                </a:solidFill>
                <a:latin typeface="OpenSans-Regular"/>
              </a:rPr>
              <a:t>opções de um número limitado de opções. Por exemplo:</a:t>
            </a:r>
          </a:p>
          <a:p>
            <a:pPr algn="l"/>
            <a:endParaRPr lang="pt-BR" sz="1800" b="0" i="0" u="none" strike="noStrike" baseline="0" dirty="0">
              <a:solidFill>
                <a:srgbClr val="1F217D"/>
              </a:solidFill>
              <a:latin typeface="Consolas" panose="020B0609020204030204" pitchFamily="49" charset="0"/>
            </a:endParaRP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Qual a sua linguagem preferida:</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JavaScript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C#</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PHP</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Java</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Você pode utilizar o atributo </a:t>
            </a:r>
            <a:r>
              <a:rPr lang="pt-BR" sz="1800" b="1" i="0" u="none" strike="noStrike" baseline="0" dirty="0" err="1">
                <a:solidFill>
                  <a:srgbClr val="585757"/>
                </a:solidFill>
                <a:latin typeface="OpenSans-Bold"/>
              </a:rPr>
              <a:t>checked</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indicar quais campos devem ser pré-selecionados quando a página for carregada.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”color”</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cor.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”date”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data. Você pode usar 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atribuir restrições às datas, por exemplo:</a:t>
            </a:r>
          </a:p>
          <a:p>
            <a:pPr algn="l"/>
            <a:endParaRPr lang="pt-BR" sz="1800" b="0" i="0" u="none" strike="noStrike" baseline="0" dirty="0">
              <a:solidFill>
                <a:srgbClr val="1F217D"/>
              </a:solidFill>
              <a:latin typeface="Consolas" panose="020B0609020204030204" pitchFamily="49" charset="0"/>
            </a:endParaRP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Data nascimento:</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”date” </a:t>
            </a:r>
            <a:r>
              <a:rPr lang="pt-BR" sz="1800" b="0" i="0" u="none" strike="noStrike" baseline="0" dirty="0">
                <a:solidFill>
                  <a:srgbClr val="994E9D"/>
                </a:solidFill>
                <a:latin typeface="Consolas" panose="020B0609020204030204" pitchFamily="49" charset="0"/>
              </a:rPr>
              <a:t>min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”2000-01-01” </a:t>
            </a:r>
            <a:r>
              <a:rPr lang="pt-BR" sz="1800" b="0" i="0" u="none" strike="noStrike" baseline="0" dirty="0" err="1">
                <a:solidFill>
                  <a:srgbClr val="994E9D"/>
                </a:solidFill>
                <a:latin typeface="Consolas" panose="020B0609020204030204" pitchFamily="49" charset="0"/>
              </a:rPr>
              <a:t>max</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”2018-12-31” </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datetime</a:t>
            </a:r>
            <a:r>
              <a:rPr lang="pt-BR" sz="1800" b="0" i="0" u="none" strike="noStrike" baseline="0" dirty="0">
                <a:solidFill>
                  <a:srgbClr val="AD9137"/>
                </a:solidFill>
                <a:latin typeface="Consolas" panose="020B0609020204030204" pitchFamily="49" charset="0"/>
              </a:rPr>
              <a:t>-local”</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data e hora.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email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entrada de e-mail. Dependendo do navegador, o formato do e-mail é validado automaticamente. Já alguns smartphones apresentam a tecla </a:t>
            </a:r>
            <a:r>
              <a:rPr lang="pt-BR" sz="1800" b="1" i="0" u="none" strike="noStrike" baseline="0" dirty="0">
                <a:solidFill>
                  <a:srgbClr val="585757"/>
                </a:solidFill>
                <a:latin typeface="OpenSans-Bold"/>
              </a:rPr>
              <a:t>.com </a:t>
            </a:r>
            <a:r>
              <a:rPr lang="pt-BR" sz="1800" b="0" i="0" u="none" strike="noStrike" baseline="0" dirty="0">
                <a:solidFill>
                  <a:srgbClr val="585757"/>
                </a:solidFill>
                <a:latin typeface="OpenSans-Regular"/>
              </a:rPr>
              <a:t>que facilita a digitação de e-mails.</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”file”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seleção de arquivos para upload para o servidor.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hidden</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invisível para o usuário, porém pode armazenar algum valor da sua página.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image</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uma imagem como um botão de envio.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month</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da entrada de mês e ano.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number</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entrada numérico. Você pode restringir o valor mínimo e máximo utilizando os respectivos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0" i="0" u="none" strike="noStrike" baseline="0" dirty="0">
                <a:solidFill>
                  <a:srgbClr val="585757"/>
                </a:solidFill>
                <a:latin typeface="OpenSans-Regular"/>
              </a:rPr>
              <a:t>. Por exemplo:</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Escolha um número de 1 a 10:</a:t>
            </a:r>
          </a:p>
          <a:p>
            <a:pPr lvl="2" algn="l"/>
            <a:r>
              <a:rPr lang="nb-NO" sz="1800" b="0" i="0" u="none" strike="noStrike" baseline="0" dirty="0">
                <a:solidFill>
                  <a:srgbClr val="1F217D"/>
                </a:solidFill>
                <a:latin typeface="Consolas" panose="020B0609020204030204" pitchFamily="49" charset="0"/>
              </a:rPr>
              <a:t>&lt;</a:t>
            </a:r>
            <a:r>
              <a:rPr lang="nb-NO" sz="1800" b="0" i="0" u="none" strike="noStrike" baseline="0" dirty="0">
                <a:solidFill>
                  <a:srgbClr val="4D7FE3"/>
                </a:solidFill>
                <a:latin typeface="Consolas" panose="020B0609020204030204" pitchFamily="49" charset="0"/>
              </a:rPr>
              <a:t>input </a:t>
            </a:r>
            <a:r>
              <a:rPr lang="nb-NO" sz="1800" b="0" i="0" u="none" strike="noStrike" baseline="0" dirty="0">
                <a:solidFill>
                  <a:srgbClr val="994E9D"/>
                </a:solidFill>
                <a:latin typeface="Consolas" panose="020B0609020204030204" pitchFamily="49" charset="0"/>
              </a:rPr>
              <a:t>type</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”number” </a:t>
            </a:r>
            <a:r>
              <a:rPr lang="nb-NO" sz="1800" b="0" i="0" u="none" strike="noStrike" baseline="0" dirty="0">
                <a:solidFill>
                  <a:srgbClr val="994E9D"/>
                </a:solidFill>
                <a:latin typeface="Consolas" panose="020B0609020204030204" pitchFamily="49" charset="0"/>
              </a:rPr>
              <a:t>min</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”1” </a:t>
            </a:r>
            <a:r>
              <a:rPr lang="nb-NO" sz="1800" b="0" i="0" u="none" strike="noStrike" baseline="0" dirty="0">
                <a:solidFill>
                  <a:srgbClr val="994E9D"/>
                </a:solidFill>
                <a:latin typeface="Consolas" panose="020B0609020204030204" pitchFamily="49" charset="0"/>
              </a:rPr>
              <a:t>max</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”10” </a:t>
            </a:r>
            <a:r>
              <a:rPr lang="nb-NO"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senha.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”radio”</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permite que o usuário selecione </a:t>
            </a:r>
            <a:r>
              <a:rPr lang="pt-BR" sz="1800" b="1" i="0" u="none" strike="noStrike" baseline="0" dirty="0">
                <a:solidFill>
                  <a:srgbClr val="585757"/>
                </a:solidFill>
                <a:latin typeface="OpenSans-Bold"/>
              </a:rPr>
              <a:t>uma </a:t>
            </a:r>
            <a:r>
              <a:rPr lang="pt-BR" sz="1800" b="0" i="0" u="none" strike="noStrike" baseline="0" dirty="0">
                <a:solidFill>
                  <a:srgbClr val="585757"/>
                </a:solidFill>
                <a:latin typeface="OpenSans-Regular"/>
              </a:rPr>
              <a:t>opção dentro de um número limitado.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 </a:t>
            </a:r>
            <a:r>
              <a:rPr lang="en-US" sz="1800" b="0" i="0" u="none" strike="noStrike" baseline="0" dirty="0">
                <a:solidFill>
                  <a:srgbClr val="994E9D"/>
                </a:solidFill>
                <a:latin typeface="Consolas" panose="020B0609020204030204" pitchFamily="49" charset="0"/>
              </a:rPr>
              <a:t>checked</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Masculino</a:t>
            </a:r>
            <a:endParaRPr lang="en-US" sz="1800" b="0" i="0" u="none" strike="noStrike" baseline="0" dirty="0">
              <a:solidFill>
                <a:srgbClr val="000000"/>
              </a:solidFill>
              <a:latin typeface="Consolas" panose="020B0609020204030204" pitchFamily="49" charset="0"/>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Feminino</a:t>
            </a:r>
            <a:endParaRPr lang="en-US" sz="1800" b="0" i="0" u="none" strike="noStrike" baseline="0" dirty="0">
              <a:solidFill>
                <a:srgbClr val="000000"/>
              </a:solidFill>
              <a:latin typeface="Consolas" panose="020B0609020204030204" pitchFamily="49" charset="0"/>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Outros</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a:t>
            </a:r>
          </a:p>
          <a:p>
            <a:pPr algn="l"/>
            <a:r>
              <a:rPr lang="pt-BR" sz="1800" b="0" i="0" u="none" strike="noStrike" baseline="0" dirty="0">
                <a:solidFill>
                  <a:srgbClr val="585757"/>
                </a:solidFill>
                <a:latin typeface="OpenSans-Regular"/>
              </a:rPr>
              <a:t>Veja que o primeiro campo “Masculino” possui um atributo </a:t>
            </a:r>
            <a:r>
              <a:rPr lang="pt-BR" sz="1800" b="1" i="0" u="none" strike="noStrike" baseline="0" dirty="0" err="1">
                <a:solidFill>
                  <a:srgbClr val="585757"/>
                </a:solidFill>
                <a:latin typeface="OpenSans-Bold"/>
              </a:rPr>
              <a:t>checked</a:t>
            </a:r>
            <a:r>
              <a:rPr lang="pt-BR" sz="1800" b="0" i="0" u="none" strike="noStrike" baseline="0" dirty="0">
                <a:solidFill>
                  <a:srgbClr val="585757"/>
                </a:solidFill>
                <a:latin typeface="OpenSans-Regular"/>
              </a:rPr>
              <a:t>, esse atributo indica que esse campo deve ser pré-selecionado quando a página é carregada.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”range”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controle deslizante para a seleção de um determinado número em um limite. Você define o limite utilizando 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0" i="0" u="none" strike="noStrike" baseline="0" dirty="0">
                <a:solidFill>
                  <a:srgbClr val="585757"/>
                </a:solidFill>
                <a:latin typeface="OpenSans-Regular"/>
              </a:rPr>
              <a:t>. O incremento do valor é definido pelo atributo </a:t>
            </a:r>
            <a:r>
              <a:rPr lang="pt-BR" sz="1800" b="1" i="0" u="none" strike="noStrike" baseline="0" dirty="0">
                <a:solidFill>
                  <a:srgbClr val="585757"/>
                </a:solidFill>
                <a:latin typeface="OpenSans-Bold"/>
              </a:rPr>
              <a:t>step</a:t>
            </a:r>
            <a:r>
              <a:rPr lang="pt-BR" sz="1800" b="0" i="0" u="none" strike="noStrike" baseline="0" dirty="0">
                <a:solidFill>
                  <a:srgbClr val="585757"/>
                </a:solidFill>
                <a:latin typeface="OpenSans-Regular"/>
              </a:rPr>
              <a: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r>
              <a:rPr lang="en-US" sz="1800" b="0" i="0" u="none" strike="noStrike" baseline="0" dirty="0">
                <a:solidFill>
                  <a:srgbClr val="000000"/>
                </a:solidFill>
                <a:latin typeface="Consolas" panose="020B0609020204030204" pitchFamily="49" charset="0"/>
              </a:rPr>
              <a:t>0 </a:t>
            </a:r>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”range” </a:t>
            </a:r>
            <a:r>
              <a:rPr lang="en-US" sz="1800" b="0" i="0" u="none" strike="noStrike" baseline="0" dirty="0">
                <a:solidFill>
                  <a:srgbClr val="994E9D"/>
                </a:solidFill>
                <a:latin typeface="Consolas" panose="020B0609020204030204" pitchFamily="49" charset="0"/>
              </a:rPr>
              <a:t>min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”0” </a:t>
            </a:r>
            <a:r>
              <a:rPr lang="en-US" sz="1800" b="0" i="0" u="none" strike="noStrike" baseline="0" dirty="0">
                <a:solidFill>
                  <a:srgbClr val="994E9D"/>
                </a:solidFill>
                <a:latin typeface="Consolas" panose="020B0609020204030204" pitchFamily="49" charset="0"/>
              </a:rPr>
              <a:t>max</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”100” </a:t>
            </a:r>
            <a:r>
              <a:rPr lang="en-US" sz="1800" b="0" i="0" u="none" strike="noStrike" baseline="0" dirty="0">
                <a:solidFill>
                  <a:srgbClr val="994E9D"/>
                </a:solidFill>
                <a:latin typeface="Consolas" panose="020B0609020204030204" pitchFamily="49" charset="0"/>
              </a:rPr>
              <a:t>step</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”10”</a:t>
            </a:r>
            <a:r>
              <a:rPr lang="en-US" sz="1800" b="0" i="0" u="none" strike="noStrike" baseline="0" dirty="0">
                <a:solidFill>
                  <a:srgbClr val="1F217D"/>
                </a:solidFill>
                <a:latin typeface="Consolas" panose="020B0609020204030204" pitchFamily="49" charset="0"/>
              </a:rPr>
              <a:t>/&gt; </a:t>
            </a:r>
            <a:r>
              <a:rPr lang="en-US" sz="1800" b="0" i="0" u="none" strike="noStrike" baseline="0" dirty="0">
                <a:solidFill>
                  <a:srgbClr val="000000"/>
                </a:solidFill>
                <a:latin typeface="Consolas" panose="020B0609020204030204" pitchFamily="49" charset="0"/>
              </a:rPr>
              <a:t>100</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”reset”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botão que permite redefinir o valor de todos os campos do formulário</a:t>
            </a:r>
          </a:p>
          <a:p>
            <a:pPr lvl="1" algn="l"/>
            <a:r>
              <a:rPr lang="pt-BR" sz="1800" b="0" i="0" u="none" strike="noStrike" baseline="0" dirty="0">
                <a:solidFill>
                  <a:srgbClr val="585757"/>
                </a:solidFill>
                <a:latin typeface="OpenSans-Regular"/>
              </a:rPr>
              <a:t>para o seu valor padrão.</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search</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pesquisa que se comporta como um campo de texto</a:t>
            </a:r>
          </a:p>
          <a:p>
            <a:pPr lvl="1" algn="l"/>
            <a:r>
              <a:rPr lang="pt-BR" sz="1800" b="0" i="0" u="none" strike="noStrike" baseline="0" dirty="0">
                <a:solidFill>
                  <a:srgbClr val="585757"/>
                </a:solidFill>
                <a:latin typeface="OpenSans-Regular"/>
              </a:rPr>
              <a:t>simples.</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submit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botão que permite enviar todos os dados do formulário para uma</a:t>
            </a:r>
          </a:p>
          <a:p>
            <a:pPr lvl="1" algn="l"/>
            <a:r>
              <a:rPr lang="pt-BR" sz="1800" b="0" i="0" u="none" strike="noStrike" baseline="0" dirty="0">
                <a:solidFill>
                  <a:srgbClr val="585757"/>
                </a:solidFill>
                <a:latin typeface="OpenSans-Regular"/>
              </a:rPr>
              <a:t>página no servidor. A página é especificada no atributo </a:t>
            </a:r>
            <a:r>
              <a:rPr lang="pt-BR" sz="1800" b="1" i="0" u="none" strike="noStrike" baseline="0" dirty="0" err="1">
                <a:solidFill>
                  <a:srgbClr val="585757"/>
                </a:solidFill>
                <a:latin typeface="OpenSans-Bold"/>
              </a:rPr>
              <a:t>action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do formulário, conforme exemplo abaixo:</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action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”/principal.html”</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000000"/>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000000"/>
                </a:solidFill>
                <a:latin typeface="Consolas" panose="020B0609020204030204" pitchFamily="49" charset="0"/>
              </a:rPr>
              <a:t>&gt;</a:t>
            </a:r>
          </a:p>
          <a:p>
            <a:pPr lvl="3" algn="l"/>
            <a:r>
              <a:rPr lang="pt-BR" sz="1800" b="0" i="0" u="none" strike="noStrike" baseline="0" dirty="0">
                <a:solidFill>
                  <a:srgbClr val="000000"/>
                </a:solidFill>
                <a:latin typeface="Consolas" panose="020B0609020204030204" pitchFamily="49" charset="0"/>
              </a:rPr>
              <a:t>Campo texto: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submit</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”Enviar”</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	&lt;/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Se o atributo </a:t>
            </a:r>
            <a:r>
              <a:rPr lang="pt-BR" sz="1800" b="1" i="0" u="none" strike="noStrike" baseline="0" dirty="0" err="1">
                <a:solidFill>
                  <a:srgbClr val="585757"/>
                </a:solidFill>
                <a:latin typeface="OpenSans-Bold"/>
              </a:rPr>
              <a:t>action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não for informado, as informações serão enviadas para a página atual. Você também pode utilizar o atributo </a:t>
            </a:r>
            <a:r>
              <a:rPr lang="pt-BR" sz="1800" b="1" i="0" u="none" strike="noStrike" baseline="0" dirty="0">
                <a:solidFill>
                  <a:srgbClr val="585757"/>
                </a:solidFill>
                <a:latin typeface="OpenSans-Bold"/>
              </a:rPr>
              <a:t>target </a:t>
            </a:r>
            <a:r>
              <a:rPr lang="pt-BR" sz="1800" b="0" i="0" u="none" strike="noStrike" baseline="0" dirty="0">
                <a:solidFill>
                  <a:srgbClr val="585757"/>
                </a:solidFill>
                <a:latin typeface="OpenSans-Regular"/>
              </a:rPr>
              <a:t>do formulário para definir se os dados devem ser enviados em uma nova aba do navegador (valor </a:t>
            </a:r>
            <a:r>
              <a:rPr lang="pt-BR" sz="1800" b="1" i="0" u="none" strike="noStrike" baseline="0" dirty="0">
                <a:solidFill>
                  <a:srgbClr val="585757"/>
                </a:solidFill>
                <a:latin typeface="OpenSans-Bold"/>
              </a:rPr>
              <a:t>_</a:t>
            </a:r>
            <a:r>
              <a:rPr lang="pt-BR" sz="1800" b="1" i="0" u="none" strike="noStrike" baseline="0" dirty="0" err="1">
                <a:solidFill>
                  <a:srgbClr val="585757"/>
                </a:solidFill>
                <a:latin typeface="OpenSans-Bold"/>
              </a:rPr>
              <a:t>blank</a:t>
            </a:r>
            <a:r>
              <a:rPr lang="pt-BR" sz="1800" b="0" i="0" u="none" strike="noStrike" baseline="0" dirty="0">
                <a:solidFill>
                  <a:srgbClr val="585757"/>
                </a:solidFill>
                <a:latin typeface="OpenSans-Regular"/>
              </a:rPr>
              <a:t>) ou na janela atual (valor </a:t>
            </a:r>
            <a:r>
              <a:rPr lang="pt-BR" sz="1800" b="1" i="0" u="none" strike="noStrike" baseline="0" dirty="0">
                <a:solidFill>
                  <a:srgbClr val="585757"/>
                </a:solidFill>
                <a:latin typeface="OpenSans-Bold"/>
              </a:rPr>
              <a:t>_self</a:t>
            </a:r>
            <a:r>
              <a:rPr lang="pt-BR" sz="1800" b="0" i="0" u="none" strike="noStrike" baseline="0" dirty="0">
                <a:solidFill>
                  <a:srgbClr val="585757"/>
                </a:solidFill>
                <a:latin typeface="OpenSans-Regular"/>
              </a:rPr>
              <a:t>). O valor padrão é </a:t>
            </a:r>
            <a:r>
              <a:rPr lang="pt-BR" sz="1800" b="1" i="0" u="none" strike="noStrike" baseline="0" dirty="0">
                <a:solidFill>
                  <a:srgbClr val="585757"/>
                </a:solidFill>
                <a:latin typeface="OpenSans-Bold"/>
              </a:rPr>
              <a:t>_self</a:t>
            </a:r>
            <a:r>
              <a:rPr lang="pt-BR" sz="1800" b="0" i="0" u="none" strike="noStrike" baseline="0" dirty="0">
                <a:solidFill>
                  <a:srgbClr val="585757"/>
                </a:solidFill>
                <a:latin typeface="OpenSans-Regular"/>
              </a:rPr>
              <a: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padrão, o formulário utiliza o método GET do protocolo HTTP para enviar as informações para o servidor, nesse método as informações são passadas na URL. Exemplo: </a:t>
            </a:r>
            <a:r>
              <a:rPr lang="pt-BR" sz="1800" b="0" i="1" u="none" strike="noStrike" baseline="0" dirty="0">
                <a:solidFill>
                  <a:srgbClr val="585757"/>
                </a:solidFill>
                <a:latin typeface="OpenSans-Italic"/>
              </a:rPr>
              <a:t>https://formulario-login--fbricadede.repl.co/principal.html?login=fabrica&amp;senha=123</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que os dados ficam visíveis no navegador para o nosso usuário (inclusive a senha). Para evitar isso, você pode trocar para o método POST do HTTP. Para isso utilize o atributo </a:t>
            </a:r>
            <a:r>
              <a:rPr lang="pt-BR" sz="1800" b="1" i="0" u="none" strike="noStrike" baseline="0" dirty="0" err="1">
                <a:solidFill>
                  <a:srgbClr val="585757"/>
                </a:solidFill>
                <a:latin typeface="OpenSans-Bold"/>
              </a:rPr>
              <a:t>method</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do formulário com</a:t>
            </a:r>
          </a:p>
          <a:p>
            <a:pPr algn="l"/>
            <a:r>
              <a:rPr lang="pt-BR" sz="1800" b="0" i="0" u="none" strike="noStrike" baseline="0" dirty="0">
                <a:solidFill>
                  <a:srgbClr val="585757"/>
                </a:solidFill>
                <a:latin typeface="OpenSans-Regular"/>
              </a:rPr>
              <a:t>o valor </a:t>
            </a:r>
            <a:r>
              <a:rPr lang="pt-BR" sz="1800" b="1" i="0" u="none" strike="noStrike" baseline="0" dirty="0">
                <a:solidFill>
                  <a:srgbClr val="585757"/>
                </a:solidFill>
                <a:latin typeface="OpenSans-Bold"/>
              </a:rPr>
              <a:t>post. </a:t>
            </a:r>
            <a:r>
              <a:rPr lang="pt-BR" sz="1800" b="0" i="0" u="none" strike="noStrike" baseline="0" dirty="0">
                <a:solidFill>
                  <a:srgbClr val="585757"/>
                </a:solidFill>
                <a:latin typeface="OpenSans-Regular"/>
              </a:rPr>
              <a:t>Segue com os atributos </a:t>
            </a:r>
            <a:r>
              <a:rPr lang="pt-BR" sz="1800" b="1" i="0" u="none" strike="noStrike" baseline="0" dirty="0">
                <a:solidFill>
                  <a:srgbClr val="585757"/>
                </a:solidFill>
                <a:latin typeface="OpenSans-Bold"/>
              </a:rPr>
              <a:t>target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method</a:t>
            </a:r>
            <a:r>
              <a:rPr lang="pt-BR" sz="1800" b="0" i="0" u="none" strike="noStrike" baseline="0" dirty="0">
                <a:solidFill>
                  <a:srgbClr val="585757"/>
                </a:solidFill>
                <a:latin typeface="OpenSans-Regular"/>
              </a:rPr>
              <a:t>:</a:t>
            </a:r>
          </a:p>
          <a:p>
            <a:pPr algn="l"/>
            <a:endParaRPr lang="en-US" sz="1800" b="0" i="0" u="none" strike="noStrike" baseline="0" dirty="0">
              <a:solidFill>
                <a:srgbClr val="1F217D"/>
              </a:solidFill>
              <a:latin typeface="Consolas" panose="020B0609020204030204" pitchFamily="49" charset="0"/>
            </a:endParaRPr>
          </a:p>
          <a:p>
            <a:pPr lvl="1"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Login: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”login”</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Senha: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”senha”</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”reset”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Limpar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”submit”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Enviar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Ao desenvolver seus formulários, você pode ser um pouco negligente na escolha do método de envio (GET ou POST).</a:t>
            </a:r>
          </a:p>
          <a:p>
            <a:pPr algn="l"/>
            <a:r>
              <a:rPr lang="pt-BR" sz="1800" b="0" i="0" u="none" strike="noStrike" baseline="0" dirty="0">
                <a:solidFill>
                  <a:srgbClr val="585757"/>
                </a:solidFill>
                <a:latin typeface="OpenSans-Regular"/>
              </a:rPr>
              <a:t>Isso pode gerar problemas na sua aplicação ou na perda de uma funcionalidade muito útil para o seu usuário, a de adicionar a URL nos favoritos do navegador.</a:t>
            </a:r>
          </a:p>
          <a:p>
            <a:pPr algn="l"/>
            <a:r>
              <a:rPr lang="pt-BR" sz="1800" b="0" i="0" u="none" strike="noStrike" baseline="0" dirty="0">
                <a:solidFill>
                  <a:srgbClr val="585757"/>
                </a:solidFill>
                <a:latin typeface="OpenSans-Regular"/>
              </a:rPr>
              <a:t>Gaste um tempo analisando o método de envio. A </a:t>
            </a:r>
            <a:r>
              <a:rPr lang="pt-BR" sz="1800" b="0" i="1" u="none" strike="noStrike" baseline="0" dirty="0">
                <a:solidFill>
                  <a:srgbClr val="585757"/>
                </a:solidFill>
                <a:latin typeface="OpenSans-Italic"/>
              </a:rPr>
              <a:t>checklist </a:t>
            </a:r>
            <a:r>
              <a:rPr lang="pt-BR" sz="1800" b="0" i="0" u="none" strike="noStrike" baseline="0" dirty="0">
                <a:solidFill>
                  <a:srgbClr val="585757"/>
                </a:solidFill>
                <a:latin typeface="OpenSans-Regular"/>
              </a:rPr>
              <a:t>abaixo pode te auxiliar:</a:t>
            </a:r>
          </a:p>
          <a:p>
            <a:pPr algn="l"/>
            <a:r>
              <a:rPr lang="pt-BR" sz="1800" b="1" i="0" u="none" strike="noStrike" baseline="0" dirty="0">
                <a:solidFill>
                  <a:srgbClr val="585757"/>
                </a:solidFill>
                <a:latin typeface="OpenSans-Bold"/>
              </a:rPr>
              <a:t>GET</a:t>
            </a:r>
          </a:p>
          <a:p>
            <a:pPr algn="l"/>
            <a:r>
              <a:rPr lang="pt-BR" sz="1800" b="0" i="0" u="none" strike="noStrike" baseline="0" dirty="0">
                <a:solidFill>
                  <a:srgbClr val="585757"/>
                </a:solidFill>
                <a:latin typeface="OpenSans-Regular"/>
              </a:rPr>
              <a:t>Neste método, os dados do formulário ficam visíveis na URL do navegador em pares de (nome=valor). Você deve usar esse método quando:</a:t>
            </a:r>
          </a:p>
          <a:p>
            <a:pPr algn="l"/>
            <a:r>
              <a:rPr lang="pt-BR" sz="1800" b="0" i="0" u="none" strike="noStrike" baseline="0" dirty="0">
                <a:solidFill>
                  <a:srgbClr val="585757"/>
                </a:solidFill>
                <a:latin typeface="OpenSans-Regular"/>
              </a:rPr>
              <a:t>• Não existe risco de ultrapassar o limite de caracteres da URL (2048 caracteres);</a:t>
            </a:r>
          </a:p>
          <a:p>
            <a:pPr algn="l"/>
            <a:r>
              <a:rPr lang="pt-BR" sz="1800" b="0" i="0" u="none" strike="noStrike" baseline="0" dirty="0">
                <a:solidFill>
                  <a:srgbClr val="585757"/>
                </a:solidFill>
                <a:latin typeface="OpenSans-Regular"/>
              </a:rPr>
              <a:t>• Os dados não são confidenciais (pois eles ficam visíveis no navegador);</a:t>
            </a:r>
          </a:p>
          <a:p>
            <a:pPr algn="l"/>
            <a:r>
              <a:rPr lang="pt-BR" sz="1800" b="0" i="0" u="none" strike="noStrike" baseline="0" dirty="0">
                <a:solidFill>
                  <a:srgbClr val="585757"/>
                </a:solidFill>
                <a:latin typeface="OpenSans-Regular"/>
              </a:rPr>
              <a:t>• For útil (para os usuários) registrar a URL nos favoritos.</a:t>
            </a:r>
          </a:p>
          <a:p>
            <a:pPr algn="l"/>
            <a:r>
              <a:rPr lang="pt-BR" sz="1800" b="1" i="0" u="none" strike="noStrike" baseline="0" dirty="0">
                <a:solidFill>
                  <a:srgbClr val="585757"/>
                </a:solidFill>
                <a:latin typeface="OpenSans-Bold"/>
              </a:rPr>
              <a:t>POST</a:t>
            </a:r>
          </a:p>
          <a:p>
            <a:pPr algn="l"/>
            <a:r>
              <a:rPr lang="pt-BR" sz="1800" b="0" i="0" u="none" strike="noStrike" baseline="0" dirty="0">
                <a:solidFill>
                  <a:srgbClr val="585757"/>
                </a:solidFill>
                <a:latin typeface="OpenSans-Regular"/>
              </a:rPr>
              <a:t>Neste método os dados não ficaram visíveis. Você deve usar esse método quando:</a:t>
            </a:r>
          </a:p>
          <a:p>
            <a:pPr algn="l"/>
            <a:r>
              <a:rPr lang="pt-BR" sz="1800" b="0" i="0" u="none" strike="noStrike" baseline="0" dirty="0">
                <a:solidFill>
                  <a:srgbClr val="585757"/>
                </a:solidFill>
                <a:latin typeface="OpenSans-Regular"/>
              </a:rPr>
              <a:t>• É necessário enviar grandes quantidades de dados (o POST não possui limitações de tamanho);</a:t>
            </a:r>
          </a:p>
          <a:p>
            <a:pPr algn="l"/>
            <a:r>
              <a:rPr lang="pt-BR" sz="1800" b="0" i="0" u="none" strike="noStrike" baseline="0" dirty="0">
                <a:solidFill>
                  <a:srgbClr val="585757"/>
                </a:solidFill>
                <a:latin typeface="OpenSans-Regular"/>
              </a:rPr>
              <a:t>• Não é necessário registrar nos favoritos;</a:t>
            </a:r>
          </a:p>
          <a:p>
            <a:pPr algn="l"/>
            <a:r>
              <a:rPr lang="pt-BR" sz="1800" b="0" i="0" u="none" strike="noStrike" baseline="0" dirty="0">
                <a:solidFill>
                  <a:srgbClr val="585757"/>
                </a:solidFill>
                <a:latin typeface="OpenSans-Regular"/>
              </a:rPr>
              <a:t>• As informações são confidenciais.</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telefone. Você pode utilizar o atributo </a:t>
            </a:r>
            <a:r>
              <a:rPr lang="pt-BR" sz="1800" b="1" i="0" u="none" strike="noStrike" baseline="0" dirty="0" err="1">
                <a:solidFill>
                  <a:srgbClr val="585757"/>
                </a:solidFill>
                <a:latin typeface="OpenSans-Bold"/>
              </a:rPr>
              <a:t>pattern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validar se o formato do telefone está correto. Por exemplo:</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pattern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”9[0-9]{4}-[0-9]{4}”</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No exemplo acima, o navegador não vai permitir enviar números que não são de celulares, exemplo: 98811-2233 (vai enviar), 3388-8899 (não vai enviar).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texto simples.</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”time”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entrada de hora e minuto.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url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uma URL. Dependendo do navegador, esse campo é validado automaticamente. Alguns smartphones apresentam a tecla </a:t>
            </a:r>
            <a:r>
              <a:rPr lang="pt-BR" sz="1800" b="1" i="0" u="none" strike="noStrike" baseline="0" dirty="0">
                <a:solidFill>
                  <a:srgbClr val="585757"/>
                </a:solidFill>
                <a:latin typeface="OpenSans-Bold"/>
              </a:rPr>
              <a:t>.com </a:t>
            </a:r>
            <a:r>
              <a:rPr lang="pt-BR" sz="1800" b="0" i="0" u="none" strike="noStrike" baseline="0" dirty="0">
                <a:solidFill>
                  <a:srgbClr val="585757"/>
                </a:solidFill>
                <a:latin typeface="OpenSans-Regular"/>
              </a:rPr>
              <a:t>que facilita a digitação da URL.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week</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semana e ano.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Os campos de entrada de texto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possuem outros importantes atributos, abaixo você aprenderá alguns:</a:t>
            </a:r>
          </a:p>
          <a:p>
            <a:pPr algn="l"/>
            <a:endParaRPr lang="pt-BR" sz="1800" b="0" i="0" u="none" strike="noStrike" baseline="0" dirty="0">
              <a:solidFill>
                <a:srgbClr val="585757"/>
              </a:solidFill>
              <a:latin typeface="OpenSans-Regular"/>
            </a:endParaRPr>
          </a:p>
          <a:p>
            <a:pPr algn="l"/>
            <a:r>
              <a:rPr lang="pt-BR" sz="1800" b="1" i="0" u="none" strike="noStrike" baseline="0" dirty="0">
                <a:latin typeface="OpenSans-Bold"/>
              </a:rPr>
              <a:t>Outros atributos importantes do elemento &lt;input&gt;</a:t>
            </a:r>
          </a:p>
          <a:p>
            <a:pPr algn="l"/>
            <a:r>
              <a:rPr lang="pt-BR" sz="1800" b="1" i="0" u="none" strike="noStrike" baseline="0" dirty="0">
                <a:latin typeface="OpenSans-Bold"/>
              </a:rPr>
              <a:t>Atributo Descrição</a:t>
            </a:r>
          </a:p>
          <a:p>
            <a:pPr algn="l"/>
            <a:r>
              <a:rPr lang="es-ES" sz="1800" b="1" i="0" u="none" strike="noStrike" baseline="0" dirty="0" err="1">
                <a:latin typeface="OpenSans-Bold"/>
              </a:rPr>
              <a:t>disabled</a:t>
            </a:r>
            <a:r>
              <a:rPr lang="es-ES" sz="1800" b="1" i="0" u="none" strike="noStrike" baseline="0" dirty="0">
                <a:latin typeface="OpenSans-Bold"/>
              </a:rPr>
              <a:t> </a:t>
            </a:r>
            <a:r>
              <a:rPr lang="es-ES" sz="1800" b="0" i="0" u="none" strike="noStrike" baseline="0" dirty="0">
                <a:latin typeface="OpenSans-Regular"/>
              </a:rPr>
              <a:t>Define que o campo está </a:t>
            </a:r>
            <a:r>
              <a:rPr lang="es-ES" sz="1800" b="0" i="0" u="none" strike="noStrike" baseline="0" dirty="0" err="1">
                <a:latin typeface="OpenSans-Regular"/>
              </a:rPr>
              <a:t>desabilitado</a:t>
            </a:r>
            <a:r>
              <a:rPr lang="es-ES" sz="1800" b="0" i="0" u="none" strike="noStrike" baseline="0" dirty="0">
                <a:latin typeface="OpenSans-Regular"/>
              </a:rPr>
              <a:t>.</a:t>
            </a:r>
          </a:p>
          <a:p>
            <a:pPr algn="l"/>
            <a:r>
              <a:rPr lang="pt-BR" sz="1800" b="1" i="0" u="none" strike="noStrike" baseline="0" dirty="0" err="1">
                <a:latin typeface="OpenSans-Bold"/>
              </a:rPr>
              <a:t>readonly</a:t>
            </a:r>
            <a:r>
              <a:rPr lang="pt-BR" sz="1800" b="1" i="0" u="none" strike="noStrike" baseline="0" dirty="0">
                <a:latin typeface="OpenSans-Bold"/>
              </a:rPr>
              <a:t> </a:t>
            </a:r>
            <a:r>
              <a:rPr lang="pt-BR" sz="1800" b="0" i="0" u="none" strike="noStrike" baseline="0" dirty="0">
                <a:latin typeface="OpenSans-Regular"/>
              </a:rPr>
              <a:t>Define que o campo é somente leitura.</a:t>
            </a:r>
          </a:p>
          <a:p>
            <a:pPr algn="l"/>
            <a:r>
              <a:rPr lang="pt-BR" sz="1800" b="1" i="0" u="none" strike="noStrike" baseline="0" dirty="0" err="1">
                <a:latin typeface="OpenSans-Bold"/>
              </a:rPr>
              <a:t>maxlenght</a:t>
            </a:r>
            <a:r>
              <a:rPr lang="pt-BR" sz="1800" b="1" i="0" u="none" strike="noStrike" baseline="0" dirty="0">
                <a:latin typeface="OpenSans-Bold"/>
              </a:rPr>
              <a:t> </a:t>
            </a:r>
            <a:r>
              <a:rPr lang="pt-BR" sz="1800" b="0" i="0" u="none" strike="noStrike" baseline="0" dirty="0">
                <a:latin typeface="OpenSans-Regular"/>
              </a:rPr>
              <a:t>Limita a quantidade máxima de caracteres que o campo aceita.</a:t>
            </a:r>
          </a:p>
          <a:p>
            <a:pPr algn="l"/>
            <a:r>
              <a:rPr lang="pt-BR" sz="1800" b="1" i="0" u="none" strike="noStrike" baseline="0" dirty="0" err="1">
                <a:latin typeface="OpenSans-Bold"/>
              </a:rPr>
              <a:t>required</a:t>
            </a:r>
            <a:r>
              <a:rPr lang="pt-BR" sz="1800" b="1" i="0" u="none" strike="noStrike" baseline="0" dirty="0">
                <a:latin typeface="OpenSans-Bold"/>
              </a:rPr>
              <a:t> </a:t>
            </a:r>
            <a:r>
              <a:rPr lang="pt-BR" sz="1800" b="0" i="0" u="none" strike="noStrike" baseline="0" dirty="0">
                <a:latin typeface="OpenSans-Regular"/>
              </a:rPr>
              <a:t>Define que o campo é obrigatório. Dependendo do navegador, ao tentar enviar os dados, uma mensagem é exibida para o usuário.</a:t>
            </a:r>
          </a:p>
          <a:p>
            <a:pPr algn="l"/>
            <a:r>
              <a:rPr lang="pt-BR" sz="1800" b="1" i="0" u="none" strike="noStrike" baseline="0" dirty="0" err="1">
                <a:latin typeface="OpenSans-Bold"/>
              </a:rPr>
              <a:t>size</a:t>
            </a:r>
            <a:r>
              <a:rPr lang="pt-BR" sz="1800" b="1" i="0" u="none" strike="noStrike" baseline="0" dirty="0">
                <a:latin typeface="OpenSans-Bold"/>
              </a:rPr>
              <a:t> </a:t>
            </a:r>
            <a:r>
              <a:rPr lang="pt-BR" sz="1800" b="0" i="0" u="none" strike="noStrike" baseline="0" dirty="0">
                <a:latin typeface="OpenSans-Regular"/>
              </a:rPr>
              <a:t>Define o tamanho do campo com base em caracteres.</a:t>
            </a:r>
          </a:p>
          <a:p>
            <a:pPr algn="l"/>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um valor para o campo. No caso dos botões </a:t>
            </a:r>
            <a:r>
              <a:rPr lang="pt-BR" sz="1800" b="1" i="0" u="none" strike="noStrike" baseline="0" dirty="0" err="1">
                <a:latin typeface="OpenSans-Bold"/>
              </a:rPr>
              <a:t>submit</a:t>
            </a:r>
            <a:r>
              <a:rPr lang="pt-BR" sz="1800" b="0" i="0" u="none" strike="noStrike" baseline="0" dirty="0">
                <a:latin typeface="OpenSans-Regular"/>
              </a:rPr>
              <a:t>, </a:t>
            </a:r>
            <a:r>
              <a:rPr lang="pt-BR" sz="1800" b="1" i="0" u="none" strike="noStrike" baseline="0" dirty="0">
                <a:latin typeface="OpenSans-Bold"/>
              </a:rPr>
              <a:t>reset </a:t>
            </a:r>
            <a:r>
              <a:rPr lang="pt-BR" sz="1800" b="0" i="0" u="none" strike="noStrike" baseline="0" dirty="0">
                <a:latin typeface="OpenSans-Regular"/>
              </a:rPr>
              <a:t>e </a:t>
            </a:r>
            <a:r>
              <a:rPr lang="pt-BR" sz="1800" b="1" i="0" u="none" strike="noStrike" baseline="0" dirty="0" err="1">
                <a:latin typeface="OpenSans-Bold"/>
              </a:rPr>
              <a:t>button</a:t>
            </a:r>
            <a:r>
              <a:rPr lang="pt-BR" sz="1800" b="0" i="0" u="none" strike="noStrike" baseline="0" dirty="0">
                <a:latin typeface="OpenSans-Regular"/>
              </a:rPr>
              <a:t>, o atributo </a:t>
            </a:r>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o texto dos botões.</a:t>
            </a:r>
          </a:p>
          <a:p>
            <a:pPr algn="l"/>
            <a:r>
              <a:rPr lang="pt-BR" sz="1800" b="1" i="0" u="none" strike="noStrike" baseline="0" dirty="0" err="1">
                <a:latin typeface="OpenSans-Bold"/>
              </a:rPr>
              <a:t>placeholder</a:t>
            </a:r>
            <a:r>
              <a:rPr lang="pt-BR" sz="1800" b="1" i="0" u="none" strike="noStrike" baseline="0" dirty="0">
                <a:latin typeface="OpenSans-Bold"/>
              </a:rPr>
              <a:t> </a:t>
            </a:r>
            <a:r>
              <a:rPr lang="pt-BR" sz="1800" b="0" i="0" u="none" strike="noStrike" baseline="0" dirty="0">
                <a:latin typeface="OpenSans-Regular"/>
              </a:rPr>
              <a:t>Especifica uma dica para o usuário sobre como ele deve preencher o campo. A dica é exibida enquanto o campo não possui valor, assim que o usuário insere o primeiro caractere ele desaparece.</a:t>
            </a:r>
          </a:p>
          <a:p>
            <a:pPr algn="l"/>
            <a:r>
              <a:rPr lang="pt-BR" sz="1800" b="1" i="0" u="none" strike="noStrike" baseline="0" dirty="0" err="1">
                <a:latin typeface="OpenSans-Bold"/>
              </a:rPr>
              <a:t>name</a:t>
            </a:r>
            <a:r>
              <a:rPr lang="pt-BR" sz="1800" b="1" i="0" u="none" strike="noStrike" baseline="0" dirty="0">
                <a:latin typeface="OpenSans-Bold"/>
              </a:rPr>
              <a:t> </a:t>
            </a:r>
            <a:r>
              <a:rPr lang="pt-BR" sz="1800" b="0" i="0" u="none" strike="noStrike" baseline="0" dirty="0">
                <a:latin typeface="OpenSans-Regular"/>
              </a:rPr>
              <a:t>Identifica a informação para que ela seja acessada no servidor.</a:t>
            </a:r>
          </a:p>
          <a:p>
            <a:pPr algn="l"/>
            <a:r>
              <a:rPr lang="pt-BR" sz="1800" b="1" i="0" u="none" strike="noStrike" baseline="0" dirty="0">
                <a:latin typeface="OpenSans-Bold"/>
              </a:rPr>
              <a:t>id </a:t>
            </a:r>
            <a:r>
              <a:rPr lang="pt-BR" sz="1800" b="0" i="0" u="none" strike="noStrike" baseline="0" dirty="0">
                <a:latin typeface="OpenSans-Regular"/>
              </a:rPr>
              <a:t>Define um identificador para o campo em todo o documento HTML. O valor deve ser único.</a:t>
            </a:r>
          </a:p>
          <a:p>
            <a:pPr algn="l"/>
            <a:endParaRPr lang="pt-BR" sz="1800" b="0" i="0" u="none" strike="noStrike" baseline="0" dirty="0">
              <a:solidFill>
                <a:srgbClr val="1F217D"/>
              </a:solidFill>
              <a:latin typeface="OpenSans-Regular"/>
            </a:endParaRPr>
          </a:p>
          <a:p>
            <a:pPr algn="l"/>
            <a:endParaRPr lang="pt-BR" sz="1800" b="0" i="0" u="none" strike="noStrike" baseline="0" dirty="0">
              <a:solidFill>
                <a:srgbClr val="1F217D"/>
              </a:solidFill>
              <a:latin typeface="OpenSans-Regular"/>
            </a:endParaRPr>
          </a:p>
          <a:p>
            <a:pPr algn="l"/>
            <a:r>
              <a:rPr lang="en-US" sz="1800" b="0" i="0" u="none" strike="noStrike" baseline="0" dirty="0" err="1">
                <a:solidFill>
                  <a:srgbClr val="585757"/>
                </a:solidFill>
                <a:latin typeface="OpenSans-Regular"/>
              </a:rPr>
              <a:t>Os</a:t>
            </a:r>
            <a:r>
              <a:rPr lang="en-US" sz="1800" b="0" i="0" u="none" strike="noStrike" baseline="0" dirty="0">
                <a:solidFill>
                  <a:srgbClr val="585757"/>
                </a:solidFill>
                <a:latin typeface="OpenSans-Regular"/>
              </a:rPr>
              <a:t> </a:t>
            </a:r>
            <a:r>
              <a:rPr lang="en-US" sz="1800" b="0" i="0" u="none" strike="noStrike" baseline="0" dirty="0" err="1">
                <a:solidFill>
                  <a:srgbClr val="585757"/>
                </a:solidFill>
                <a:latin typeface="OpenSans-Regular"/>
              </a:rPr>
              <a:t>tipos</a:t>
            </a:r>
            <a:r>
              <a:rPr lang="en-US" sz="1800" b="0" i="0" u="none" strike="noStrike" baseline="0" dirty="0">
                <a:solidFill>
                  <a:srgbClr val="585757"/>
                </a:solidFill>
                <a:latin typeface="OpenSans-Regular"/>
              </a:rPr>
              <a:t> </a:t>
            </a:r>
            <a:r>
              <a:rPr lang="en-US" sz="1800" b="1" i="0" u="none" strike="noStrike" baseline="0" dirty="0">
                <a:solidFill>
                  <a:srgbClr val="585757"/>
                </a:solidFill>
                <a:latin typeface="OpenSans-Bold"/>
              </a:rPr>
              <a:t>color, date, datetime-local, email, month, number, range, search, </a:t>
            </a:r>
            <a:r>
              <a:rPr lang="en-US" sz="1800" b="1" i="0" u="none" strike="noStrike" baseline="0" dirty="0" err="1">
                <a:solidFill>
                  <a:srgbClr val="585757"/>
                </a:solidFill>
                <a:latin typeface="OpenSans-Bold"/>
              </a:rPr>
              <a:t>tel</a:t>
            </a:r>
            <a:r>
              <a:rPr lang="en-US" sz="1800" b="1" i="0" u="none" strike="noStrike" baseline="0" dirty="0">
                <a:solidFill>
                  <a:srgbClr val="585757"/>
                </a:solidFill>
                <a:latin typeface="OpenSans-Bold"/>
              </a:rPr>
              <a:t>, </a:t>
            </a:r>
            <a:r>
              <a:rPr lang="pt-BR" sz="1800" b="1" i="0" u="none" strike="noStrike" baseline="0" dirty="0">
                <a:solidFill>
                  <a:srgbClr val="585757"/>
                </a:solidFill>
                <a:latin typeface="OpenSans-Bold"/>
              </a:rPr>
              <a:t>time, </a:t>
            </a:r>
            <a:r>
              <a:rPr lang="pt-BR" sz="1800" b="1" i="0" u="none" strike="noStrike" baseline="0" dirty="0" err="1">
                <a:solidFill>
                  <a:srgbClr val="585757"/>
                </a:solidFill>
                <a:latin typeface="OpenSans-Bold"/>
              </a:rPr>
              <a:t>url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week</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foram introduzidos no HTML5. Caso você execute sua página em um navegador que não suporta o HTML5, esses elementos serão exibidos como um campo de texto simples (</a:t>
            </a:r>
            <a:r>
              <a:rPr lang="pt-BR" sz="1800" b="1" i="0" u="none" strike="noStrike" baseline="0" dirty="0">
                <a:solidFill>
                  <a:srgbClr val="585757"/>
                </a:solidFill>
                <a:latin typeface="OpenSans-Bold"/>
              </a:rPr>
              <a:t>“</a:t>
            </a:r>
            <a:r>
              <a:rPr lang="pt-BR" sz="1800" b="1" i="0" u="none" strike="noStrike" baseline="0" dirty="0" err="1">
                <a:solidFill>
                  <a:srgbClr val="585757"/>
                </a:solidFill>
                <a:latin typeface="OpenSans-Bold"/>
              </a:rPr>
              <a:t>text</a:t>
            </a:r>
            <a:r>
              <a:rPr lang="pt-BR" sz="1800" b="1" i="0" u="none" strike="noStrike" baseline="0" dirty="0">
                <a:solidFill>
                  <a:srgbClr val="585757"/>
                </a:solidFill>
                <a:latin typeface="OpenSans-Bold"/>
              </a:rPr>
              <a:t>”</a:t>
            </a:r>
            <a:r>
              <a:rPr lang="pt-BR" sz="1800" b="0" i="0" u="none" strike="noStrike" baseline="0" dirty="0">
                <a:solidFill>
                  <a:srgbClr val="585757"/>
                </a:solidFill>
                <a:latin typeface="OpenSans-Regular"/>
              </a:rPr>
              <a:t>). Esse não é um problema, pois as versões atuais dos navegadores Mozilla, Chrome, Edge e Opera possuem suporte ao HTML5. Porém, tome cuidado com as diferenças de comportamento nos navegadores. Por exemplo, avalie como os campos </a:t>
            </a:r>
            <a:r>
              <a:rPr lang="pt-BR" sz="1800" b="1" i="0" u="none" strike="noStrike" baseline="0" dirty="0">
                <a:solidFill>
                  <a:srgbClr val="585757"/>
                </a:solidFill>
                <a:latin typeface="OpenSans-Bold"/>
              </a:rPr>
              <a:t>date, </a:t>
            </a:r>
            <a:r>
              <a:rPr lang="pt-BR" sz="1800" b="1" i="0" u="none" strike="noStrike" baseline="0" dirty="0" err="1">
                <a:solidFill>
                  <a:srgbClr val="585757"/>
                </a:solidFill>
                <a:latin typeface="OpenSans-Bold"/>
              </a:rPr>
              <a:t>datetime</a:t>
            </a:r>
            <a:r>
              <a:rPr lang="pt-BR" sz="1800" b="1" i="0" u="none" strike="noStrike" baseline="0" dirty="0">
                <a:solidFill>
                  <a:srgbClr val="585757"/>
                </a:solidFill>
                <a:latin typeface="OpenSans-Bold"/>
              </a:rPr>
              <a:t>-local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month</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são apresentados no Mozilla e no Chrome. Veja também</a:t>
            </a:r>
          </a:p>
          <a:p>
            <a:pPr algn="l"/>
            <a:r>
              <a:rPr lang="pt-BR" sz="1800" b="0" i="0" u="none" strike="noStrike" baseline="0" dirty="0">
                <a:solidFill>
                  <a:srgbClr val="585757"/>
                </a:solidFill>
                <a:latin typeface="OpenSans-Regular"/>
              </a:rPr>
              <a:t>como o campo </a:t>
            </a:r>
            <a:r>
              <a:rPr lang="pt-BR" sz="1800" b="1" i="0" u="none" strike="noStrike" baseline="0" dirty="0" err="1">
                <a:solidFill>
                  <a:srgbClr val="585757"/>
                </a:solidFill>
                <a:latin typeface="OpenSans-Bold"/>
              </a:rPr>
              <a:t>email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é validado no Mozilla e no Chrome.</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CenturyGothic"/>
              </a:rPr>
              <a:t>O elemento </a:t>
            </a:r>
            <a:r>
              <a:rPr lang="pt-BR" sz="1800" b="1" i="0" u="none" strike="noStrike" baseline="0" dirty="0">
                <a:solidFill>
                  <a:srgbClr val="585757"/>
                </a:solidFill>
                <a:latin typeface="CenturyGothic-Bold"/>
              </a:rPr>
              <a:t>&lt;input&gt; </a:t>
            </a:r>
            <a:r>
              <a:rPr lang="pt-BR" sz="1800" b="0" i="0" u="none" strike="noStrike" baseline="0" dirty="0">
                <a:solidFill>
                  <a:srgbClr val="585757"/>
                </a:solidFill>
                <a:latin typeface="OpenSans-Regular"/>
              </a:rPr>
              <a:t>já resolve a maioria dos seus problemas, mas o HTML não se limita a eles. Agora você vai aprender sobre os elementos diferentes dos </a:t>
            </a:r>
            <a:r>
              <a:rPr lang="pt-BR" sz="1800" b="1" i="0" u="none" strike="noStrike" baseline="0" dirty="0">
                <a:solidFill>
                  <a:srgbClr val="585757"/>
                </a:solidFill>
                <a:latin typeface="CenturyGothic-Bold"/>
              </a:rPr>
              <a:t>&lt;input&gt;</a:t>
            </a:r>
            <a:r>
              <a:rPr lang="pt-BR" sz="1800" b="0" i="0" u="none" strike="noStrike" baseline="0" dirty="0">
                <a:solidFill>
                  <a:srgbClr val="585757"/>
                </a:solidFill>
                <a:latin typeface="CenturyGothic"/>
              </a:rPr>
              <a:t>. O primeiro é o campo de seleção (</a:t>
            </a:r>
            <a:r>
              <a:rPr lang="pt-BR" sz="1800" b="1" i="0" u="none" strike="noStrike" baseline="0" dirty="0">
                <a:solidFill>
                  <a:srgbClr val="585757"/>
                </a:solidFill>
                <a:latin typeface="CenturyGothic-Bold"/>
              </a:rPr>
              <a:t>&lt;</a:t>
            </a:r>
            <a:r>
              <a:rPr lang="pt-BR" sz="1800" b="1" i="0" u="none" strike="noStrike" baseline="0" dirty="0" err="1">
                <a:solidFill>
                  <a:srgbClr val="585757"/>
                </a:solidFill>
                <a:latin typeface="CenturyGothic-Bold"/>
              </a:rPr>
              <a:t>select</a:t>
            </a:r>
            <a:r>
              <a:rPr lang="pt-BR" sz="1800" b="1" i="0" u="none" strike="noStrike" baseline="0" dirty="0">
                <a:solidFill>
                  <a:srgbClr val="585757"/>
                </a:solidFill>
                <a:latin typeface="CenturyGothic-Bold"/>
              </a:rPr>
              <a:t>&gt;</a:t>
            </a:r>
            <a:r>
              <a:rPr lang="pt-BR" sz="1800" b="0" i="0" u="none" strike="noStrike" baseline="0" dirty="0">
                <a:solidFill>
                  <a:srgbClr val="585757"/>
                </a:solidFill>
                <a:latin typeface="CenturyGothic"/>
              </a:rPr>
              <a:t>):</a:t>
            </a:r>
          </a:p>
          <a:p>
            <a:pPr algn="l"/>
            <a:endParaRPr lang="pt-BR" sz="1800" b="0" i="0" u="none" strike="noStrike" baseline="0" dirty="0">
              <a:solidFill>
                <a:srgbClr val="585757"/>
              </a:solidFill>
              <a:latin typeface="CenturyGothic"/>
            </a:endParaRPr>
          </a:p>
          <a:p>
            <a:pPr algn="l"/>
            <a:r>
              <a:rPr lang="pt-BR" sz="1800" b="0" i="0" u="none" strike="noStrike" baseline="0" dirty="0">
                <a:solidFill>
                  <a:srgbClr val="585757"/>
                </a:solidFill>
                <a:latin typeface="OpenSans-Regular"/>
              </a:rPr>
              <a:t>Esse campo exibe uma lista suspensa, os elementos da lista são definidos pelo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definir uma das opções como selecionada, utilize o atributo </a:t>
            </a:r>
            <a:r>
              <a:rPr lang="pt-BR" sz="1800" b="1" i="0" u="none" strike="noStrike" baseline="0" dirty="0" err="1">
                <a:solidFill>
                  <a:srgbClr val="585757"/>
                </a:solidFill>
                <a:latin typeface="OpenSans-Bold"/>
              </a:rPr>
              <a:t>selected</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Região do Brasil: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”uf”</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Centro-Oeste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selected</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Sul</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Por padrão, o usuário pode selecionar somente um elemento da lista. Para permitir a seleção de múltiplos</a:t>
            </a:r>
          </a:p>
          <a:p>
            <a:pPr algn="l"/>
            <a:r>
              <a:rPr lang="pt-BR" sz="1800" b="0" i="0" u="none" strike="noStrike" baseline="0" dirty="0">
                <a:solidFill>
                  <a:srgbClr val="585757"/>
                </a:solidFill>
                <a:latin typeface="OpenSans-Regular"/>
              </a:rPr>
              <a:t>elementos, utilize o atributo </a:t>
            </a:r>
            <a:r>
              <a:rPr lang="pt-BR" sz="1800" b="1" i="0" u="none" strike="noStrike" baseline="0" dirty="0" err="1">
                <a:solidFill>
                  <a:srgbClr val="585757"/>
                </a:solidFill>
                <a:latin typeface="OpenSans-Bold"/>
              </a:rPr>
              <a:t>multiple</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Qual a sua matéria preferida: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”disciplinas” </a:t>
            </a:r>
            <a:r>
              <a:rPr lang="pt-BR" sz="1800" b="0" i="0" u="none" strike="noStrike" baseline="0" dirty="0" err="1">
                <a:solidFill>
                  <a:srgbClr val="994E9D"/>
                </a:solidFill>
                <a:latin typeface="Consolas" panose="020B0609020204030204" pitchFamily="49" charset="0"/>
              </a:rPr>
              <a:t>multiple</a:t>
            </a:r>
            <a:r>
              <a:rPr lang="pt-BR" sz="1800" b="0" i="0" u="none" strike="noStrike" baseline="0" dirty="0">
                <a:solidFill>
                  <a:srgbClr val="994E9D"/>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size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”5”</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Linguagens de programação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Programação para dispositivos móveis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Algoritmos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 </a:t>
            </a:r>
            <a:r>
              <a:rPr lang="en-US" sz="1800" b="0" i="0" u="none" strike="noStrike" baseline="0" dirty="0">
                <a:solidFill>
                  <a:srgbClr val="994E9D"/>
                </a:solidFill>
                <a:latin typeface="Consolas" panose="020B0609020204030204" pitchFamily="49" charset="0"/>
              </a:rPr>
              <a:t>selected</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Programação</a:t>
            </a:r>
            <a:r>
              <a:rPr lang="en-US" sz="1800" b="0" i="0" u="none" strike="noStrike" baseline="0" dirty="0">
                <a:solidFill>
                  <a:srgbClr val="000000"/>
                </a:solidFill>
                <a:latin typeface="Consolas" panose="020B0609020204030204" pitchFamily="49" charset="0"/>
              </a:rPr>
              <a:t> web</a:t>
            </a:r>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Outras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é possível definir a quantidade de elementos exibidos utilizando o atributo </a:t>
            </a:r>
            <a:r>
              <a:rPr lang="pt-BR" sz="1800" b="1" i="0" u="none" strike="noStrike" baseline="0" dirty="0" err="1">
                <a:solidFill>
                  <a:srgbClr val="585757"/>
                </a:solidFill>
                <a:latin typeface="OpenSans-Bold"/>
              </a:rPr>
              <a:t>size</a:t>
            </a:r>
            <a:r>
              <a:rPr lang="pt-BR" sz="1800" b="0" i="0" u="none" strike="noStrike" baseline="0" dirty="0">
                <a:solidFill>
                  <a:srgbClr val="585757"/>
                </a:solidFill>
                <a:latin typeface="OpenSans-Regular"/>
              </a:rPr>
              <a:t>. No exemplo</a:t>
            </a:r>
          </a:p>
          <a:p>
            <a:pPr algn="l"/>
            <a:r>
              <a:rPr lang="pt-BR" sz="1800" b="0" i="0" u="none" strike="noStrike" baseline="0" dirty="0">
                <a:solidFill>
                  <a:srgbClr val="585757"/>
                </a:solidFill>
                <a:latin typeface="OpenSans-Regular"/>
              </a:rPr>
              <a:t>acima definimos que todos os cinco elementos devem ser exibidos.</a:t>
            </a:r>
          </a:p>
          <a:p>
            <a:pPr algn="l"/>
            <a:r>
              <a:rPr lang="pt-BR" sz="1800" b="0" i="0" u="none" strike="noStrike" baseline="0" dirty="0">
                <a:solidFill>
                  <a:srgbClr val="585757"/>
                </a:solidFill>
                <a:latin typeface="OpenSans-Regular"/>
              </a:rPr>
              <a:t>O próximo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é uma das novidades do HTML5, ele é semelhante ao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select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porém à</a:t>
            </a:r>
          </a:p>
          <a:p>
            <a:pPr algn="l"/>
            <a:r>
              <a:rPr lang="pt-BR" sz="1800" b="0" i="0" u="none" strike="noStrike" baseline="0" dirty="0">
                <a:solidFill>
                  <a:srgbClr val="585757"/>
                </a:solidFill>
                <a:latin typeface="OpenSans-Regular"/>
              </a:rPr>
              <a:t>medida que o usuário digita no campo, a lista é filtrada automaticamente. Veja o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Selecione um navegador: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list</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4D7FE3"/>
                </a:solidFill>
                <a:latin typeface="Consolas" panose="020B0609020204030204" pitchFamily="49" charset="0"/>
              </a:rPr>
              <a:t> </a:t>
            </a:r>
            <a:r>
              <a:rPr lang="pt-BR" sz="1800" b="0" i="0" u="none" strike="noStrike" baseline="0" dirty="0">
                <a:solidFill>
                  <a:srgbClr val="994E9D"/>
                </a:solidFill>
                <a:latin typeface="Consolas" panose="020B0609020204030204" pitchFamily="49" charset="0"/>
              </a:rPr>
              <a:t>id</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”Internet Explorer”</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”Firefox”</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”Chrome”</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”Opera”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”Safari”</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é necessário para o funcionamento do componente.</a:t>
            </a:r>
          </a:p>
          <a:p>
            <a:pPr algn="l"/>
            <a:r>
              <a:rPr lang="pt-BR" sz="1800" b="0" i="0" u="none" strike="noStrike" baseline="0" dirty="0">
                <a:solidFill>
                  <a:srgbClr val="585757"/>
                </a:solidFill>
                <a:latin typeface="OpenSans-Regular"/>
              </a:rPr>
              <a:t>Primeiro, você deve criar a lista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com as opções possíveis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relacionar o campo</a:t>
            </a:r>
          </a:p>
          <a:p>
            <a:pPr algn="l"/>
            <a:r>
              <a:rPr lang="pt-BR" sz="1800" b="0" i="0" u="none" strike="noStrike" baseline="0" dirty="0">
                <a:solidFill>
                  <a:srgbClr val="585757"/>
                </a:solidFill>
                <a:latin typeface="OpenSans-Regular"/>
              </a:rPr>
              <a:t>texto aos dados, você deve ter o mesmo valor para o atributo </a:t>
            </a:r>
            <a:r>
              <a:rPr lang="pt-BR" sz="1800" b="1" i="0" u="none" strike="noStrike" baseline="0" dirty="0">
                <a:solidFill>
                  <a:srgbClr val="585757"/>
                </a:solidFill>
                <a:latin typeface="OpenSans-Bold"/>
              </a:rPr>
              <a:t>id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e o atributo </a:t>
            </a:r>
            <a:r>
              <a:rPr lang="pt-BR" sz="1800" b="1" i="0" u="none" strike="noStrike" baseline="0" dirty="0" err="1">
                <a:solidFill>
                  <a:srgbClr val="585757"/>
                </a:solidFill>
                <a:latin typeface="OpenSans-Bold"/>
              </a:rPr>
              <a:t>list</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&lt;input&gt;</a:t>
            </a:r>
            <a:r>
              <a:rPr lang="pt-BR" sz="1800" b="0" i="0" u="none" strike="noStrike" baseline="0" dirty="0">
                <a:solidFill>
                  <a:srgbClr val="585757"/>
                </a:solidFill>
                <a:latin typeface="OpenSans-Regular"/>
              </a:rPr>
              <a:t>).</a:t>
            </a:r>
          </a:p>
          <a:p>
            <a:pPr algn="l"/>
            <a:r>
              <a:rPr lang="pt-BR" sz="1800" b="0" i="0" u="none" strike="noStrike" baseline="0" dirty="0">
                <a:solidFill>
                  <a:srgbClr val="585757"/>
                </a:solidFill>
                <a:latin typeface="OpenSans-Regular"/>
              </a:rPr>
              <a:t>Por fim,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textarea</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define um campo de entrada que permite a digitação de várias linhas,</a:t>
            </a:r>
          </a:p>
          <a:p>
            <a:pPr algn="l"/>
            <a:r>
              <a:rPr lang="pt-BR" sz="1800" b="0" i="0" u="none" strike="noStrike" baseline="0" dirty="0">
                <a:solidFill>
                  <a:srgbClr val="585757"/>
                </a:solidFill>
                <a:latin typeface="OpenSans-Regular"/>
              </a:rPr>
              <a:t>coisa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não permite. Por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Observações:&lt;</a:t>
            </a:r>
            <a:r>
              <a:rPr lang="pt-BR" sz="1800" b="0" i="0" u="none" strike="noStrike" baseline="0" dirty="0" err="1">
                <a:solidFill>
                  <a:srgbClr val="4D7FE3"/>
                </a:solidFill>
                <a:latin typeface="Consolas" panose="020B0609020204030204" pitchFamily="49" charset="0"/>
              </a:rPr>
              <a:t>br</a:t>
            </a:r>
            <a:r>
              <a:rPr lang="pt-BR" sz="1800" b="0" i="0" u="none" strike="noStrike" baseline="0" dirty="0">
                <a:solidFill>
                  <a:srgbClr val="000000"/>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observacao</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rows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”10” </a:t>
            </a:r>
            <a:r>
              <a:rPr lang="pt-BR" sz="1800" b="0" i="0" u="none" strike="noStrike" baseline="0" dirty="0" err="1">
                <a:solidFill>
                  <a:srgbClr val="994E9D"/>
                </a:solidFill>
                <a:latin typeface="Consolas" panose="020B0609020204030204" pitchFamily="49" charset="0"/>
              </a:rPr>
              <a:t>cols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”30”</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Este é o valor padrão para o</a:t>
            </a:r>
          </a:p>
          <a:p>
            <a:pPr algn="l"/>
            <a:r>
              <a:rPr lang="pt-BR" sz="1800" b="0" i="0" u="none" strike="noStrike" baseline="0" dirty="0">
                <a:solidFill>
                  <a:srgbClr val="000000"/>
                </a:solidFill>
                <a:latin typeface="Consolas" panose="020B0609020204030204" pitchFamily="49" charset="0"/>
              </a:rPr>
              <a:t>campo observação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O atributo </a:t>
            </a:r>
            <a:r>
              <a:rPr lang="pt-BR" sz="1800" b="1" i="0" u="none" strike="noStrike" baseline="0" dirty="0" err="1">
                <a:solidFill>
                  <a:srgbClr val="585757"/>
                </a:solidFill>
                <a:latin typeface="OpenSans-Bold"/>
              </a:rPr>
              <a:t>rows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linhas visíveis, </a:t>
            </a:r>
            <a:r>
              <a:rPr lang="pt-BR" sz="1800" b="1" i="0" u="none" strike="noStrike" baseline="0" dirty="0" err="1">
                <a:solidFill>
                  <a:srgbClr val="585757"/>
                </a:solidFill>
                <a:latin typeface="OpenSans-Bold"/>
              </a:rPr>
              <a:t>cols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colunas. No Chrome você pode alterar o tamanho do componente apenas arrastando o canto inferior direito.</a:t>
            </a:r>
          </a:p>
          <a:p>
            <a:pPr algn="l"/>
            <a:r>
              <a:rPr lang="pt-BR" sz="1800" b="0" i="0" u="none" strike="noStrike" baseline="0" dirty="0">
                <a:solidFill>
                  <a:srgbClr val="585757"/>
                </a:solidFill>
                <a:latin typeface="OpenSans-Regular"/>
              </a:rPr>
              <a:t>Um formulário completo, com todos os elementos descritos nesta seção, foi disponibilizado em: </a:t>
            </a:r>
            <a:r>
              <a:rPr lang="pt-BR" sz="1800" b="0" i="1" u="none" strike="noStrike" baseline="0" dirty="0">
                <a:solidFill>
                  <a:srgbClr val="585757"/>
                </a:solidFill>
                <a:latin typeface="OpenSans-Italic"/>
              </a:rPr>
              <a:t>https://repl.it/@Fbricadede/formulario-completo</a:t>
            </a: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elemento </a:t>
            </a:r>
            <a:r>
              <a:rPr lang="pt-BR" sz="1800" b="1" i="0" u="none" strike="noStrike" baseline="0" dirty="0" err="1">
                <a:solidFill>
                  <a:srgbClr val="585757"/>
                </a:solidFill>
                <a:latin typeface="OpenSans-Bold"/>
              </a:rPr>
              <a:t>canvas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talvez a maior novidade apresentada pelo HTML5, pois permite</a:t>
            </a:r>
          </a:p>
          <a:p>
            <a:pPr algn="l"/>
            <a:r>
              <a:rPr lang="pt-BR" sz="1800" b="0" i="0" u="none" strike="noStrike" baseline="0" dirty="0">
                <a:solidFill>
                  <a:srgbClr val="585757"/>
                </a:solidFill>
                <a:latin typeface="OpenSans-Regular"/>
              </a:rPr>
              <a:t>a construção de elementos gráficos na página web com comandos simples. Para saber</a:t>
            </a:r>
          </a:p>
          <a:p>
            <a:pPr algn="l"/>
            <a:r>
              <a:rPr lang="pt-BR" sz="1800" b="0" i="0" u="none" strike="noStrike" baseline="0" dirty="0">
                <a:solidFill>
                  <a:srgbClr val="585757"/>
                </a:solidFill>
                <a:latin typeface="OpenSans-Regular"/>
              </a:rPr>
              <a:t>mais sobre esse elemento, consulte o livro Desenvolvimento e Design de Sites, 1ª Edição.</a:t>
            </a:r>
          </a:p>
          <a:p>
            <a:pPr algn="l"/>
            <a:r>
              <a:rPr lang="pt-BR" sz="1800" b="0" i="0" u="none" strike="noStrike" baseline="0" dirty="0">
                <a:solidFill>
                  <a:srgbClr val="585757"/>
                </a:solidFill>
                <a:latin typeface="OpenSans-Regular"/>
              </a:rPr>
              <a:t>Capítulo 2 – Linguagem HTML, página 34.</a:t>
            </a:r>
          </a:p>
          <a:p>
            <a:pPr algn="l"/>
            <a:r>
              <a:rPr lang="pt-BR" sz="1800" b="0" i="1" u="none" strike="noStrike" baseline="0" dirty="0">
                <a:solidFill>
                  <a:srgbClr val="585757"/>
                </a:solidFill>
                <a:latin typeface="OpenSans-Italic"/>
              </a:rPr>
              <a:t>https://integrada.minhabiblioteca.com.br/books/9788536519012</a:t>
            </a:r>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EBF90D8B-E6B5-FE59-7C4A-61478C34B4F3}"/>
              </a:ext>
            </a:extLst>
          </p:cNvPr>
          <p:cNvSpPr>
            <a:spLocks noGrp="1"/>
          </p:cNvSpPr>
          <p:nvPr>
            <p:ph type="sldNum" sz="quarter" idx="5"/>
          </p:nvPr>
        </p:nvSpPr>
        <p:spPr/>
        <p:txBody>
          <a:bodyPr/>
          <a:lstStyle/>
          <a:p>
            <a:fld id="{D0E42C9D-BC2F-4B75-8FE9-F32B3E470D2E}" type="slidenum">
              <a:rPr lang="pt-BR" smtClean="0"/>
              <a:t>59</a:t>
            </a:fld>
            <a:endParaRPr lang="pt-BR"/>
          </a:p>
        </p:txBody>
      </p:sp>
    </p:spTree>
    <p:extLst>
      <p:ext uri="{BB962C8B-B14F-4D97-AF65-F5344CB8AC3E}">
        <p14:creationId xmlns:p14="http://schemas.microsoft.com/office/powerpoint/2010/main" val="376539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CDA2-DDE3-5144-55BE-B6871476E6C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51E053B-0678-D0C4-1FF4-9CC218644CE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DC850B6-44B5-65DB-FC34-A7E2E286DD77}"/>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Para publicar um documento na web, você precisa de um servidor dedicado (que funciona 24 horas por dia</a:t>
            </a:r>
          </a:p>
          <a:p>
            <a:pPr algn="l"/>
            <a:r>
              <a:rPr lang="pt-BR" sz="1800" b="0" i="0" u="none" strike="noStrike" baseline="0" dirty="0">
                <a:solidFill>
                  <a:srgbClr val="585757"/>
                </a:solidFill>
                <a:latin typeface="OpenSans-Regular"/>
              </a:rPr>
              <a:t>interruptamente). É nesse servidor que você coloca sua página de </a:t>
            </a:r>
            <a:r>
              <a:rPr lang="pt-BR" sz="1800" b="1" i="0" u="none" strike="noStrike" baseline="0" dirty="0">
                <a:solidFill>
                  <a:srgbClr val="416BB3"/>
                </a:solidFill>
                <a:latin typeface="OpenSans-Bold"/>
              </a:rPr>
              <a:t>internet</a:t>
            </a:r>
            <a:r>
              <a:rPr lang="pt-BR" sz="1800" b="0" i="0" u="none" strike="noStrike" baseline="0" dirty="0">
                <a:solidFill>
                  <a:srgbClr val="585757"/>
                </a:solidFill>
                <a:latin typeface="OpenSans-Regular"/>
              </a:rPr>
              <a:t>, um arquivo de texto geralmente</a:t>
            </a:r>
          </a:p>
          <a:p>
            <a:pPr algn="l"/>
            <a:r>
              <a:rPr lang="pt-BR" sz="1800" b="0" i="0" u="none" strike="noStrike" baseline="0" dirty="0">
                <a:solidFill>
                  <a:srgbClr val="585757"/>
                </a:solidFill>
                <a:latin typeface="OpenSans-Regular"/>
              </a:rPr>
              <a:t>escrito na linguagem HTML. Seus usuários, distribuídos por todo o mundo, acessam sua página por meio</a:t>
            </a:r>
          </a:p>
          <a:p>
            <a:pPr algn="l"/>
            <a:r>
              <a:rPr lang="pt-BR" sz="1800" b="0" i="0" u="none" strike="noStrike" baseline="0" dirty="0">
                <a:solidFill>
                  <a:srgbClr val="585757"/>
                </a:solidFill>
                <a:latin typeface="OpenSans-Regular"/>
              </a:rPr>
              <a:t>de um navegador, que se comunica com o servidor através do protocolo </a:t>
            </a:r>
            <a:r>
              <a:rPr lang="pt-BR" sz="1800" b="1" i="0" u="none" strike="noStrike" baseline="0" dirty="0">
                <a:solidFill>
                  <a:srgbClr val="416BB3"/>
                </a:solidFill>
                <a:latin typeface="OpenSans-Bold"/>
              </a:rPr>
              <a:t>HTTP</a:t>
            </a:r>
            <a:r>
              <a:rPr lang="pt-BR" sz="1800" b="0" i="0" u="none" strike="noStrike" baseline="0" dirty="0">
                <a:solidFill>
                  <a:srgbClr val="585757"/>
                </a:solidFill>
                <a:latin typeface="OpenSans-Regular"/>
              </a:rPr>
              <a:t>. O servidor usa o protocolo</a:t>
            </a:r>
          </a:p>
          <a:p>
            <a:pPr algn="l"/>
            <a:r>
              <a:rPr lang="pt-BR" sz="1800" b="0" i="0" u="none" strike="noStrike" baseline="0" dirty="0">
                <a:solidFill>
                  <a:srgbClr val="585757"/>
                </a:solidFill>
                <a:latin typeface="OpenSans-Regular"/>
              </a:rPr>
              <a:t>HTTP para enviar o HTML ao cliente. O HTML informa ao navegador (Mozilla, Chrome, Microsoft Edge) como</a:t>
            </a:r>
          </a:p>
          <a:p>
            <a:pPr algn="l"/>
            <a:r>
              <a:rPr lang="pt-BR" sz="1800" b="0" i="0" u="none" strike="noStrike" baseline="0" dirty="0">
                <a:solidFill>
                  <a:srgbClr val="585757"/>
                </a:solidFill>
                <a:latin typeface="OpenSans-Regular"/>
              </a:rPr>
              <a:t>exibir o conteúdo ao usuário.</a:t>
            </a:r>
          </a:p>
          <a:p>
            <a:pPr algn="l"/>
            <a:r>
              <a:rPr lang="pt-BR" sz="1800" b="0" i="0" u="none" strike="noStrike" baseline="0" dirty="0">
                <a:solidFill>
                  <a:srgbClr val="585757"/>
                </a:solidFill>
                <a:latin typeface="OpenSans-Regular"/>
              </a:rPr>
              <a:t>O infográfico abaixo ilustra todo o fluxo de requisição ao servidor e a apresentação de sua resposta:</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que o navegador tem duas tarefas importantes, comunicar-se com o servidor e interpretar o código</a:t>
            </a:r>
          </a:p>
          <a:p>
            <a:pPr algn="l"/>
            <a:r>
              <a:rPr lang="pt-BR" sz="1800" b="0" i="0" u="none" strike="noStrike" baseline="0" dirty="0">
                <a:solidFill>
                  <a:srgbClr val="585757"/>
                </a:solidFill>
                <a:latin typeface="OpenSans-Regular"/>
              </a:rPr>
              <a:t>HTML, exibindo a página ao usuário. Por esse motivo, o termo cliente é utilizado tanto para falar do</a:t>
            </a:r>
          </a:p>
          <a:p>
            <a:pPr algn="l"/>
            <a:r>
              <a:rPr lang="pt-BR" sz="1800" b="0" i="0" u="none" strike="noStrike" baseline="0" dirty="0">
                <a:solidFill>
                  <a:srgbClr val="585757"/>
                </a:solidFill>
                <a:latin typeface="OpenSans-Regular"/>
              </a:rPr>
              <a:t>usuário quanto do navegador, já que o navegador faz aquilo que o usuário solicitou.</a:t>
            </a:r>
          </a:p>
          <a:p>
            <a:pPr algn="l"/>
            <a:r>
              <a:rPr lang="pt-BR" sz="1800" b="0" i="0" u="none" strike="noStrike" baseline="0" dirty="0">
                <a:solidFill>
                  <a:srgbClr val="585757"/>
                </a:solidFill>
                <a:latin typeface="OpenSans-Regular"/>
              </a:rPr>
              <a:t>Esta unidade está focada nos fundamentos da linguagem HTML. Aqui você vai aprender o que é uma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HTML,</a:t>
            </a:r>
          </a:p>
          <a:p>
            <a:pPr algn="l"/>
            <a:r>
              <a:rPr lang="pt-BR" sz="1800" b="0" i="0" u="none" strike="noStrike" baseline="0" dirty="0">
                <a:solidFill>
                  <a:srgbClr val="585757"/>
                </a:solidFill>
                <a:latin typeface="OpenSans-Regular"/>
              </a:rPr>
              <a:t>quais são as principais </a:t>
            </a:r>
            <a:r>
              <a:rPr lang="pt-BR" sz="1800" b="0" i="0" u="none" strike="noStrike" baseline="0" dirty="0" err="1">
                <a:solidFill>
                  <a:srgbClr val="585757"/>
                </a:solidFill>
                <a:latin typeface="OpenSans-Regular"/>
              </a:rPr>
              <a:t>tags</a:t>
            </a:r>
            <a:r>
              <a:rPr lang="pt-BR" sz="1800" b="0" i="0" u="none" strike="noStrike" baseline="0" dirty="0">
                <a:solidFill>
                  <a:srgbClr val="585757"/>
                </a:solidFill>
                <a:latin typeface="OpenSans-Regular"/>
              </a:rPr>
              <a:t> do HTML e como você pode identificar problemas no código de suas páginas.</a:t>
            </a:r>
            <a:endParaRPr lang="pt-BR" dirty="0"/>
          </a:p>
        </p:txBody>
      </p:sp>
      <p:sp>
        <p:nvSpPr>
          <p:cNvPr id="4" name="Espaço Reservado para Número de Slide 3">
            <a:extLst>
              <a:ext uri="{FF2B5EF4-FFF2-40B4-BE49-F238E27FC236}">
                <a16:creationId xmlns:a16="http://schemas.microsoft.com/office/drawing/2014/main" id="{5C8C911F-59C8-3F68-430E-E88389741E31}"/>
              </a:ext>
            </a:extLst>
          </p:cNvPr>
          <p:cNvSpPr>
            <a:spLocks noGrp="1"/>
          </p:cNvSpPr>
          <p:nvPr>
            <p:ph type="sldNum" sz="quarter" idx="5"/>
          </p:nvPr>
        </p:nvSpPr>
        <p:spPr/>
        <p:txBody>
          <a:bodyPr/>
          <a:lstStyle/>
          <a:p>
            <a:fld id="{D0E42C9D-BC2F-4B75-8FE9-F32B3E470D2E}" type="slidenum">
              <a:rPr lang="pt-BR" smtClean="0"/>
              <a:t>6</a:t>
            </a:fld>
            <a:endParaRPr lang="pt-BR"/>
          </a:p>
        </p:txBody>
      </p:sp>
    </p:spTree>
    <p:extLst>
      <p:ext uri="{BB962C8B-B14F-4D97-AF65-F5344CB8AC3E}">
        <p14:creationId xmlns:p14="http://schemas.microsoft.com/office/powerpoint/2010/main" val="27121259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1FDB9-091E-4FDD-B6B7-9F0AE544BB2D}"/>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3E84A79-611F-C335-4775-61C26EDB192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4D2735C-4BC4-6A49-2BE3-B9C2E45B8A1B}"/>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Formulários HTML permitem a entrada de dados a partir de um navegador. São utilizados para obter informações do usuário e podem conter campos de texto, botões, caixas de seleção e lista de opções. A</a:t>
            </a:r>
          </a:p>
          <a:p>
            <a:pPr algn="l"/>
            <a:r>
              <a:rPr lang="pt-BR" sz="1800" b="0" i="0" u="none" strike="noStrike" baseline="0" dirty="0">
                <a:solidFill>
                  <a:srgbClr val="585757"/>
                </a:solidFill>
                <a:latin typeface="OpenSans-Regular"/>
              </a:rPr>
              <a:t>imagem abaixo apresenta um exemplo de formulário HTML. </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As informações acima serão enviadas para o servidor web. Você pode receber e gravá-las em um banco de dados ou enviá-las por e-mail. O código do formulário acima foi disponibilizado em: </a:t>
            </a:r>
            <a:r>
              <a:rPr lang="pt-BR" sz="1800" b="0" i="1" u="none" strike="noStrike" baseline="0" dirty="0">
                <a:solidFill>
                  <a:srgbClr val="585757"/>
                </a:solidFill>
                <a:latin typeface="OpenSans-Italic"/>
              </a:rPr>
              <a:t>https://repl.it/@Fbricadede/formulario-login</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criar um formulário, use o elemento:</a:t>
            </a:r>
          </a:p>
          <a:p>
            <a:pPr algn="l"/>
            <a:r>
              <a:rPr lang="pt-BR" sz="1800" b="0" i="0" u="none" strike="noStrike" baseline="0" dirty="0">
                <a:solidFill>
                  <a:srgbClr val="262626"/>
                </a:solidFill>
                <a:latin typeface="Consolas" panose="020B0609020204030204" pitchFamily="49" charset="0"/>
              </a:rPr>
              <a:t>&lt;</a:t>
            </a:r>
            <a:r>
              <a:rPr lang="pt-BR" sz="1800" b="1" i="0" u="none" strike="noStrike" baseline="0" dirty="0" err="1">
                <a:solidFill>
                  <a:srgbClr val="5B9CD6"/>
                </a:solidFill>
                <a:latin typeface="Consolas-Bold"/>
              </a:rPr>
              <a:t>form</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a:t>
            </a:r>
          </a:p>
          <a:p>
            <a:pPr algn="l"/>
            <a:r>
              <a:rPr lang="pt-BR" sz="1800" b="0" i="0" u="none" strike="noStrike" baseline="0" dirty="0">
                <a:solidFill>
                  <a:srgbClr val="262626"/>
                </a:solidFill>
                <a:latin typeface="Consolas" panose="020B0609020204030204" pitchFamily="49" charset="0"/>
              </a:rPr>
              <a:t>Elementos do formulário (campo texto, botões etc.)</a:t>
            </a:r>
          </a:p>
          <a:p>
            <a:pPr algn="l"/>
            <a:r>
              <a:rPr lang="pt-BR" sz="1800" b="0" i="0" u="none" strike="noStrike" baseline="0" dirty="0">
                <a:solidFill>
                  <a:srgbClr val="262626"/>
                </a:solidFill>
                <a:latin typeface="Consolas" panose="020B0609020204030204" pitchFamily="49" charset="0"/>
              </a:rPr>
              <a:t>...</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adicionar um campo texto ao formulário, você deve utilizar o elemento </a:t>
            </a:r>
            <a:r>
              <a:rPr lang="pt-BR" sz="1800" b="1" i="0" u="none" strike="noStrike" baseline="0" dirty="0">
                <a:solidFill>
                  <a:srgbClr val="585757"/>
                </a:solidFill>
                <a:latin typeface="OpenSans-Bold"/>
              </a:rPr>
              <a:t>&lt;input&gt;</a:t>
            </a:r>
            <a:r>
              <a:rPr lang="pt-BR" sz="1800" b="0" i="0" u="none" strike="noStrike" baseline="0" dirty="0">
                <a:solidFill>
                  <a:srgbClr val="585757"/>
                </a:solidFill>
                <a:latin typeface="OpenSans-Regular"/>
              </a:rPr>
              <a:t>. Conforme código abaixo:</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	&lt;</a:t>
            </a:r>
            <a:r>
              <a:rPr lang="pt-BR" sz="1800" b="0" i="0" u="none" strike="noStrike" baseline="0" dirty="0">
                <a:solidFill>
                  <a:srgbClr val="5B9CD6"/>
                </a:solidFill>
                <a:latin typeface="Consolas" panose="020B0609020204030204" pitchFamily="49" charset="0"/>
              </a:rPr>
              <a:t>input </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possui o atributo </a:t>
            </a:r>
            <a:r>
              <a:rPr lang="pt-BR" sz="1800" b="1" i="0" u="none" strike="noStrike" baseline="0" dirty="0" err="1">
                <a:solidFill>
                  <a:srgbClr val="585757"/>
                </a:solidFill>
                <a:latin typeface="OpenSans-Bold"/>
              </a:rPr>
              <a:t>type</a:t>
            </a:r>
            <a:r>
              <a:rPr lang="pt-BR" sz="1800" b="0" i="0" u="none" strike="noStrike" baseline="0" dirty="0">
                <a:solidFill>
                  <a:srgbClr val="585757"/>
                </a:solidFill>
                <a:latin typeface="OpenSans-Regular"/>
              </a:rPr>
              <a:t>, um importante atributo que define o tipo do campo de entrada. No código abaixo você vai criar dois tipos de campos, um de login e outro de senha.</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Login: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Senha: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 </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lista abaixo apresenta os diferentes tipos de campo texto que você pode utilizar: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button</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1F217D"/>
                </a:solidFill>
                <a:latin typeface="OpenSans-Regular"/>
              </a:rPr>
              <a:t>: </a:t>
            </a:r>
            <a:r>
              <a:rPr lang="pt-BR" sz="1800" b="0" i="0" u="none" strike="noStrike" baseline="0" dirty="0">
                <a:solidFill>
                  <a:srgbClr val="585757"/>
                </a:solidFill>
                <a:latin typeface="OpenSans-Regular"/>
              </a:rPr>
              <a:t>define um botão. O HTML permite a criação de botões utilizando um elemento mais descritivo para essa tarefa,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button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Veja o exemplo abaixo: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	&lt;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”button”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Botão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	&lt;</a:t>
            </a:r>
            <a:r>
              <a:rPr lang="pt-BR" sz="1800" b="0" i="0" u="none" strike="noStrike" baseline="0" dirty="0" err="1">
                <a:solidFill>
                  <a:srgbClr val="4D7FE3"/>
                </a:solidFill>
                <a:latin typeface="Consolas" panose="020B0609020204030204" pitchFamily="49" charset="0"/>
              </a:rPr>
              <a:t>button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Outro botão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button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 muito semelhante, porém a segunda é mais clara para alguém que está lendo o seu código, fica a seu critério escolher: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checkbox</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permite que o usuário selecione </a:t>
            </a:r>
            <a:r>
              <a:rPr lang="pt-BR" sz="1800" b="1" i="0" u="none" strike="noStrike" baseline="0" dirty="0">
                <a:solidFill>
                  <a:srgbClr val="585757"/>
                </a:solidFill>
                <a:latin typeface="OpenSans-Bold"/>
              </a:rPr>
              <a:t>zero </a:t>
            </a:r>
            <a:r>
              <a:rPr lang="pt-BR" sz="1800" b="0" i="0" u="none" strike="noStrike" baseline="0" dirty="0">
                <a:solidFill>
                  <a:srgbClr val="585757"/>
                </a:solidFill>
                <a:latin typeface="OpenSans-Regular"/>
              </a:rPr>
              <a:t>ou </a:t>
            </a:r>
            <a:r>
              <a:rPr lang="pt-BR" sz="1800" b="1" i="0" u="none" strike="noStrike" baseline="0" dirty="0">
                <a:solidFill>
                  <a:srgbClr val="585757"/>
                </a:solidFill>
                <a:latin typeface="OpenSans-Bold"/>
              </a:rPr>
              <a:t>mais </a:t>
            </a:r>
            <a:r>
              <a:rPr lang="pt-BR" sz="1800" b="0" i="0" u="none" strike="noStrike" baseline="0" dirty="0">
                <a:solidFill>
                  <a:srgbClr val="585757"/>
                </a:solidFill>
                <a:latin typeface="OpenSans-Regular"/>
              </a:rPr>
              <a:t>opções de um número limitado de opções. Por exemplo:</a:t>
            </a:r>
          </a:p>
          <a:p>
            <a:pPr algn="l"/>
            <a:endParaRPr lang="pt-BR" sz="1800" b="0" i="0" u="none" strike="noStrike" baseline="0" dirty="0">
              <a:solidFill>
                <a:srgbClr val="1F217D"/>
              </a:solidFill>
              <a:latin typeface="Consolas" panose="020B0609020204030204" pitchFamily="49" charset="0"/>
            </a:endParaRP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Qual a sua linguagem preferida:</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JavaScript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C#</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PHP</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Java</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Você pode utilizar o atributo </a:t>
            </a:r>
            <a:r>
              <a:rPr lang="pt-BR" sz="1800" b="1" i="0" u="none" strike="noStrike" baseline="0" dirty="0" err="1">
                <a:solidFill>
                  <a:srgbClr val="585757"/>
                </a:solidFill>
                <a:latin typeface="OpenSans-Bold"/>
              </a:rPr>
              <a:t>checked</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indicar quais campos devem ser pré-selecionados quando a página for carregada.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”color”</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cor.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”date”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data. Você pode usar 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atribuir restrições às datas, por exemplo:</a:t>
            </a:r>
          </a:p>
          <a:p>
            <a:pPr algn="l"/>
            <a:endParaRPr lang="pt-BR" sz="1800" b="0" i="0" u="none" strike="noStrike" baseline="0" dirty="0">
              <a:solidFill>
                <a:srgbClr val="1F217D"/>
              </a:solidFill>
              <a:latin typeface="Consolas" panose="020B0609020204030204" pitchFamily="49" charset="0"/>
            </a:endParaRP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Data nascimento:</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”date” </a:t>
            </a:r>
            <a:r>
              <a:rPr lang="pt-BR" sz="1800" b="0" i="0" u="none" strike="noStrike" baseline="0" dirty="0">
                <a:solidFill>
                  <a:srgbClr val="994E9D"/>
                </a:solidFill>
                <a:latin typeface="Consolas" panose="020B0609020204030204" pitchFamily="49" charset="0"/>
              </a:rPr>
              <a:t>min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”2000-01-01” </a:t>
            </a:r>
            <a:r>
              <a:rPr lang="pt-BR" sz="1800" b="0" i="0" u="none" strike="noStrike" baseline="0" dirty="0" err="1">
                <a:solidFill>
                  <a:srgbClr val="994E9D"/>
                </a:solidFill>
                <a:latin typeface="Consolas" panose="020B0609020204030204" pitchFamily="49" charset="0"/>
              </a:rPr>
              <a:t>max</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”2018-12-31” </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datetime</a:t>
            </a:r>
            <a:r>
              <a:rPr lang="pt-BR" sz="1800" b="0" i="0" u="none" strike="noStrike" baseline="0" dirty="0">
                <a:solidFill>
                  <a:srgbClr val="AD9137"/>
                </a:solidFill>
                <a:latin typeface="Consolas" panose="020B0609020204030204" pitchFamily="49" charset="0"/>
              </a:rPr>
              <a:t>-local”</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data e hora.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email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entrada de e-mail. Dependendo do navegador, o formato do e-mail é validado automaticamente. Já alguns smartphones apresentam a tecla </a:t>
            </a:r>
            <a:r>
              <a:rPr lang="pt-BR" sz="1800" b="1" i="0" u="none" strike="noStrike" baseline="0" dirty="0">
                <a:solidFill>
                  <a:srgbClr val="585757"/>
                </a:solidFill>
                <a:latin typeface="OpenSans-Bold"/>
              </a:rPr>
              <a:t>.com </a:t>
            </a:r>
            <a:r>
              <a:rPr lang="pt-BR" sz="1800" b="0" i="0" u="none" strike="noStrike" baseline="0" dirty="0">
                <a:solidFill>
                  <a:srgbClr val="585757"/>
                </a:solidFill>
                <a:latin typeface="OpenSans-Regular"/>
              </a:rPr>
              <a:t>que facilita a digitação de e-mails.</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”file”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seleção de arquivos para upload para o servidor.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hidden</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invisível para o usuário, porém pode armazenar algum valor da sua página.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image</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uma imagem como um botão de envio.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month</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da entrada de mês e ano.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number</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entrada numérico. Você pode restringir o valor mínimo e máximo utilizando os respectivos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0" i="0" u="none" strike="noStrike" baseline="0" dirty="0">
                <a:solidFill>
                  <a:srgbClr val="585757"/>
                </a:solidFill>
                <a:latin typeface="OpenSans-Regular"/>
              </a:rPr>
              <a:t>. Por exemplo:</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Escolha um número de 1 a 10:</a:t>
            </a:r>
          </a:p>
          <a:p>
            <a:pPr lvl="2" algn="l"/>
            <a:r>
              <a:rPr lang="nb-NO" sz="1800" b="0" i="0" u="none" strike="noStrike" baseline="0" dirty="0">
                <a:solidFill>
                  <a:srgbClr val="1F217D"/>
                </a:solidFill>
                <a:latin typeface="Consolas" panose="020B0609020204030204" pitchFamily="49" charset="0"/>
              </a:rPr>
              <a:t>&lt;</a:t>
            </a:r>
            <a:r>
              <a:rPr lang="nb-NO" sz="1800" b="0" i="0" u="none" strike="noStrike" baseline="0" dirty="0">
                <a:solidFill>
                  <a:srgbClr val="4D7FE3"/>
                </a:solidFill>
                <a:latin typeface="Consolas" panose="020B0609020204030204" pitchFamily="49" charset="0"/>
              </a:rPr>
              <a:t>input </a:t>
            </a:r>
            <a:r>
              <a:rPr lang="nb-NO" sz="1800" b="0" i="0" u="none" strike="noStrike" baseline="0" dirty="0">
                <a:solidFill>
                  <a:srgbClr val="994E9D"/>
                </a:solidFill>
                <a:latin typeface="Consolas" panose="020B0609020204030204" pitchFamily="49" charset="0"/>
              </a:rPr>
              <a:t>type</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”number” </a:t>
            </a:r>
            <a:r>
              <a:rPr lang="nb-NO" sz="1800" b="0" i="0" u="none" strike="noStrike" baseline="0" dirty="0">
                <a:solidFill>
                  <a:srgbClr val="994E9D"/>
                </a:solidFill>
                <a:latin typeface="Consolas" panose="020B0609020204030204" pitchFamily="49" charset="0"/>
              </a:rPr>
              <a:t>min</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”1” </a:t>
            </a:r>
            <a:r>
              <a:rPr lang="nb-NO" sz="1800" b="0" i="0" u="none" strike="noStrike" baseline="0" dirty="0">
                <a:solidFill>
                  <a:srgbClr val="994E9D"/>
                </a:solidFill>
                <a:latin typeface="Consolas" panose="020B0609020204030204" pitchFamily="49" charset="0"/>
              </a:rPr>
              <a:t>max</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”10” </a:t>
            </a:r>
            <a:r>
              <a:rPr lang="nb-NO"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senha.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”radio”</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permite que o usuário selecione </a:t>
            </a:r>
            <a:r>
              <a:rPr lang="pt-BR" sz="1800" b="1" i="0" u="none" strike="noStrike" baseline="0" dirty="0">
                <a:solidFill>
                  <a:srgbClr val="585757"/>
                </a:solidFill>
                <a:latin typeface="OpenSans-Bold"/>
              </a:rPr>
              <a:t>uma </a:t>
            </a:r>
            <a:r>
              <a:rPr lang="pt-BR" sz="1800" b="0" i="0" u="none" strike="noStrike" baseline="0" dirty="0">
                <a:solidFill>
                  <a:srgbClr val="585757"/>
                </a:solidFill>
                <a:latin typeface="OpenSans-Regular"/>
              </a:rPr>
              <a:t>opção dentro de um número limitado.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 </a:t>
            </a:r>
            <a:r>
              <a:rPr lang="en-US" sz="1800" b="0" i="0" u="none" strike="noStrike" baseline="0" dirty="0">
                <a:solidFill>
                  <a:srgbClr val="994E9D"/>
                </a:solidFill>
                <a:latin typeface="Consolas" panose="020B0609020204030204" pitchFamily="49" charset="0"/>
              </a:rPr>
              <a:t>checked</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Masculino</a:t>
            </a:r>
            <a:endParaRPr lang="en-US" sz="1800" b="0" i="0" u="none" strike="noStrike" baseline="0" dirty="0">
              <a:solidFill>
                <a:srgbClr val="000000"/>
              </a:solidFill>
              <a:latin typeface="Consolas" panose="020B0609020204030204" pitchFamily="49" charset="0"/>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Feminino</a:t>
            </a:r>
            <a:endParaRPr lang="en-US" sz="1800" b="0" i="0" u="none" strike="noStrike" baseline="0" dirty="0">
              <a:solidFill>
                <a:srgbClr val="000000"/>
              </a:solidFill>
              <a:latin typeface="Consolas" panose="020B0609020204030204" pitchFamily="49" charset="0"/>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Outros</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a:t>
            </a:r>
          </a:p>
          <a:p>
            <a:pPr algn="l"/>
            <a:r>
              <a:rPr lang="pt-BR" sz="1800" b="0" i="0" u="none" strike="noStrike" baseline="0" dirty="0">
                <a:solidFill>
                  <a:srgbClr val="585757"/>
                </a:solidFill>
                <a:latin typeface="OpenSans-Regular"/>
              </a:rPr>
              <a:t>Veja que o primeiro campo “Masculino” possui um atributo </a:t>
            </a:r>
            <a:r>
              <a:rPr lang="pt-BR" sz="1800" b="1" i="0" u="none" strike="noStrike" baseline="0" dirty="0" err="1">
                <a:solidFill>
                  <a:srgbClr val="585757"/>
                </a:solidFill>
                <a:latin typeface="OpenSans-Bold"/>
              </a:rPr>
              <a:t>checked</a:t>
            </a:r>
            <a:r>
              <a:rPr lang="pt-BR" sz="1800" b="0" i="0" u="none" strike="noStrike" baseline="0" dirty="0">
                <a:solidFill>
                  <a:srgbClr val="585757"/>
                </a:solidFill>
                <a:latin typeface="OpenSans-Regular"/>
              </a:rPr>
              <a:t>, esse atributo indica que esse campo deve ser pré-selecionado quando a página é carregada.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”range”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controle deslizante para a seleção de um determinado número em um limite. Você define o limite utilizando 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0" i="0" u="none" strike="noStrike" baseline="0" dirty="0">
                <a:solidFill>
                  <a:srgbClr val="585757"/>
                </a:solidFill>
                <a:latin typeface="OpenSans-Regular"/>
              </a:rPr>
              <a:t>. O incremento do valor é definido pelo atributo </a:t>
            </a:r>
            <a:r>
              <a:rPr lang="pt-BR" sz="1800" b="1" i="0" u="none" strike="noStrike" baseline="0" dirty="0">
                <a:solidFill>
                  <a:srgbClr val="585757"/>
                </a:solidFill>
                <a:latin typeface="OpenSans-Bold"/>
              </a:rPr>
              <a:t>step</a:t>
            </a:r>
            <a:r>
              <a:rPr lang="pt-BR" sz="1800" b="0" i="0" u="none" strike="noStrike" baseline="0" dirty="0">
                <a:solidFill>
                  <a:srgbClr val="585757"/>
                </a:solidFill>
                <a:latin typeface="OpenSans-Regular"/>
              </a:rPr>
              <a: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r>
              <a:rPr lang="en-US" sz="1800" b="0" i="0" u="none" strike="noStrike" baseline="0" dirty="0">
                <a:solidFill>
                  <a:srgbClr val="000000"/>
                </a:solidFill>
                <a:latin typeface="Consolas" panose="020B0609020204030204" pitchFamily="49" charset="0"/>
              </a:rPr>
              <a:t>0 </a:t>
            </a:r>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”range” </a:t>
            </a:r>
            <a:r>
              <a:rPr lang="en-US" sz="1800" b="0" i="0" u="none" strike="noStrike" baseline="0" dirty="0">
                <a:solidFill>
                  <a:srgbClr val="994E9D"/>
                </a:solidFill>
                <a:latin typeface="Consolas" panose="020B0609020204030204" pitchFamily="49" charset="0"/>
              </a:rPr>
              <a:t>min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”0” </a:t>
            </a:r>
            <a:r>
              <a:rPr lang="en-US" sz="1800" b="0" i="0" u="none" strike="noStrike" baseline="0" dirty="0">
                <a:solidFill>
                  <a:srgbClr val="994E9D"/>
                </a:solidFill>
                <a:latin typeface="Consolas" panose="020B0609020204030204" pitchFamily="49" charset="0"/>
              </a:rPr>
              <a:t>max</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”100” </a:t>
            </a:r>
            <a:r>
              <a:rPr lang="en-US" sz="1800" b="0" i="0" u="none" strike="noStrike" baseline="0" dirty="0">
                <a:solidFill>
                  <a:srgbClr val="994E9D"/>
                </a:solidFill>
                <a:latin typeface="Consolas" panose="020B0609020204030204" pitchFamily="49" charset="0"/>
              </a:rPr>
              <a:t>step</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”10”</a:t>
            </a:r>
            <a:r>
              <a:rPr lang="en-US" sz="1800" b="0" i="0" u="none" strike="noStrike" baseline="0" dirty="0">
                <a:solidFill>
                  <a:srgbClr val="1F217D"/>
                </a:solidFill>
                <a:latin typeface="Consolas" panose="020B0609020204030204" pitchFamily="49" charset="0"/>
              </a:rPr>
              <a:t>/&gt; </a:t>
            </a:r>
            <a:r>
              <a:rPr lang="en-US" sz="1800" b="0" i="0" u="none" strike="noStrike" baseline="0" dirty="0">
                <a:solidFill>
                  <a:srgbClr val="000000"/>
                </a:solidFill>
                <a:latin typeface="Consolas" panose="020B0609020204030204" pitchFamily="49" charset="0"/>
              </a:rPr>
              <a:t>100</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”reset”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botão que permite redefinir o valor de todos os campos do formulário</a:t>
            </a:r>
          </a:p>
          <a:p>
            <a:pPr lvl="1" algn="l"/>
            <a:r>
              <a:rPr lang="pt-BR" sz="1800" b="0" i="0" u="none" strike="noStrike" baseline="0" dirty="0">
                <a:solidFill>
                  <a:srgbClr val="585757"/>
                </a:solidFill>
                <a:latin typeface="OpenSans-Regular"/>
              </a:rPr>
              <a:t>para o seu valor padrão.</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search</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pesquisa que se comporta como um campo de texto</a:t>
            </a:r>
          </a:p>
          <a:p>
            <a:pPr lvl="1" algn="l"/>
            <a:r>
              <a:rPr lang="pt-BR" sz="1800" b="0" i="0" u="none" strike="noStrike" baseline="0" dirty="0">
                <a:solidFill>
                  <a:srgbClr val="585757"/>
                </a:solidFill>
                <a:latin typeface="OpenSans-Regular"/>
              </a:rPr>
              <a:t>simples.</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submit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botão que permite enviar todos os dados do formulário para uma</a:t>
            </a:r>
          </a:p>
          <a:p>
            <a:pPr lvl="1" algn="l"/>
            <a:r>
              <a:rPr lang="pt-BR" sz="1800" b="0" i="0" u="none" strike="noStrike" baseline="0" dirty="0">
                <a:solidFill>
                  <a:srgbClr val="585757"/>
                </a:solidFill>
                <a:latin typeface="OpenSans-Regular"/>
              </a:rPr>
              <a:t>página no servidor. A página é especificada no atributo </a:t>
            </a:r>
            <a:r>
              <a:rPr lang="pt-BR" sz="1800" b="1" i="0" u="none" strike="noStrike" baseline="0" dirty="0" err="1">
                <a:solidFill>
                  <a:srgbClr val="585757"/>
                </a:solidFill>
                <a:latin typeface="OpenSans-Bold"/>
              </a:rPr>
              <a:t>action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do formulário, conforme exemplo abaixo:</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action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”/principal.html”</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000000"/>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000000"/>
                </a:solidFill>
                <a:latin typeface="Consolas" panose="020B0609020204030204" pitchFamily="49" charset="0"/>
              </a:rPr>
              <a:t>&gt;</a:t>
            </a:r>
          </a:p>
          <a:p>
            <a:pPr lvl="3" algn="l"/>
            <a:r>
              <a:rPr lang="pt-BR" sz="1800" b="0" i="0" u="none" strike="noStrike" baseline="0" dirty="0">
                <a:solidFill>
                  <a:srgbClr val="000000"/>
                </a:solidFill>
                <a:latin typeface="Consolas" panose="020B0609020204030204" pitchFamily="49" charset="0"/>
              </a:rPr>
              <a:t>Campo texto: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submit</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”Enviar”</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	&lt;/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Se o atributo </a:t>
            </a:r>
            <a:r>
              <a:rPr lang="pt-BR" sz="1800" b="1" i="0" u="none" strike="noStrike" baseline="0" dirty="0" err="1">
                <a:solidFill>
                  <a:srgbClr val="585757"/>
                </a:solidFill>
                <a:latin typeface="OpenSans-Bold"/>
              </a:rPr>
              <a:t>action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não for informado, as informações serão enviadas para a página atual. Você também pode utilizar o atributo </a:t>
            </a:r>
            <a:r>
              <a:rPr lang="pt-BR" sz="1800" b="1" i="0" u="none" strike="noStrike" baseline="0" dirty="0">
                <a:solidFill>
                  <a:srgbClr val="585757"/>
                </a:solidFill>
                <a:latin typeface="OpenSans-Bold"/>
              </a:rPr>
              <a:t>target </a:t>
            </a:r>
            <a:r>
              <a:rPr lang="pt-BR" sz="1800" b="0" i="0" u="none" strike="noStrike" baseline="0" dirty="0">
                <a:solidFill>
                  <a:srgbClr val="585757"/>
                </a:solidFill>
                <a:latin typeface="OpenSans-Regular"/>
              </a:rPr>
              <a:t>do formulário para definir se os dados devem ser enviados em uma nova aba do navegador (valor </a:t>
            </a:r>
            <a:r>
              <a:rPr lang="pt-BR" sz="1800" b="1" i="0" u="none" strike="noStrike" baseline="0" dirty="0">
                <a:solidFill>
                  <a:srgbClr val="585757"/>
                </a:solidFill>
                <a:latin typeface="OpenSans-Bold"/>
              </a:rPr>
              <a:t>_</a:t>
            </a:r>
            <a:r>
              <a:rPr lang="pt-BR" sz="1800" b="1" i="0" u="none" strike="noStrike" baseline="0" dirty="0" err="1">
                <a:solidFill>
                  <a:srgbClr val="585757"/>
                </a:solidFill>
                <a:latin typeface="OpenSans-Bold"/>
              </a:rPr>
              <a:t>blank</a:t>
            </a:r>
            <a:r>
              <a:rPr lang="pt-BR" sz="1800" b="0" i="0" u="none" strike="noStrike" baseline="0" dirty="0">
                <a:solidFill>
                  <a:srgbClr val="585757"/>
                </a:solidFill>
                <a:latin typeface="OpenSans-Regular"/>
              </a:rPr>
              <a:t>) ou na janela atual (valor </a:t>
            </a:r>
            <a:r>
              <a:rPr lang="pt-BR" sz="1800" b="1" i="0" u="none" strike="noStrike" baseline="0" dirty="0">
                <a:solidFill>
                  <a:srgbClr val="585757"/>
                </a:solidFill>
                <a:latin typeface="OpenSans-Bold"/>
              </a:rPr>
              <a:t>_self</a:t>
            </a:r>
            <a:r>
              <a:rPr lang="pt-BR" sz="1800" b="0" i="0" u="none" strike="noStrike" baseline="0" dirty="0">
                <a:solidFill>
                  <a:srgbClr val="585757"/>
                </a:solidFill>
                <a:latin typeface="OpenSans-Regular"/>
              </a:rPr>
              <a:t>). O valor padrão é </a:t>
            </a:r>
            <a:r>
              <a:rPr lang="pt-BR" sz="1800" b="1" i="0" u="none" strike="noStrike" baseline="0" dirty="0">
                <a:solidFill>
                  <a:srgbClr val="585757"/>
                </a:solidFill>
                <a:latin typeface="OpenSans-Bold"/>
              </a:rPr>
              <a:t>_self</a:t>
            </a:r>
            <a:r>
              <a:rPr lang="pt-BR" sz="1800" b="0" i="0" u="none" strike="noStrike" baseline="0" dirty="0">
                <a:solidFill>
                  <a:srgbClr val="585757"/>
                </a:solidFill>
                <a:latin typeface="OpenSans-Regular"/>
              </a:rPr>
              <a: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padrão, o formulário utiliza o método GET do protocolo HTTP para enviar as informações para o servidor, nesse método as informações são passadas na URL. Exemplo: </a:t>
            </a:r>
            <a:r>
              <a:rPr lang="pt-BR" sz="1800" b="0" i="1" u="none" strike="noStrike" baseline="0" dirty="0">
                <a:solidFill>
                  <a:srgbClr val="585757"/>
                </a:solidFill>
                <a:latin typeface="OpenSans-Italic"/>
              </a:rPr>
              <a:t>https://formulario-login--fbricadede.repl.co/principal.html?login=fabrica&amp;senha=123</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que os dados ficam visíveis no navegador para o nosso usuário (inclusive a senha). Para evitar isso, você pode trocar para o método POST do HTTP. Para isso utilize o atributo </a:t>
            </a:r>
            <a:r>
              <a:rPr lang="pt-BR" sz="1800" b="1" i="0" u="none" strike="noStrike" baseline="0" dirty="0" err="1">
                <a:solidFill>
                  <a:srgbClr val="585757"/>
                </a:solidFill>
                <a:latin typeface="OpenSans-Bold"/>
              </a:rPr>
              <a:t>method</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do formulário com</a:t>
            </a:r>
          </a:p>
          <a:p>
            <a:pPr algn="l"/>
            <a:r>
              <a:rPr lang="pt-BR" sz="1800" b="0" i="0" u="none" strike="noStrike" baseline="0" dirty="0">
                <a:solidFill>
                  <a:srgbClr val="585757"/>
                </a:solidFill>
                <a:latin typeface="OpenSans-Regular"/>
              </a:rPr>
              <a:t>o valor </a:t>
            </a:r>
            <a:r>
              <a:rPr lang="pt-BR" sz="1800" b="1" i="0" u="none" strike="noStrike" baseline="0" dirty="0">
                <a:solidFill>
                  <a:srgbClr val="585757"/>
                </a:solidFill>
                <a:latin typeface="OpenSans-Bold"/>
              </a:rPr>
              <a:t>post. </a:t>
            </a:r>
            <a:r>
              <a:rPr lang="pt-BR" sz="1800" b="0" i="0" u="none" strike="noStrike" baseline="0" dirty="0">
                <a:solidFill>
                  <a:srgbClr val="585757"/>
                </a:solidFill>
                <a:latin typeface="OpenSans-Regular"/>
              </a:rPr>
              <a:t>Segue com os atributos </a:t>
            </a:r>
            <a:r>
              <a:rPr lang="pt-BR" sz="1800" b="1" i="0" u="none" strike="noStrike" baseline="0" dirty="0">
                <a:solidFill>
                  <a:srgbClr val="585757"/>
                </a:solidFill>
                <a:latin typeface="OpenSans-Bold"/>
              </a:rPr>
              <a:t>target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method</a:t>
            </a:r>
            <a:r>
              <a:rPr lang="pt-BR" sz="1800" b="0" i="0" u="none" strike="noStrike" baseline="0" dirty="0">
                <a:solidFill>
                  <a:srgbClr val="585757"/>
                </a:solidFill>
                <a:latin typeface="OpenSans-Regular"/>
              </a:rPr>
              <a:t>:</a:t>
            </a:r>
          </a:p>
          <a:p>
            <a:pPr algn="l"/>
            <a:endParaRPr lang="en-US" sz="1800" b="0" i="0" u="none" strike="noStrike" baseline="0" dirty="0">
              <a:solidFill>
                <a:srgbClr val="1F217D"/>
              </a:solidFill>
              <a:latin typeface="Consolas" panose="020B0609020204030204" pitchFamily="49" charset="0"/>
            </a:endParaRPr>
          </a:p>
          <a:p>
            <a:pPr lvl="1"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Login: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”login”</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Senha: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”senha”</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”reset”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Limpar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”submit”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Enviar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Ao desenvolver seus formulários, você pode ser um pouco negligente na escolha do método de envio (GET ou POST).</a:t>
            </a:r>
          </a:p>
          <a:p>
            <a:pPr algn="l"/>
            <a:r>
              <a:rPr lang="pt-BR" sz="1800" b="0" i="0" u="none" strike="noStrike" baseline="0" dirty="0">
                <a:solidFill>
                  <a:srgbClr val="585757"/>
                </a:solidFill>
                <a:latin typeface="OpenSans-Regular"/>
              </a:rPr>
              <a:t>Isso pode gerar problemas na sua aplicação ou na perda de uma funcionalidade muito útil para o seu usuário, a de adicionar a URL nos favoritos do navegador.</a:t>
            </a:r>
          </a:p>
          <a:p>
            <a:pPr algn="l"/>
            <a:r>
              <a:rPr lang="pt-BR" sz="1800" b="0" i="0" u="none" strike="noStrike" baseline="0" dirty="0">
                <a:solidFill>
                  <a:srgbClr val="585757"/>
                </a:solidFill>
                <a:latin typeface="OpenSans-Regular"/>
              </a:rPr>
              <a:t>Gaste um tempo analisando o método de envio. A </a:t>
            </a:r>
            <a:r>
              <a:rPr lang="pt-BR" sz="1800" b="0" i="1" u="none" strike="noStrike" baseline="0" dirty="0">
                <a:solidFill>
                  <a:srgbClr val="585757"/>
                </a:solidFill>
                <a:latin typeface="OpenSans-Italic"/>
              </a:rPr>
              <a:t>checklist </a:t>
            </a:r>
            <a:r>
              <a:rPr lang="pt-BR" sz="1800" b="0" i="0" u="none" strike="noStrike" baseline="0" dirty="0">
                <a:solidFill>
                  <a:srgbClr val="585757"/>
                </a:solidFill>
                <a:latin typeface="OpenSans-Regular"/>
              </a:rPr>
              <a:t>abaixo pode te auxiliar:</a:t>
            </a:r>
          </a:p>
          <a:p>
            <a:pPr algn="l"/>
            <a:r>
              <a:rPr lang="pt-BR" sz="1800" b="1" i="0" u="none" strike="noStrike" baseline="0" dirty="0">
                <a:solidFill>
                  <a:srgbClr val="585757"/>
                </a:solidFill>
                <a:latin typeface="OpenSans-Bold"/>
              </a:rPr>
              <a:t>GET</a:t>
            </a:r>
          </a:p>
          <a:p>
            <a:pPr algn="l"/>
            <a:r>
              <a:rPr lang="pt-BR" sz="1800" b="0" i="0" u="none" strike="noStrike" baseline="0" dirty="0">
                <a:solidFill>
                  <a:srgbClr val="585757"/>
                </a:solidFill>
                <a:latin typeface="OpenSans-Regular"/>
              </a:rPr>
              <a:t>Neste método, os dados do formulário ficam visíveis na URL do navegador em pares de (nome=valor). Você deve usar esse método quando:</a:t>
            </a:r>
          </a:p>
          <a:p>
            <a:pPr algn="l"/>
            <a:r>
              <a:rPr lang="pt-BR" sz="1800" b="0" i="0" u="none" strike="noStrike" baseline="0" dirty="0">
                <a:solidFill>
                  <a:srgbClr val="585757"/>
                </a:solidFill>
                <a:latin typeface="OpenSans-Regular"/>
              </a:rPr>
              <a:t>• Não existe risco de ultrapassar o limite de caracteres da URL (2048 caracteres);</a:t>
            </a:r>
          </a:p>
          <a:p>
            <a:pPr algn="l"/>
            <a:r>
              <a:rPr lang="pt-BR" sz="1800" b="0" i="0" u="none" strike="noStrike" baseline="0" dirty="0">
                <a:solidFill>
                  <a:srgbClr val="585757"/>
                </a:solidFill>
                <a:latin typeface="OpenSans-Regular"/>
              </a:rPr>
              <a:t>• Os dados não são confidenciais (pois eles ficam visíveis no navegador);</a:t>
            </a:r>
          </a:p>
          <a:p>
            <a:pPr algn="l"/>
            <a:r>
              <a:rPr lang="pt-BR" sz="1800" b="0" i="0" u="none" strike="noStrike" baseline="0" dirty="0">
                <a:solidFill>
                  <a:srgbClr val="585757"/>
                </a:solidFill>
                <a:latin typeface="OpenSans-Regular"/>
              </a:rPr>
              <a:t>• For útil (para os usuários) registrar a URL nos favoritos.</a:t>
            </a:r>
          </a:p>
          <a:p>
            <a:pPr algn="l"/>
            <a:r>
              <a:rPr lang="pt-BR" sz="1800" b="1" i="0" u="none" strike="noStrike" baseline="0" dirty="0">
                <a:solidFill>
                  <a:srgbClr val="585757"/>
                </a:solidFill>
                <a:latin typeface="OpenSans-Bold"/>
              </a:rPr>
              <a:t>POST</a:t>
            </a:r>
          </a:p>
          <a:p>
            <a:pPr algn="l"/>
            <a:r>
              <a:rPr lang="pt-BR" sz="1800" b="0" i="0" u="none" strike="noStrike" baseline="0" dirty="0">
                <a:solidFill>
                  <a:srgbClr val="585757"/>
                </a:solidFill>
                <a:latin typeface="OpenSans-Regular"/>
              </a:rPr>
              <a:t>Neste método os dados não ficaram visíveis. Você deve usar esse método quando:</a:t>
            </a:r>
          </a:p>
          <a:p>
            <a:pPr algn="l"/>
            <a:r>
              <a:rPr lang="pt-BR" sz="1800" b="0" i="0" u="none" strike="noStrike" baseline="0" dirty="0">
                <a:solidFill>
                  <a:srgbClr val="585757"/>
                </a:solidFill>
                <a:latin typeface="OpenSans-Regular"/>
              </a:rPr>
              <a:t>• É necessário enviar grandes quantidades de dados (o POST não possui limitações de tamanho);</a:t>
            </a:r>
          </a:p>
          <a:p>
            <a:pPr algn="l"/>
            <a:r>
              <a:rPr lang="pt-BR" sz="1800" b="0" i="0" u="none" strike="noStrike" baseline="0" dirty="0">
                <a:solidFill>
                  <a:srgbClr val="585757"/>
                </a:solidFill>
                <a:latin typeface="OpenSans-Regular"/>
              </a:rPr>
              <a:t>• Não é necessário registrar nos favoritos;</a:t>
            </a:r>
          </a:p>
          <a:p>
            <a:pPr algn="l"/>
            <a:r>
              <a:rPr lang="pt-BR" sz="1800" b="0" i="0" u="none" strike="noStrike" baseline="0" dirty="0">
                <a:solidFill>
                  <a:srgbClr val="585757"/>
                </a:solidFill>
                <a:latin typeface="OpenSans-Regular"/>
              </a:rPr>
              <a:t>• As informações são confidenciais.</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telefone. Você pode utilizar o atributo </a:t>
            </a:r>
            <a:r>
              <a:rPr lang="pt-BR" sz="1800" b="1" i="0" u="none" strike="noStrike" baseline="0" dirty="0" err="1">
                <a:solidFill>
                  <a:srgbClr val="585757"/>
                </a:solidFill>
                <a:latin typeface="OpenSans-Bold"/>
              </a:rPr>
              <a:t>pattern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validar se o formato do telefone está correto. Por exemplo:</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pattern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”9[0-9]{4}-[0-9]{4}”</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No exemplo acima, o navegador não vai permitir enviar números que não são de celulares, exemplo: 98811-2233 (vai enviar), 3388-8899 (não vai enviar).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texto simples.</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”time”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entrada de hora e minuto.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url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uma URL. Dependendo do navegador, esse campo é validado automaticamente. Alguns smartphones apresentam a tecla </a:t>
            </a:r>
            <a:r>
              <a:rPr lang="pt-BR" sz="1800" b="1" i="0" u="none" strike="noStrike" baseline="0" dirty="0">
                <a:solidFill>
                  <a:srgbClr val="585757"/>
                </a:solidFill>
                <a:latin typeface="OpenSans-Bold"/>
              </a:rPr>
              <a:t>.com </a:t>
            </a:r>
            <a:r>
              <a:rPr lang="pt-BR" sz="1800" b="0" i="0" u="none" strike="noStrike" baseline="0" dirty="0">
                <a:solidFill>
                  <a:srgbClr val="585757"/>
                </a:solidFill>
                <a:latin typeface="OpenSans-Regular"/>
              </a:rPr>
              <a:t>que facilita a digitação da URL.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week</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semana e ano.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Os campos de entrada de texto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possuem outros importantes atributos, abaixo você aprenderá alguns:</a:t>
            </a:r>
          </a:p>
          <a:p>
            <a:pPr algn="l"/>
            <a:endParaRPr lang="pt-BR" sz="1800" b="0" i="0" u="none" strike="noStrike" baseline="0" dirty="0">
              <a:solidFill>
                <a:srgbClr val="585757"/>
              </a:solidFill>
              <a:latin typeface="OpenSans-Regular"/>
            </a:endParaRPr>
          </a:p>
          <a:p>
            <a:pPr algn="l"/>
            <a:r>
              <a:rPr lang="pt-BR" sz="1800" b="1" i="0" u="none" strike="noStrike" baseline="0" dirty="0">
                <a:latin typeface="OpenSans-Bold"/>
              </a:rPr>
              <a:t>Outros atributos importantes do elemento &lt;input&gt;</a:t>
            </a:r>
          </a:p>
          <a:p>
            <a:pPr algn="l"/>
            <a:r>
              <a:rPr lang="pt-BR" sz="1800" b="1" i="0" u="none" strike="noStrike" baseline="0" dirty="0">
                <a:latin typeface="OpenSans-Bold"/>
              </a:rPr>
              <a:t>Atributo Descrição</a:t>
            </a:r>
          </a:p>
          <a:p>
            <a:pPr algn="l"/>
            <a:r>
              <a:rPr lang="es-ES" sz="1800" b="1" i="0" u="none" strike="noStrike" baseline="0" dirty="0" err="1">
                <a:latin typeface="OpenSans-Bold"/>
              </a:rPr>
              <a:t>disabled</a:t>
            </a:r>
            <a:r>
              <a:rPr lang="es-ES" sz="1800" b="1" i="0" u="none" strike="noStrike" baseline="0" dirty="0">
                <a:latin typeface="OpenSans-Bold"/>
              </a:rPr>
              <a:t> </a:t>
            </a:r>
            <a:r>
              <a:rPr lang="es-ES" sz="1800" b="0" i="0" u="none" strike="noStrike" baseline="0" dirty="0">
                <a:latin typeface="OpenSans-Regular"/>
              </a:rPr>
              <a:t>Define que o campo está </a:t>
            </a:r>
            <a:r>
              <a:rPr lang="es-ES" sz="1800" b="0" i="0" u="none" strike="noStrike" baseline="0" dirty="0" err="1">
                <a:latin typeface="OpenSans-Regular"/>
              </a:rPr>
              <a:t>desabilitado</a:t>
            </a:r>
            <a:r>
              <a:rPr lang="es-ES" sz="1800" b="0" i="0" u="none" strike="noStrike" baseline="0" dirty="0">
                <a:latin typeface="OpenSans-Regular"/>
              </a:rPr>
              <a:t>.</a:t>
            </a:r>
          </a:p>
          <a:p>
            <a:pPr algn="l"/>
            <a:r>
              <a:rPr lang="pt-BR" sz="1800" b="1" i="0" u="none" strike="noStrike" baseline="0" dirty="0" err="1">
                <a:latin typeface="OpenSans-Bold"/>
              </a:rPr>
              <a:t>readonly</a:t>
            </a:r>
            <a:r>
              <a:rPr lang="pt-BR" sz="1800" b="1" i="0" u="none" strike="noStrike" baseline="0" dirty="0">
                <a:latin typeface="OpenSans-Bold"/>
              </a:rPr>
              <a:t> </a:t>
            </a:r>
            <a:r>
              <a:rPr lang="pt-BR" sz="1800" b="0" i="0" u="none" strike="noStrike" baseline="0" dirty="0">
                <a:latin typeface="OpenSans-Regular"/>
              </a:rPr>
              <a:t>Define que o campo é somente leitura.</a:t>
            </a:r>
          </a:p>
          <a:p>
            <a:pPr algn="l"/>
            <a:r>
              <a:rPr lang="pt-BR" sz="1800" b="1" i="0" u="none" strike="noStrike" baseline="0" dirty="0" err="1">
                <a:latin typeface="OpenSans-Bold"/>
              </a:rPr>
              <a:t>maxlenght</a:t>
            </a:r>
            <a:r>
              <a:rPr lang="pt-BR" sz="1800" b="1" i="0" u="none" strike="noStrike" baseline="0" dirty="0">
                <a:latin typeface="OpenSans-Bold"/>
              </a:rPr>
              <a:t> </a:t>
            </a:r>
            <a:r>
              <a:rPr lang="pt-BR" sz="1800" b="0" i="0" u="none" strike="noStrike" baseline="0" dirty="0">
                <a:latin typeface="OpenSans-Regular"/>
              </a:rPr>
              <a:t>Limita a quantidade máxima de caracteres que o campo aceita.</a:t>
            </a:r>
          </a:p>
          <a:p>
            <a:pPr algn="l"/>
            <a:r>
              <a:rPr lang="pt-BR" sz="1800" b="1" i="0" u="none" strike="noStrike" baseline="0" dirty="0" err="1">
                <a:latin typeface="OpenSans-Bold"/>
              </a:rPr>
              <a:t>required</a:t>
            </a:r>
            <a:r>
              <a:rPr lang="pt-BR" sz="1800" b="1" i="0" u="none" strike="noStrike" baseline="0" dirty="0">
                <a:latin typeface="OpenSans-Bold"/>
              </a:rPr>
              <a:t> </a:t>
            </a:r>
            <a:r>
              <a:rPr lang="pt-BR" sz="1800" b="0" i="0" u="none" strike="noStrike" baseline="0" dirty="0">
                <a:latin typeface="OpenSans-Regular"/>
              </a:rPr>
              <a:t>Define que o campo é obrigatório. Dependendo do navegador, ao tentar enviar os dados, uma mensagem é exibida para o usuário.</a:t>
            </a:r>
          </a:p>
          <a:p>
            <a:pPr algn="l"/>
            <a:r>
              <a:rPr lang="pt-BR" sz="1800" b="1" i="0" u="none" strike="noStrike" baseline="0" dirty="0" err="1">
                <a:latin typeface="OpenSans-Bold"/>
              </a:rPr>
              <a:t>size</a:t>
            </a:r>
            <a:r>
              <a:rPr lang="pt-BR" sz="1800" b="1" i="0" u="none" strike="noStrike" baseline="0" dirty="0">
                <a:latin typeface="OpenSans-Bold"/>
              </a:rPr>
              <a:t> </a:t>
            </a:r>
            <a:r>
              <a:rPr lang="pt-BR" sz="1800" b="0" i="0" u="none" strike="noStrike" baseline="0" dirty="0">
                <a:latin typeface="OpenSans-Regular"/>
              </a:rPr>
              <a:t>Define o tamanho do campo com base em caracteres.</a:t>
            </a:r>
          </a:p>
          <a:p>
            <a:pPr algn="l"/>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um valor para o campo. No caso dos botões </a:t>
            </a:r>
            <a:r>
              <a:rPr lang="pt-BR" sz="1800" b="1" i="0" u="none" strike="noStrike" baseline="0" dirty="0" err="1">
                <a:latin typeface="OpenSans-Bold"/>
              </a:rPr>
              <a:t>submit</a:t>
            </a:r>
            <a:r>
              <a:rPr lang="pt-BR" sz="1800" b="0" i="0" u="none" strike="noStrike" baseline="0" dirty="0">
                <a:latin typeface="OpenSans-Regular"/>
              </a:rPr>
              <a:t>, </a:t>
            </a:r>
            <a:r>
              <a:rPr lang="pt-BR" sz="1800" b="1" i="0" u="none" strike="noStrike" baseline="0" dirty="0">
                <a:latin typeface="OpenSans-Bold"/>
              </a:rPr>
              <a:t>reset </a:t>
            </a:r>
            <a:r>
              <a:rPr lang="pt-BR" sz="1800" b="0" i="0" u="none" strike="noStrike" baseline="0" dirty="0">
                <a:latin typeface="OpenSans-Regular"/>
              </a:rPr>
              <a:t>e </a:t>
            </a:r>
            <a:r>
              <a:rPr lang="pt-BR" sz="1800" b="1" i="0" u="none" strike="noStrike" baseline="0" dirty="0" err="1">
                <a:latin typeface="OpenSans-Bold"/>
              </a:rPr>
              <a:t>button</a:t>
            </a:r>
            <a:r>
              <a:rPr lang="pt-BR" sz="1800" b="0" i="0" u="none" strike="noStrike" baseline="0" dirty="0">
                <a:latin typeface="OpenSans-Regular"/>
              </a:rPr>
              <a:t>, o atributo </a:t>
            </a:r>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o texto dos botões.</a:t>
            </a:r>
          </a:p>
          <a:p>
            <a:pPr algn="l"/>
            <a:r>
              <a:rPr lang="pt-BR" sz="1800" b="1" i="0" u="none" strike="noStrike" baseline="0" dirty="0" err="1">
                <a:latin typeface="OpenSans-Bold"/>
              </a:rPr>
              <a:t>placeholder</a:t>
            </a:r>
            <a:r>
              <a:rPr lang="pt-BR" sz="1800" b="1" i="0" u="none" strike="noStrike" baseline="0" dirty="0">
                <a:latin typeface="OpenSans-Bold"/>
              </a:rPr>
              <a:t> </a:t>
            </a:r>
            <a:r>
              <a:rPr lang="pt-BR" sz="1800" b="0" i="0" u="none" strike="noStrike" baseline="0" dirty="0">
                <a:latin typeface="OpenSans-Regular"/>
              </a:rPr>
              <a:t>Especifica uma dica para o usuário sobre como ele deve preencher o campo. A dica é exibida enquanto o campo não possui valor, assim que o usuário insere o primeiro caractere ele desaparece.</a:t>
            </a:r>
          </a:p>
          <a:p>
            <a:pPr algn="l"/>
            <a:r>
              <a:rPr lang="pt-BR" sz="1800" b="1" i="0" u="none" strike="noStrike" baseline="0" dirty="0" err="1">
                <a:latin typeface="OpenSans-Bold"/>
              </a:rPr>
              <a:t>name</a:t>
            </a:r>
            <a:r>
              <a:rPr lang="pt-BR" sz="1800" b="1" i="0" u="none" strike="noStrike" baseline="0" dirty="0">
                <a:latin typeface="OpenSans-Bold"/>
              </a:rPr>
              <a:t> </a:t>
            </a:r>
            <a:r>
              <a:rPr lang="pt-BR" sz="1800" b="0" i="0" u="none" strike="noStrike" baseline="0" dirty="0">
                <a:latin typeface="OpenSans-Regular"/>
              </a:rPr>
              <a:t>Identifica a informação para que ela seja acessada no servidor.</a:t>
            </a:r>
          </a:p>
          <a:p>
            <a:pPr algn="l"/>
            <a:r>
              <a:rPr lang="pt-BR" sz="1800" b="1" i="0" u="none" strike="noStrike" baseline="0" dirty="0">
                <a:latin typeface="OpenSans-Bold"/>
              </a:rPr>
              <a:t>id </a:t>
            </a:r>
            <a:r>
              <a:rPr lang="pt-BR" sz="1800" b="0" i="0" u="none" strike="noStrike" baseline="0" dirty="0">
                <a:latin typeface="OpenSans-Regular"/>
              </a:rPr>
              <a:t>Define um identificador para o campo em todo o documento HTML. O valor deve ser único.</a:t>
            </a:r>
          </a:p>
          <a:p>
            <a:pPr algn="l"/>
            <a:endParaRPr lang="pt-BR" sz="1800" b="0" i="0" u="none" strike="noStrike" baseline="0" dirty="0">
              <a:solidFill>
                <a:srgbClr val="1F217D"/>
              </a:solidFill>
              <a:latin typeface="OpenSans-Regular"/>
            </a:endParaRPr>
          </a:p>
          <a:p>
            <a:pPr algn="l"/>
            <a:endParaRPr lang="pt-BR" sz="1800" b="0" i="0" u="none" strike="noStrike" baseline="0" dirty="0">
              <a:solidFill>
                <a:srgbClr val="1F217D"/>
              </a:solidFill>
              <a:latin typeface="OpenSans-Regular"/>
            </a:endParaRPr>
          </a:p>
          <a:p>
            <a:pPr algn="l"/>
            <a:r>
              <a:rPr lang="en-US" sz="1800" b="0" i="0" u="none" strike="noStrike" baseline="0" dirty="0" err="1">
                <a:solidFill>
                  <a:srgbClr val="585757"/>
                </a:solidFill>
                <a:latin typeface="OpenSans-Regular"/>
              </a:rPr>
              <a:t>Os</a:t>
            </a:r>
            <a:r>
              <a:rPr lang="en-US" sz="1800" b="0" i="0" u="none" strike="noStrike" baseline="0" dirty="0">
                <a:solidFill>
                  <a:srgbClr val="585757"/>
                </a:solidFill>
                <a:latin typeface="OpenSans-Regular"/>
              </a:rPr>
              <a:t> </a:t>
            </a:r>
            <a:r>
              <a:rPr lang="en-US" sz="1800" b="0" i="0" u="none" strike="noStrike" baseline="0" dirty="0" err="1">
                <a:solidFill>
                  <a:srgbClr val="585757"/>
                </a:solidFill>
                <a:latin typeface="OpenSans-Regular"/>
              </a:rPr>
              <a:t>tipos</a:t>
            </a:r>
            <a:r>
              <a:rPr lang="en-US" sz="1800" b="0" i="0" u="none" strike="noStrike" baseline="0" dirty="0">
                <a:solidFill>
                  <a:srgbClr val="585757"/>
                </a:solidFill>
                <a:latin typeface="OpenSans-Regular"/>
              </a:rPr>
              <a:t> </a:t>
            </a:r>
            <a:r>
              <a:rPr lang="en-US" sz="1800" b="1" i="0" u="none" strike="noStrike" baseline="0" dirty="0">
                <a:solidFill>
                  <a:srgbClr val="585757"/>
                </a:solidFill>
                <a:latin typeface="OpenSans-Bold"/>
              </a:rPr>
              <a:t>color, date, datetime-local, email, month, number, range, search, </a:t>
            </a:r>
            <a:r>
              <a:rPr lang="en-US" sz="1800" b="1" i="0" u="none" strike="noStrike" baseline="0" dirty="0" err="1">
                <a:solidFill>
                  <a:srgbClr val="585757"/>
                </a:solidFill>
                <a:latin typeface="OpenSans-Bold"/>
              </a:rPr>
              <a:t>tel</a:t>
            </a:r>
            <a:r>
              <a:rPr lang="en-US" sz="1800" b="1" i="0" u="none" strike="noStrike" baseline="0" dirty="0">
                <a:solidFill>
                  <a:srgbClr val="585757"/>
                </a:solidFill>
                <a:latin typeface="OpenSans-Bold"/>
              </a:rPr>
              <a:t>, </a:t>
            </a:r>
            <a:r>
              <a:rPr lang="pt-BR" sz="1800" b="1" i="0" u="none" strike="noStrike" baseline="0" dirty="0">
                <a:solidFill>
                  <a:srgbClr val="585757"/>
                </a:solidFill>
                <a:latin typeface="OpenSans-Bold"/>
              </a:rPr>
              <a:t>time, </a:t>
            </a:r>
            <a:r>
              <a:rPr lang="pt-BR" sz="1800" b="1" i="0" u="none" strike="noStrike" baseline="0" dirty="0" err="1">
                <a:solidFill>
                  <a:srgbClr val="585757"/>
                </a:solidFill>
                <a:latin typeface="OpenSans-Bold"/>
              </a:rPr>
              <a:t>url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week</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foram introduzidos no HTML5. Caso você execute sua página em um navegador que não suporta o HTML5, esses elementos serão exibidos como um campo de texto simples (</a:t>
            </a:r>
            <a:r>
              <a:rPr lang="pt-BR" sz="1800" b="1" i="0" u="none" strike="noStrike" baseline="0" dirty="0">
                <a:solidFill>
                  <a:srgbClr val="585757"/>
                </a:solidFill>
                <a:latin typeface="OpenSans-Bold"/>
              </a:rPr>
              <a:t>“</a:t>
            </a:r>
            <a:r>
              <a:rPr lang="pt-BR" sz="1800" b="1" i="0" u="none" strike="noStrike" baseline="0" dirty="0" err="1">
                <a:solidFill>
                  <a:srgbClr val="585757"/>
                </a:solidFill>
                <a:latin typeface="OpenSans-Bold"/>
              </a:rPr>
              <a:t>text</a:t>
            </a:r>
            <a:r>
              <a:rPr lang="pt-BR" sz="1800" b="1" i="0" u="none" strike="noStrike" baseline="0" dirty="0">
                <a:solidFill>
                  <a:srgbClr val="585757"/>
                </a:solidFill>
                <a:latin typeface="OpenSans-Bold"/>
              </a:rPr>
              <a:t>”</a:t>
            </a:r>
            <a:r>
              <a:rPr lang="pt-BR" sz="1800" b="0" i="0" u="none" strike="noStrike" baseline="0" dirty="0">
                <a:solidFill>
                  <a:srgbClr val="585757"/>
                </a:solidFill>
                <a:latin typeface="OpenSans-Regular"/>
              </a:rPr>
              <a:t>). Esse não é um problema, pois as versões atuais dos navegadores Mozilla, Chrome, Edge e Opera possuem suporte ao HTML5. Porém, tome cuidado com as diferenças de comportamento nos navegadores. Por exemplo, avalie como os campos </a:t>
            </a:r>
            <a:r>
              <a:rPr lang="pt-BR" sz="1800" b="1" i="0" u="none" strike="noStrike" baseline="0" dirty="0">
                <a:solidFill>
                  <a:srgbClr val="585757"/>
                </a:solidFill>
                <a:latin typeface="OpenSans-Bold"/>
              </a:rPr>
              <a:t>date, </a:t>
            </a:r>
            <a:r>
              <a:rPr lang="pt-BR" sz="1800" b="1" i="0" u="none" strike="noStrike" baseline="0" dirty="0" err="1">
                <a:solidFill>
                  <a:srgbClr val="585757"/>
                </a:solidFill>
                <a:latin typeface="OpenSans-Bold"/>
              </a:rPr>
              <a:t>datetime</a:t>
            </a:r>
            <a:r>
              <a:rPr lang="pt-BR" sz="1800" b="1" i="0" u="none" strike="noStrike" baseline="0" dirty="0">
                <a:solidFill>
                  <a:srgbClr val="585757"/>
                </a:solidFill>
                <a:latin typeface="OpenSans-Bold"/>
              </a:rPr>
              <a:t>-local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month</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são apresentados no Mozilla e no Chrome. Veja também</a:t>
            </a:r>
          </a:p>
          <a:p>
            <a:pPr algn="l"/>
            <a:r>
              <a:rPr lang="pt-BR" sz="1800" b="0" i="0" u="none" strike="noStrike" baseline="0" dirty="0">
                <a:solidFill>
                  <a:srgbClr val="585757"/>
                </a:solidFill>
                <a:latin typeface="OpenSans-Regular"/>
              </a:rPr>
              <a:t>como o campo </a:t>
            </a:r>
            <a:r>
              <a:rPr lang="pt-BR" sz="1800" b="1" i="0" u="none" strike="noStrike" baseline="0" dirty="0" err="1">
                <a:solidFill>
                  <a:srgbClr val="585757"/>
                </a:solidFill>
                <a:latin typeface="OpenSans-Bold"/>
              </a:rPr>
              <a:t>email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é validado no Mozilla e no Chrome.</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CenturyGothic"/>
              </a:rPr>
              <a:t>O elemento </a:t>
            </a:r>
            <a:r>
              <a:rPr lang="pt-BR" sz="1800" b="1" i="0" u="none" strike="noStrike" baseline="0" dirty="0">
                <a:solidFill>
                  <a:srgbClr val="585757"/>
                </a:solidFill>
                <a:latin typeface="CenturyGothic-Bold"/>
              </a:rPr>
              <a:t>&lt;input&gt; </a:t>
            </a:r>
            <a:r>
              <a:rPr lang="pt-BR" sz="1800" b="0" i="0" u="none" strike="noStrike" baseline="0" dirty="0">
                <a:solidFill>
                  <a:srgbClr val="585757"/>
                </a:solidFill>
                <a:latin typeface="OpenSans-Regular"/>
              </a:rPr>
              <a:t>já resolve a maioria dos seus problemas, mas o HTML não se limita a eles. Agora você vai aprender sobre os elementos diferentes dos </a:t>
            </a:r>
            <a:r>
              <a:rPr lang="pt-BR" sz="1800" b="1" i="0" u="none" strike="noStrike" baseline="0" dirty="0">
                <a:solidFill>
                  <a:srgbClr val="585757"/>
                </a:solidFill>
                <a:latin typeface="CenturyGothic-Bold"/>
              </a:rPr>
              <a:t>&lt;input&gt;</a:t>
            </a:r>
            <a:r>
              <a:rPr lang="pt-BR" sz="1800" b="0" i="0" u="none" strike="noStrike" baseline="0" dirty="0">
                <a:solidFill>
                  <a:srgbClr val="585757"/>
                </a:solidFill>
                <a:latin typeface="CenturyGothic"/>
              </a:rPr>
              <a:t>. O primeiro é o campo de seleção (</a:t>
            </a:r>
            <a:r>
              <a:rPr lang="pt-BR" sz="1800" b="1" i="0" u="none" strike="noStrike" baseline="0" dirty="0">
                <a:solidFill>
                  <a:srgbClr val="585757"/>
                </a:solidFill>
                <a:latin typeface="CenturyGothic-Bold"/>
              </a:rPr>
              <a:t>&lt;</a:t>
            </a:r>
            <a:r>
              <a:rPr lang="pt-BR" sz="1800" b="1" i="0" u="none" strike="noStrike" baseline="0" dirty="0" err="1">
                <a:solidFill>
                  <a:srgbClr val="585757"/>
                </a:solidFill>
                <a:latin typeface="CenturyGothic-Bold"/>
              </a:rPr>
              <a:t>select</a:t>
            </a:r>
            <a:r>
              <a:rPr lang="pt-BR" sz="1800" b="1" i="0" u="none" strike="noStrike" baseline="0" dirty="0">
                <a:solidFill>
                  <a:srgbClr val="585757"/>
                </a:solidFill>
                <a:latin typeface="CenturyGothic-Bold"/>
              </a:rPr>
              <a:t>&gt;</a:t>
            </a:r>
            <a:r>
              <a:rPr lang="pt-BR" sz="1800" b="0" i="0" u="none" strike="noStrike" baseline="0" dirty="0">
                <a:solidFill>
                  <a:srgbClr val="585757"/>
                </a:solidFill>
                <a:latin typeface="CenturyGothic"/>
              </a:rPr>
              <a:t>):</a:t>
            </a:r>
          </a:p>
          <a:p>
            <a:pPr algn="l"/>
            <a:endParaRPr lang="pt-BR" sz="1800" b="0" i="0" u="none" strike="noStrike" baseline="0" dirty="0">
              <a:solidFill>
                <a:srgbClr val="585757"/>
              </a:solidFill>
              <a:latin typeface="CenturyGothic"/>
            </a:endParaRPr>
          </a:p>
          <a:p>
            <a:pPr algn="l"/>
            <a:r>
              <a:rPr lang="pt-BR" sz="1800" b="0" i="0" u="none" strike="noStrike" baseline="0" dirty="0">
                <a:solidFill>
                  <a:srgbClr val="585757"/>
                </a:solidFill>
                <a:latin typeface="OpenSans-Regular"/>
              </a:rPr>
              <a:t>Esse campo exibe uma lista suspensa, os elementos da lista são definidos pelo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definir uma das opções como selecionada, utilize o atributo </a:t>
            </a:r>
            <a:r>
              <a:rPr lang="pt-BR" sz="1800" b="1" i="0" u="none" strike="noStrike" baseline="0" dirty="0" err="1">
                <a:solidFill>
                  <a:srgbClr val="585757"/>
                </a:solidFill>
                <a:latin typeface="OpenSans-Bold"/>
              </a:rPr>
              <a:t>selected</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Região do Brasil: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”uf”</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Centro-Oeste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selected</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Sul</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Por padrão, o usuário pode selecionar somente um elemento da lista. Para permitir a seleção de múltiplos</a:t>
            </a:r>
          </a:p>
          <a:p>
            <a:pPr algn="l"/>
            <a:r>
              <a:rPr lang="pt-BR" sz="1800" b="0" i="0" u="none" strike="noStrike" baseline="0" dirty="0">
                <a:solidFill>
                  <a:srgbClr val="585757"/>
                </a:solidFill>
                <a:latin typeface="OpenSans-Regular"/>
              </a:rPr>
              <a:t>elementos, utilize o atributo </a:t>
            </a:r>
            <a:r>
              <a:rPr lang="pt-BR" sz="1800" b="1" i="0" u="none" strike="noStrike" baseline="0" dirty="0" err="1">
                <a:solidFill>
                  <a:srgbClr val="585757"/>
                </a:solidFill>
                <a:latin typeface="OpenSans-Bold"/>
              </a:rPr>
              <a:t>multiple</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Qual a sua matéria preferida: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”disciplinas” </a:t>
            </a:r>
            <a:r>
              <a:rPr lang="pt-BR" sz="1800" b="0" i="0" u="none" strike="noStrike" baseline="0" dirty="0" err="1">
                <a:solidFill>
                  <a:srgbClr val="994E9D"/>
                </a:solidFill>
                <a:latin typeface="Consolas" panose="020B0609020204030204" pitchFamily="49" charset="0"/>
              </a:rPr>
              <a:t>multiple</a:t>
            </a:r>
            <a:r>
              <a:rPr lang="pt-BR" sz="1800" b="0" i="0" u="none" strike="noStrike" baseline="0" dirty="0">
                <a:solidFill>
                  <a:srgbClr val="994E9D"/>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size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”5”</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Linguagens de programação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Programação para dispositivos móveis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Algoritmos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 </a:t>
            </a:r>
            <a:r>
              <a:rPr lang="en-US" sz="1800" b="0" i="0" u="none" strike="noStrike" baseline="0" dirty="0">
                <a:solidFill>
                  <a:srgbClr val="994E9D"/>
                </a:solidFill>
                <a:latin typeface="Consolas" panose="020B0609020204030204" pitchFamily="49" charset="0"/>
              </a:rPr>
              <a:t>selected</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Programação</a:t>
            </a:r>
            <a:r>
              <a:rPr lang="en-US" sz="1800" b="0" i="0" u="none" strike="noStrike" baseline="0" dirty="0">
                <a:solidFill>
                  <a:srgbClr val="000000"/>
                </a:solidFill>
                <a:latin typeface="Consolas" panose="020B0609020204030204" pitchFamily="49" charset="0"/>
              </a:rPr>
              <a:t> web</a:t>
            </a:r>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Outras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é possível definir a quantidade de elementos exibidos utilizando o atributo </a:t>
            </a:r>
            <a:r>
              <a:rPr lang="pt-BR" sz="1800" b="1" i="0" u="none" strike="noStrike" baseline="0" dirty="0" err="1">
                <a:solidFill>
                  <a:srgbClr val="585757"/>
                </a:solidFill>
                <a:latin typeface="OpenSans-Bold"/>
              </a:rPr>
              <a:t>size</a:t>
            </a:r>
            <a:r>
              <a:rPr lang="pt-BR" sz="1800" b="0" i="0" u="none" strike="noStrike" baseline="0" dirty="0">
                <a:solidFill>
                  <a:srgbClr val="585757"/>
                </a:solidFill>
                <a:latin typeface="OpenSans-Regular"/>
              </a:rPr>
              <a:t>. No exemplo</a:t>
            </a:r>
          </a:p>
          <a:p>
            <a:pPr algn="l"/>
            <a:r>
              <a:rPr lang="pt-BR" sz="1800" b="0" i="0" u="none" strike="noStrike" baseline="0" dirty="0">
                <a:solidFill>
                  <a:srgbClr val="585757"/>
                </a:solidFill>
                <a:latin typeface="OpenSans-Regular"/>
              </a:rPr>
              <a:t>acima definimos que todos os cinco elementos devem ser exibidos.</a:t>
            </a:r>
          </a:p>
          <a:p>
            <a:pPr algn="l"/>
            <a:r>
              <a:rPr lang="pt-BR" sz="1800" b="0" i="0" u="none" strike="noStrike" baseline="0" dirty="0">
                <a:solidFill>
                  <a:srgbClr val="585757"/>
                </a:solidFill>
                <a:latin typeface="OpenSans-Regular"/>
              </a:rPr>
              <a:t>O próximo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é uma das novidades do HTML5, ele é semelhante ao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select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porém à</a:t>
            </a:r>
          </a:p>
          <a:p>
            <a:pPr algn="l"/>
            <a:r>
              <a:rPr lang="pt-BR" sz="1800" b="0" i="0" u="none" strike="noStrike" baseline="0" dirty="0">
                <a:solidFill>
                  <a:srgbClr val="585757"/>
                </a:solidFill>
                <a:latin typeface="OpenSans-Regular"/>
              </a:rPr>
              <a:t>medida que o usuário digita no campo, a lista é filtrada automaticamente. Veja o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Selecione um navegador: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list</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4D7FE3"/>
                </a:solidFill>
                <a:latin typeface="Consolas" panose="020B0609020204030204" pitchFamily="49" charset="0"/>
              </a:rPr>
              <a:t> </a:t>
            </a:r>
            <a:r>
              <a:rPr lang="pt-BR" sz="1800" b="0" i="0" u="none" strike="noStrike" baseline="0" dirty="0">
                <a:solidFill>
                  <a:srgbClr val="994E9D"/>
                </a:solidFill>
                <a:latin typeface="Consolas" panose="020B0609020204030204" pitchFamily="49" charset="0"/>
              </a:rPr>
              <a:t>id</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”Internet Explorer”</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”Firefox”</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”Chrome”</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”Opera”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”Safari”</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é necessário para o funcionamento do componente.</a:t>
            </a:r>
          </a:p>
          <a:p>
            <a:pPr algn="l"/>
            <a:r>
              <a:rPr lang="pt-BR" sz="1800" b="0" i="0" u="none" strike="noStrike" baseline="0" dirty="0">
                <a:solidFill>
                  <a:srgbClr val="585757"/>
                </a:solidFill>
                <a:latin typeface="OpenSans-Regular"/>
              </a:rPr>
              <a:t>Primeiro, você deve criar a lista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com as opções possíveis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relacionar o campo</a:t>
            </a:r>
          </a:p>
          <a:p>
            <a:pPr algn="l"/>
            <a:r>
              <a:rPr lang="pt-BR" sz="1800" b="0" i="0" u="none" strike="noStrike" baseline="0" dirty="0">
                <a:solidFill>
                  <a:srgbClr val="585757"/>
                </a:solidFill>
                <a:latin typeface="OpenSans-Regular"/>
              </a:rPr>
              <a:t>texto aos dados, você deve ter o mesmo valor para o atributo </a:t>
            </a:r>
            <a:r>
              <a:rPr lang="pt-BR" sz="1800" b="1" i="0" u="none" strike="noStrike" baseline="0" dirty="0">
                <a:solidFill>
                  <a:srgbClr val="585757"/>
                </a:solidFill>
                <a:latin typeface="OpenSans-Bold"/>
              </a:rPr>
              <a:t>id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e o atributo </a:t>
            </a:r>
            <a:r>
              <a:rPr lang="pt-BR" sz="1800" b="1" i="0" u="none" strike="noStrike" baseline="0" dirty="0" err="1">
                <a:solidFill>
                  <a:srgbClr val="585757"/>
                </a:solidFill>
                <a:latin typeface="OpenSans-Bold"/>
              </a:rPr>
              <a:t>list</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&lt;input&gt;</a:t>
            </a:r>
            <a:r>
              <a:rPr lang="pt-BR" sz="1800" b="0" i="0" u="none" strike="noStrike" baseline="0" dirty="0">
                <a:solidFill>
                  <a:srgbClr val="585757"/>
                </a:solidFill>
                <a:latin typeface="OpenSans-Regular"/>
              </a:rPr>
              <a:t>).</a:t>
            </a:r>
          </a:p>
          <a:p>
            <a:pPr algn="l"/>
            <a:r>
              <a:rPr lang="pt-BR" sz="1800" b="0" i="0" u="none" strike="noStrike" baseline="0" dirty="0">
                <a:solidFill>
                  <a:srgbClr val="585757"/>
                </a:solidFill>
                <a:latin typeface="OpenSans-Regular"/>
              </a:rPr>
              <a:t>Por fim,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textarea</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define um campo de entrada que permite a digitação de várias linhas,</a:t>
            </a:r>
          </a:p>
          <a:p>
            <a:pPr algn="l"/>
            <a:r>
              <a:rPr lang="pt-BR" sz="1800" b="0" i="0" u="none" strike="noStrike" baseline="0" dirty="0">
                <a:solidFill>
                  <a:srgbClr val="585757"/>
                </a:solidFill>
                <a:latin typeface="OpenSans-Regular"/>
              </a:rPr>
              <a:t>coisa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não permite. Por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Observações:&lt;</a:t>
            </a:r>
            <a:r>
              <a:rPr lang="pt-BR" sz="1800" b="0" i="0" u="none" strike="noStrike" baseline="0" dirty="0" err="1">
                <a:solidFill>
                  <a:srgbClr val="4D7FE3"/>
                </a:solidFill>
                <a:latin typeface="Consolas" panose="020B0609020204030204" pitchFamily="49" charset="0"/>
              </a:rPr>
              <a:t>br</a:t>
            </a:r>
            <a:r>
              <a:rPr lang="pt-BR" sz="1800" b="0" i="0" u="none" strike="noStrike" baseline="0" dirty="0">
                <a:solidFill>
                  <a:srgbClr val="000000"/>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observacao</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rows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”10” </a:t>
            </a:r>
            <a:r>
              <a:rPr lang="pt-BR" sz="1800" b="0" i="0" u="none" strike="noStrike" baseline="0" dirty="0" err="1">
                <a:solidFill>
                  <a:srgbClr val="994E9D"/>
                </a:solidFill>
                <a:latin typeface="Consolas" panose="020B0609020204030204" pitchFamily="49" charset="0"/>
              </a:rPr>
              <a:t>cols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”30”</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Este é o valor padrão para o</a:t>
            </a:r>
          </a:p>
          <a:p>
            <a:pPr algn="l"/>
            <a:r>
              <a:rPr lang="pt-BR" sz="1800" b="0" i="0" u="none" strike="noStrike" baseline="0" dirty="0">
                <a:solidFill>
                  <a:srgbClr val="000000"/>
                </a:solidFill>
                <a:latin typeface="Consolas" panose="020B0609020204030204" pitchFamily="49" charset="0"/>
              </a:rPr>
              <a:t>campo observação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O atributo </a:t>
            </a:r>
            <a:r>
              <a:rPr lang="pt-BR" sz="1800" b="1" i="0" u="none" strike="noStrike" baseline="0" dirty="0" err="1">
                <a:solidFill>
                  <a:srgbClr val="585757"/>
                </a:solidFill>
                <a:latin typeface="OpenSans-Bold"/>
              </a:rPr>
              <a:t>rows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linhas visíveis, </a:t>
            </a:r>
            <a:r>
              <a:rPr lang="pt-BR" sz="1800" b="1" i="0" u="none" strike="noStrike" baseline="0" dirty="0" err="1">
                <a:solidFill>
                  <a:srgbClr val="585757"/>
                </a:solidFill>
                <a:latin typeface="OpenSans-Bold"/>
              </a:rPr>
              <a:t>cols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colunas. No Chrome você pode alterar o tamanho do componente apenas arrastando o canto inferior direito.</a:t>
            </a:r>
          </a:p>
          <a:p>
            <a:pPr algn="l"/>
            <a:r>
              <a:rPr lang="pt-BR" sz="1800" b="0" i="0" u="none" strike="noStrike" baseline="0" dirty="0">
                <a:solidFill>
                  <a:srgbClr val="585757"/>
                </a:solidFill>
                <a:latin typeface="OpenSans-Regular"/>
              </a:rPr>
              <a:t>Um formulário completo, com todos os elementos descritos nesta seção, foi disponibilizado em: </a:t>
            </a:r>
            <a:r>
              <a:rPr lang="pt-BR" sz="1800" b="0" i="1" u="none" strike="noStrike" baseline="0" dirty="0">
                <a:solidFill>
                  <a:srgbClr val="585757"/>
                </a:solidFill>
                <a:latin typeface="OpenSans-Italic"/>
              </a:rPr>
              <a:t>https://repl.it/@Fbricadede/formulario-completo</a:t>
            </a: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elemento </a:t>
            </a:r>
            <a:r>
              <a:rPr lang="pt-BR" sz="1800" b="1" i="0" u="none" strike="noStrike" baseline="0" dirty="0" err="1">
                <a:solidFill>
                  <a:srgbClr val="585757"/>
                </a:solidFill>
                <a:latin typeface="OpenSans-Bold"/>
              </a:rPr>
              <a:t>canvas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talvez a maior novidade apresentada pelo HTML5, pois permite</a:t>
            </a:r>
          </a:p>
          <a:p>
            <a:pPr algn="l"/>
            <a:r>
              <a:rPr lang="pt-BR" sz="1800" b="0" i="0" u="none" strike="noStrike" baseline="0" dirty="0">
                <a:solidFill>
                  <a:srgbClr val="585757"/>
                </a:solidFill>
                <a:latin typeface="OpenSans-Regular"/>
              </a:rPr>
              <a:t>a construção de elementos gráficos na página web com comandos simples. Para saber</a:t>
            </a:r>
          </a:p>
          <a:p>
            <a:pPr algn="l"/>
            <a:r>
              <a:rPr lang="pt-BR" sz="1800" b="0" i="0" u="none" strike="noStrike" baseline="0" dirty="0">
                <a:solidFill>
                  <a:srgbClr val="585757"/>
                </a:solidFill>
                <a:latin typeface="OpenSans-Regular"/>
              </a:rPr>
              <a:t>mais sobre esse elemento, consulte o livro Desenvolvimento e Design de Sites, 1ª Edição.</a:t>
            </a:r>
          </a:p>
          <a:p>
            <a:pPr algn="l"/>
            <a:r>
              <a:rPr lang="pt-BR" sz="1800" b="0" i="0" u="none" strike="noStrike" baseline="0" dirty="0">
                <a:solidFill>
                  <a:srgbClr val="585757"/>
                </a:solidFill>
                <a:latin typeface="OpenSans-Regular"/>
              </a:rPr>
              <a:t>Capítulo 2 – Linguagem HTML, página 34.</a:t>
            </a:r>
          </a:p>
          <a:p>
            <a:pPr algn="l"/>
            <a:r>
              <a:rPr lang="pt-BR" sz="1800" b="0" i="1" u="none" strike="noStrike" baseline="0" dirty="0">
                <a:solidFill>
                  <a:srgbClr val="585757"/>
                </a:solidFill>
                <a:latin typeface="OpenSans-Italic"/>
              </a:rPr>
              <a:t>https://integrada.minhabiblioteca.com.br/books/9788536519012</a:t>
            </a:r>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716DBDB1-3FDA-BB5E-D4BB-59E5EB8B4ACB}"/>
              </a:ext>
            </a:extLst>
          </p:cNvPr>
          <p:cNvSpPr>
            <a:spLocks noGrp="1"/>
          </p:cNvSpPr>
          <p:nvPr>
            <p:ph type="sldNum" sz="quarter" idx="5"/>
          </p:nvPr>
        </p:nvSpPr>
        <p:spPr/>
        <p:txBody>
          <a:bodyPr/>
          <a:lstStyle/>
          <a:p>
            <a:fld id="{D0E42C9D-BC2F-4B75-8FE9-F32B3E470D2E}" type="slidenum">
              <a:rPr lang="pt-BR" smtClean="0"/>
              <a:t>60</a:t>
            </a:fld>
            <a:endParaRPr lang="pt-BR"/>
          </a:p>
        </p:txBody>
      </p:sp>
    </p:spTree>
    <p:extLst>
      <p:ext uri="{BB962C8B-B14F-4D97-AF65-F5344CB8AC3E}">
        <p14:creationId xmlns:p14="http://schemas.microsoft.com/office/powerpoint/2010/main" val="22026269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36556-B7A1-0750-7560-B84C5CFB902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9BAE07C-5C29-34C6-84BB-3E0789B6C57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A736948-FE19-87D4-A85F-BFA64ABE6C6E}"/>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Formulários HTML permitem a entrada de dados a partir de um navegador. São utilizados para obter informações do usuário e podem conter campos de texto, botões, caixas de seleção e lista de opções. A</a:t>
            </a:r>
          </a:p>
          <a:p>
            <a:pPr algn="l"/>
            <a:r>
              <a:rPr lang="pt-BR" sz="1800" b="0" i="0" u="none" strike="noStrike" baseline="0" dirty="0">
                <a:solidFill>
                  <a:srgbClr val="585757"/>
                </a:solidFill>
                <a:latin typeface="OpenSans-Regular"/>
              </a:rPr>
              <a:t>imagem abaixo apresenta um exemplo de formulário HTML. </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As informações acima serão enviadas para o servidor web. Você pode receber e gravá-las em um banco de dados ou enviá-las por e-mail. O código do formulário acima foi disponibilizado em: </a:t>
            </a:r>
            <a:r>
              <a:rPr lang="pt-BR" sz="1800" b="0" i="1" u="none" strike="noStrike" baseline="0" dirty="0">
                <a:solidFill>
                  <a:srgbClr val="585757"/>
                </a:solidFill>
                <a:latin typeface="OpenSans-Italic"/>
              </a:rPr>
              <a:t>https://repl.it/@Fbricadede/formulario-login</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criar um formulário, use o elemento:</a:t>
            </a:r>
          </a:p>
          <a:p>
            <a:pPr algn="l"/>
            <a:r>
              <a:rPr lang="pt-BR" sz="1800" b="0" i="0" u="none" strike="noStrike" baseline="0" dirty="0">
                <a:solidFill>
                  <a:srgbClr val="262626"/>
                </a:solidFill>
                <a:latin typeface="Consolas" panose="020B0609020204030204" pitchFamily="49" charset="0"/>
              </a:rPr>
              <a:t>&lt;</a:t>
            </a:r>
            <a:r>
              <a:rPr lang="pt-BR" sz="1800" b="1" i="0" u="none" strike="noStrike" baseline="0" dirty="0" err="1">
                <a:solidFill>
                  <a:srgbClr val="5B9CD6"/>
                </a:solidFill>
                <a:latin typeface="Consolas-Bold"/>
              </a:rPr>
              <a:t>form</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a:t>
            </a:r>
          </a:p>
          <a:p>
            <a:pPr algn="l"/>
            <a:r>
              <a:rPr lang="pt-BR" sz="1800" b="0" i="0" u="none" strike="noStrike" baseline="0" dirty="0">
                <a:solidFill>
                  <a:srgbClr val="262626"/>
                </a:solidFill>
                <a:latin typeface="Consolas" panose="020B0609020204030204" pitchFamily="49" charset="0"/>
              </a:rPr>
              <a:t>Elementos do formulário (campo texto, botões etc.)</a:t>
            </a:r>
          </a:p>
          <a:p>
            <a:pPr algn="l"/>
            <a:r>
              <a:rPr lang="pt-BR" sz="1800" b="0" i="0" u="none" strike="noStrike" baseline="0" dirty="0">
                <a:solidFill>
                  <a:srgbClr val="262626"/>
                </a:solidFill>
                <a:latin typeface="Consolas" panose="020B0609020204030204" pitchFamily="49" charset="0"/>
              </a:rPr>
              <a:t>...</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adicionar um campo texto ao formulário, você deve utilizar o elemento </a:t>
            </a:r>
            <a:r>
              <a:rPr lang="pt-BR" sz="1800" b="1" i="0" u="none" strike="noStrike" baseline="0" dirty="0">
                <a:solidFill>
                  <a:srgbClr val="585757"/>
                </a:solidFill>
                <a:latin typeface="OpenSans-Bold"/>
              </a:rPr>
              <a:t>&lt;input&gt;</a:t>
            </a:r>
            <a:r>
              <a:rPr lang="pt-BR" sz="1800" b="0" i="0" u="none" strike="noStrike" baseline="0" dirty="0">
                <a:solidFill>
                  <a:srgbClr val="585757"/>
                </a:solidFill>
                <a:latin typeface="OpenSans-Regular"/>
              </a:rPr>
              <a:t>. Conforme código abaixo:</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	&lt;</a:t>
            </a:r>
            <a:r>
              <a:rPr lang="pt-BR" sz="1800" b="0" i="0" u="none" strike="noStrike" baseline="0" dirty="0">
                <a:solidFill>
                  <a:srgbClr val="5B9CD6"/>
                </a:solidFill>
                <a:latin typeface="Consolas" panose="020B0609020204030204" pitchFamily="49" charset="0"/>
              </a:rPr>
              <a:t>input </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possui o atributo </a:t>
            </a:r>
            <a:r>
              <a:rPr lang="pt-BR" sz="1800" b="1" i="0" u="none" strike="noStrike" baseline="0" dirty="0" err="1">
                <a:solidFill>
                  <a:srgbClr val="585757"/>
                </a:solidFill>
                <a:latin typeface="OpenSans-Bold"/>
              </a:rPr>
              <a:t>type</a:t>
            </a:r>
            <a:r>
              <a:rPr lang="pt-BR" sz="1800" b="0" i="0" u="none" strike="noStrike" baseline="0" dirty="0">
                <a:solidFill>
                  <a:srgbClr val="585757"/>
                </a:solidFill>
                <a:latin typeface="OpenSans-Regular"/>
              </a:rPr>
              <a:t>, um importante atributo que define o tipo do campo de entrada. No código abaixo você vai criar dois tipos de campos, um de login e outro de senha.</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Login: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Senha: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 </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lista abaixo apresenta os diferentes tipos de campo texto que você pode utilizar: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button</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1F217D"/>
                </a:solidFill>
                <a:latin typeface="OpenSans-Regular"/>
              </a:rPr>
              <a:t>: </a:t>
            </a:r>
            <a:r>
              <a:rPr lang="pt-BR" sz="1800" b="0" i="0" u="none" strike="noStrike" baseline="0" dirty="0">
                <a:solidFill>
                  <a:srgbClr val="585757"/>
                </a:solidFill>
                <a:latin typeface="OpenSans-Regular"/>
              </a:rPr>
              <a:t>define um botão. O HTML permite a criação de botões utilizando um elemento mais descritivo para essa tarefa,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button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Veja o exemplo abaixo: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	&lt;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”button”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Botão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	&lt;</a:t>
            </a:r>
            <a:r>
              <a:rPr lang="pt-BR" sz="1800" b="0" i="0" u="none" strike="noStrike" baseline="0" dirty="0" err="1">
                <a:solidFill>
                  <a:srgbClr val="4D7FE3"/>
                </a:solidFill>
                <a:latin typeface="Consolas" panose="020B0609020204030204" pitchFamily="49" charset="0"/>
              </a:rPr>
              <a:t>button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Outro botão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button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 muito semelhante, porém a segunda é mais clara para alguém que está lendo o seu código, fica a seu critério escolher: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checkbox</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permite que o usuário selecione </a:t>
            </a:r>
            <a:r>
              <a:rPr lang="pt-BR" sz="1800" b="1" i="0" u="none" strike="noStrike" baseline="0" dirty="0">
                <a:solidFill>
                  <a:srgbClr val="585757"/>
                </a:solidFill>
                <a:latin typeface="OpenSans-Bold"/>
              </a:rPr>
              <a:t>zero </a:t>
            </a:r>
            <a:r>
              <a:rPr lang="pt-BR" sz="1800" b="0" i="0" u="none" strike="noStrike" baseline="0" dirty="0">
                <a:solidFill>
                  <a:srgbClr val="585757"/>
                </a:solidFill>
                <a:latin typeface="OpenSans-Regular"/>
              </a:rPr>
              <a:t>ou </a:t>
            </a:r>
            <a:r>
              <a:rPr lang="pt-BR" sz="1800" b="1" i="0" u="none" strike="noStrike" baseline="0" dirty="0">
                <a:solidFill>
                  <a:srgbClr val="585757"/>
                </a:solidFill>
                <a:latin typeface="OpenSans-Bold"/>
              </a:rPr>
              <a:t>mais </a:t>
            </a:r>
            <a:r>
              <a:rPr lang="pt-BR" sz="1800" b="0" i="0" u="none" strike="noStrike" baseline="0" dirty="0">
                <a:solidFill>
                  <a:srgbClr val="585757"/>
                </a:solidFill>
                <a:latin typeface="OpenSans-Regular"/>
              </a:rPr>
              <a:t>opções de um número limitado de opções. Por exemplo:</a:t>
            </a:r>
          </a:p>
          <a:p>
            <a:pPr algn="l"/>
            <a:endParaRPr lang="pt-BR" sz="1800" b="0" i="0" u="none" strike="noStrike" baseline="0" dirty="0">
              <a:solidFill>
                <a:srgbClr val="1F217D"/>
              </a:solidFill>
              <a:latin typeface="Consolas" panose="020B0609020204030204" pitchFamily="49" charset="0"/>
            </a:endParaRP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Qual a sua linguagem preferida:</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JavaScript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C#</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PHP</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Java</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Você pode utilizar o atributo </a:t>
            </a:r>
            <a:r>
              <a:rPr lang="pt-BR" sz="1800" b="1" i="0" u="none" strike="noStrike" baseline="0" dirty="0" err="1">
                <a:solidFill>
                  <a:srgbClr val="585757"/>
                </a:solidFill>
                <a:latin typeface="OpenSans-Bold"/>
              </a:rPr>
              <a:t>checked</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indicar quais campos devem ser pré-selecionados quando a página for carregada.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”color”</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cor.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”date”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data. Você pode usar 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atribuir restrições às datas, por exemplo:</a:t>
            </a:r>
          </a:p>
          <a:p>
            <a:pPr algn="l"/>
            <a:endParaRPr lang="pt-BR" sz="1800" b="0" i="0" u="none" strike="noStrike" baseline="0" dirty="0">
              <a:solidFill>
                <a:srgbClr val="1F217D"/>
              </a:solidFill>
              <a:latin typeface="Consolas" panose="020B0609020204030204" pitchFamily="49" charset="0"/>
            </a:endParaRP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Data nascimento:</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”date” </a:t>
            </a:r>
            <a:r>
              <a:rPr lang="pt-BR" sz="1800" b="0" i="0" u="none" strike="noStrike" baseline="0" dirty="0">
                <a:solidFill>
                  <a:srgbClr val="994E9D"/>
                </a:solidFill>
                <a:latin typeface="Consolas" panose="020B0609020204030204" pitchFamily="49" charset="0"/>
              </a:rPr>
              <a:t>min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”2000-01-01” </a:t>
            </a:r>
            <a:r>
              <a:rPr lang="pt-BR" sz="1800" b="0" i="0" u="none" strike="noStrike" baseline="0" dirty="0" err="1">
                <a:solidFill>
                  <a:srgbClr val="994E9D"/>
                </a:solidFill>
                <a:latin typeface="Consolas" panose="020B0609020204030204" pitchFamily="49" charset="0"/>
              </a:rPr>
              <a:t>max</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”2018-12-31” </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datetime</a:t>
            </a:r>
            <a:r>
              <a:rPr lang="pt-BR" sz="1800" b="0" i="0" u="none" strike="noStrike" baseline="0" dirty="0">
                <a:solidFill>
                  <a:srgbClr val="AD9137"/>
                </a:solidFill>
                <a:latin typeface="Consolas" panose="020B0609020204030204" pitchFamily="49" charset="0"/>
              </a:rPr>
              <a:t>-local”</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data e hora.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email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entrada de e-mail. Dependendo do navegador, o formato do e-mail é validado automaticamente. Já alguns smartphones apresentam a tecla </a:t>
            </a:r>
            <a:r>
              <a:rPr lang="pt-BR" sz="1800" b="1" i="0" u="none" strike="noStrike" baseline="0" dirty="0">
                <a:solidFill>
                  <a:srgbClr val="585757"/>
                </a:solidFill>
                <a:latin typeface="OpenSans-Bold"/>
              </a:rPr>
              <a:t>.com </a:t>
            </a:r>
            <a:r>
              <a:rPr lang="pt-BR" sz="1800" b="0" i="0" u="none" strike="noStrike" baseline="0" dirty="0">
                <a:solidFill>
                  <a:srgbClr val="585757"/>
                </a:solidFill>
                <a:latin typeface="OpenSans-Regular"/>
              </a:rPr>
              <a:t>que facilita a digitação de e-mails.</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”file”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seleção de arquivos para upload para o servidor.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hidden</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invisível para o usuário, porém pode armazenar algum valor da sua página.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image</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uma imagem como um botão de envio.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month</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da entrada de mês e ano.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number</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entrada numérico. Você pode restringir o valor mínimo e máximo utilizando os respectivos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0" i="0" u="none" strike="noStrike" baseline="0" dirty="0">
                <a:solidFill>
                  <a:srgbClr val="585757"/>
                </a:solidFill>
                <a:latin typeface="OpenSans-Regular"/>
              </a:rPr>
              <a:t>. Por exemplo:</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Escolha um número de 1 a 10:</a:t>
            </a:r>
          </a:p>
          <a:p>
            <a:pPr lvl="2" algn="l"/>
            <a:r>
              <a:rPr lang="nb-NO" sz="1800" b="0" i="0" u="none" strike="noStrike" baseline="0" dirty="0">
                <a:solidFill>
                  <a:srgbClr val="1F217D"/>
                </a:solidFill>
                <a:latin typeface="Consolas" panose="020B0609020204030204" pitchFamily="49" charset="0"/>
              </a:rPr>
              <a:t>&lt;</a:t>
            </a:r>
            <a:r>
              <a:rPr lang="nb-NO" sz="1800" b="0" i="0" u="none" strike="noStrike" baseline="0" dirty="0">
                <a:solidFill>
                  <a:srgbClr val="4D7FE3"/>
                </a:solidFill>
                <a:latin typeface="Consolas" panose="020B0609020204030204" pitchFamily="49" charset="0"/>
              </a:rPr>
              <a:t>input </a:t>
            </a:r>
            <a:r>
              <a:rPr lang="nb-NO" sz="1800" b="0" i="0" u="none" strike="noStrike" baseline="0" dirty="0">
                <a:solidFill>
                  <a:srgbClr val="994E9D"/>
                </a:solidFill>
                <a:latin typeface="Consolas" panose="020B0609020204030204" pitchFamily="49" charset="0"/>
              </a:rPr>
              <a:t>type</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”number” </a:t>
            </a:r>
            <a:r>
              <a:rPr lang="nb-NO" sz="1800" b="0" i="0" u="none" strike="noStrike" baseline="0" dirty="0">
                <a:solidFill>
                  <a:srgbClr val="994E9D"/>
                </a:solidFill>
                <a:latin typeface="Consolas" panose="020B0609020204030204" pitchFamily="49" charset="0"/>
              </a:rPr>
              <a:t>min</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”1” </a:t>
            </a:r>
            <a:r>
              <a:rPr lang="nb-NO" sz="1800" b="0" i="0" u="none" strike="noStrike" baseline="0" dirty="0">
                <a:solidFill>
                  <a:srgbClr val="994E9D"/>
                </a:solidFill>
                <a:latin typeface="Consolas" panose="020B0609020204030204" pitchFamily="49" charset="0"/>
              </a:rPr>
              <a:t>max</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”10” </a:t>
            </a:r>
            <a:r>
              <a:rPr lang="nb-NO"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senha.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”radio”</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permite que o usuário selecione </a:t>
            </a:r>
            <a:r>
              <a:rPr lang="pt-BR" sz="1800" b="1" i="0" u="none" strike="noStrike" baseline="0" dirty="0">
                <a:solidFill>
                  <a:srgbClr val="585757"/>
                </a:solidFill>
                <a:latin typeface="OpenSans-Bold"/>
              </a:rPr>
              <a:t>uma </a:t>
            </a:r>
            <a:r>
              <a:rPr lang="pt-BR" sz="1800" b="0" i="0" u="none" strike="noStrike" baseline="0" dirty="0">
                <a:solidFill>
                  <a:srgbClr val="585757"/>
                </a:solidFill>
                <a:latin typeface="OpenSans-Regular"/>
              </a:rPr>
              <a:t>opção dentro de um número limitado.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 </a:t>
            </a:r>
            <a:r>
              <a:rPr lang="en-US" sz="1800" b="0" i="0" u="none" strike="noStrike" baseline="0" dirty="0">
                <a:solidFill>
                  <a:srgbClr val="994E9D"/>
                </a:solidFill>
                <a:latin typeface="Consolas" panose="020B0609020204030204" pitchFamily="49" charset="0"/>
              </a:rPr>
              <a:t>checked</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Masculino</a:t>
            </a:r>
            <a:endParaRPr lang="en-US" sz="1800" b="0" i="0" u="none" strike="noStrike" baseline="0" dirty="0">
              <a:solidFill>
                <a:srgbClr val="000000"/>
              </a:solidFill>
              <a:latin typeface="Consolas" panose="020B0609020204030204" pitchFamily="49" charset="0"/>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Feminino</a:t>
            </a:r>
            <a:endParaRPr lang="en-US" sz="1800" b="0" i="0" u="none" strike="noStrike" baseline="0" dirty="0">
              <a:solidFill>
                <a:srgbClr val="000000"/>
              </a:solidFill>
              <a:latin typeface="Consolas" panose="020B0609020204030204" pitchFamily="49" charset="0"/>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Outros</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a:t>
            </a:r>
          </a:p>
          <a:p>
            <a:pPr algn="l"/>
            <a:r>
              <a:rPr lang="pt-BR" sz="1800" b="0" i="0" u="none" strike="noStrike" baseline="0" dirty="0">
                <a:solidFill>
                  <a:srgbClr val="585757"/>
                </a:solidFill>
                <a:latin typeface="OpenSans-Regular"/>
              </a:rPr>
              <a:t>Veja que o primeiro campo “Masculino” possui um atributo </a:t>
            </a:r>
            <a:r>
              <a:rPr lang="pt-BR" sz="1800" b="1" i="0" u="none" strike="noStrike" baseline="0" dirty="0" err="1">
                <a:solidFill>
                  <a:srgbClr val="585757"/>
                </a:solidFill>
                <a:latin typeface="OpenSans-Bold"/>
              </a:rPr>
              <a:t>checked</a:t>
            </a:r>
            <a:r>
              <a:rPr lang="pt-BR" sz="1800" b="0" i="0" u="none" strike="noStrike" baseline="0" dirty="0">
                <a:solidFill>
                  <a:srgbClr val="585757"/>
                </a:solidFill>
                <a:latin typeface="OpenSans-Regular"/>
              </a:rPr>
              <a:t>, esse atributo indica que esse campo deve ser pré-selecionado quando a página é carregada.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”range”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controle deslizante para a seleção de um determinado número em um limite. Você define o limite utilizando 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0" i="0" u="none" strike="noStrike" baseline="0" dirty="0">
                <a:solidFill>
                  <a:srgbClr val="585757"/>
                </a:solidFill>
                <a:latin typeface="OpenSans-Regular"/>
              </a:rPr>
              <a:t>. O incremento do valor é definido pelo atributo </a:t>
            </a:r>
            <a:r>
              <a:rPr lang="pt-BR" sz="1800" b="1" i="0" u="none" strike="noStrike" baseline="0" dirty="0">
                <a:solidFill>
                  <a:srgbClr val="585757"/>
                </a:solidFill>
                <a:latin typeface="OpenSans-Bold"/>
              </a:rPr>
              <a:t>step</a:t>
            </a:r>
            <a:r>
              <a:rPr lang="pt-BR" sz="1800" b="0" i="0" u="none" strike="noStrike" baseline="0" dirty="0">
                <a:solidFill>
                  <a:srgbClr val="585757"/>
                </a:solidFill>
                <a:latin typeface="OpenSans-Regular"/>
              </a:rPr>
              <a: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r>
              <a:rPr lang="en-US" sz="1800" b="0" i="0" u="none" strike="noStrike" baseline="0" dirty="0">
                <a:solidFill>
                  <a:srgbClr val="000000"/>
                </a:solidFill>
                <a:latin typeface="Consolas" panose="020B0609020204030204" pitchFamily="49" charset="0"/>
              </a:rPr>
              <a:t>0 </a:t>
            </a:r>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”range” </a:t>
            </a:r>
            <a:r>
              <a:rPr lang="en-US" sz="1800" b="0" i="0" u="none" strike="noStrike" baseline="0" dirty="0">
                <a:solidFill>
                  <a:srgbClr val="994E9D"/>
                </a:solidFill>
                <a:latin typeface="Consolas" panose="020B0609020204030204" pitchFamily="49" charset="0"/>
              </a:rPr>
              <a:t>min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”0” </a:t>
            </a:r>
            <a:r>
              <a:rPr lang="en-US" sz="1800" b="0" i="0" u="none" strike="noStrike" baseline="0" dirty="0">
                <a:solidFill>
                  <a:srgbClr val="994E9D"/>
                </a:solidFill>
                <a:latin typeface="Consolas" panose="020B0609020204030204" pitchFamily="49" charset="0"/>
              </a:rPr>
              <a:t>max</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”100” </a:t>
            </a:r>
            <a:r>
              <a:rPr lang="en-US" sz="1800" b="0" i="0" u="none" strike="noStrike" baseline="0" dirty="0">
                <a:solidFill>
                  <a:srgbClr val="994E9D"/>
                </a:solidFill>
                <a:latin typeface="Consolas" panose="020B0609020204030204" pitchFamily="49" charset="0"/>
              </a:rPr>
              <a:t>step</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”10”</a:t>
            </a:r>
            <a:r>
              <a:rPr lang="en-US" sz="1800" b="0" i="0" u="none" strike="noStrike" baseline="0" dirty="0">
                <a:solidFill>
                  <a:srgbClr val="1F217D"/>
                </a:solidFill>
                <a:latin typeface="Consolas" panose="020B0609020204030204" pitchFamily="49" charset="0"/>
              </a:rPr>
              <a:t>/&gt; </a:t>
            </a:r>
            <a:r>
              <a:rPr lang="en-US" sz="1800" b="0" i="0" u="none" strike="noStrike" baseline="0" dirty="0">
                <a:solidFill>
                  <a:srgbClr val="000000"/>
                </a:solidFill>
                <a:latin typeface="Consolas" panose="020B0609020204030204" pitchFamily="49" charset="0"/>
              </a:rPr>
              <a:t>100</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”reset”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botão que permite redefinir o valor de todos os campos do formulário</a:t>
            </a:r>
          </a:p>
          <a:p>
            <a:pPr lvl="1" algn="l"/>
            <a:r>
              <a:rPr lang="pt-BR" sz="1800" b="0" i="0" u="none" strike="noStrike" baseline="0" dirty="0">
                <a:solidFill>
                  <a:srgbClr val="585757"/>
                </a:solidFill>
                <a:latin typeface="OpenSans-Regular"/>
              </a:rPr>
              <a:t>para o seu valor padrão.</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search</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pesquisa que se comporta como um campo de texto</a:t>
            </a:r>
          </a:p>
          <a:p>
            <a:pPr lvl="1" algn="l"/>
            <a:r>
              <a:rPr lang="pt-BR" sz="1800" b="0" i="0" u="none" strike="noStrike" baseline="0" dirty="0">
                <a:solidFill>
                  <a:srgbClr val="585757"/>
                </a:solidFill>
                <a:latin typeface="OpenSans-Regular"/>
              </a:rPr>
              <a:t>simples.</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submit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botão que permite enviar todos os dados do formulário para uma</a:t>
            </a:r>
          </a:p>
          <a:p>
            <a:pPr lvl="1" algn="l"/>
            <a:r>
              <a:rPr lang="pt-BR" sz="1800" b="0" i="0" u="none" strike="noStrike" baseline="0" dirty="0">
                <a:solidFill>
                  <a:srgbClr val="585757"/>
                </a:solidFill>
                <a:latin typeface="OpenSans-Regular"/>
              </a:rPr>
              <a:t>página no servidor. A página é especificada no atributo </a:t>
            </a:r>
            <a:r>
              <a:rPr lang="pt-BR" sz="1800" b="1" i="0" u="none" strike="noStrike" baseline="0" dirty="0" err="1">
                <a:solidFill>
                  <a:srgbClr val="585757"/>
                </a:solidFill>
                <a:latin typeface="OpenSans-Bold"/>
              </a:rPr>
              <a:t>action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do formulário, conforme exemplo abaixo:</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action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”/principal.html”</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000000"/>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000000"/>
                </a:solidFill>
                <a:latin typeface="Consolas" panose="020B0609020204030204" pitchFamily="49" charset="0"/>
              </a:rPr>
              <a:t>&gt;</a:t>
            </a:r>
          </a:p>
          <a:p>
            <a:pPr lvl="3" algn="l"/>
            <a:r>
              <a:rPr lang="pt-BR" sz="1800" b="0" i="0" u="none" strike="noStrike" baseline="0" dirty="0">
                <a:solidFill>
                  <a:srgbClr val="000000"/>
                </a:solidFill>
                <a:latin typeface="Consolas" panose="020B0609020204030204" pitchFamily="49" charset="0"/>
              </a:rPr>
              <a:t>Campo texto: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submit</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”Enviar”</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	&lt;/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Se o atributo </a:t>
            </a:r>
            <a:r>
              <a:rPr lang="pt-BR" sz="1800" b="1" i="0" u="none" strike="noStrike" baseline="0" dirty="0" err="1">
                <a:solidFill>
                  <a:srgbClr val="585757"/>
                </a:solidFill>
                <a:latin typeface="OpenSans-Bold"/>
              </a:rPr>
              <a:t>action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não for informado, as informações serão enviadas para a página atual. Você também pode utilizar o atributo </a:t>
            </a:r>
            <a:r>
              <a:rPr lang="pt-BR" sz="1800" b="1" i="0" u="none" strike="noStrike" baseline="0" dirty="0">
                <a:solidFill>
                  <a:srgbClr val="585757"/>
                </a:solidFill>
                <a:latin typeface="OpenSans-Bold"/>
              </a:rPr>
              <a:t>target </a:t>
            </a:r>
            <a:r>
              <a:rPr lang="pt-BR" sz="1800" b="0" i="0" u="none" strike="noStrike" baseline="0" dirty="0">
                <a:solidFill>
                  <a:srgbClr val="585757"/>
                </a:solidFill>
                <a:latin typeface="OpenSans-Regular"/>
              </a:rPr>
              <a:t>do formulário para definir se os dados devem ser enviados em uma nova aba do navegador (valor </a:t>
            </a:r>
            <a:r>
              <a:rPr lang="pt-BR" sz="1800" b="1" i="0" u="none" strike="noStrike" baseline="0" dirty="0">
                <a:solidFill>
                  <a:srgbClr val="585757"/>
                </a:solidFill>
                <a:latin typeface="OpenSans-Bold"/>
              </a:rPr>
              <a:t>_</a:t>
            </a:r>
            <a:r>
              <a:rPr lang="pt-BR" sz="1800" b="1" i="0" u="none" strike="noStrike" baseline="0" dirty="0" err="1">
                <a:solidFill>
                  <a:srgbClr val="585757"/>
                </a:solidFill>
                <a:latin typeface="OpenSans-Bold"/>
              </a:rPr>
              <a:t>blank</a:t>
            </a:r>
            <a:r>
              <a:rPr lang="pt-BR" sz="1800" b="0" i="0" u="none" strike="noStrike" baseline="0" dirty="0">
                <a:solidFill>
                  <a:srgbClr val="585757"/>
                </a:solidFill>
                <a:latin typeface="OpenSans-Regular"/>
              </a:rPr>
              <a:t>) ou na janela atual (valor </a:t>
            </a:r>
            <a:r>
              <a:rPr lang="pt-BR" sz="1800" b="1" i="0" u="none" strike="noStrike" baseline="0" dirty="0">
                <a:solidFill>
                  <a:srgbClr val="585757"/>
                </a:solidFill>
                <a:latin typeface="OpenSans-Bold"/>
              </a:rPr>
              <a:t>_self</a:t>
            </a:r>
            <a:r>
              <a:rPr lang="pt-BR" sz="1800" b="0" i="0" u="none" strike="noStrike" baseline="0" dirty="0">
                <a:solidFill>
                  <a:srgbClr val="585757"/>
                </a:solidFill>
                <a:latin typeface="OpenSans-Regular"/>
              </a:rPr>
              <a:t>). O valor padrão é </a:t>
            </a:r>
            <a:r>
              <a:rPr lang="pt-BR" sz="1800" b="1" i="0" u="none" strike="noStrike" baseline="0" dirty="0">
                <a:solidFill>
                  <a:srgbClr val="585757"/>
                </a:solidFill>
                <a:latin typeface="OpenSans-Bold"/>
              </a:rPr>
              <a:t>_self</a:t>
            </a:r>
            <a:r>
              <a:rPr lang="pt-BR" sz="1800" b="0" i="0" u="none" strike="noStrike" baseline="0" dirty="0">
                <a:solidFill>
                  <a:srgbClr val="585757"/>
                </a:solidFill>
                <a:latin typeface="OpenSans-Regular"/>
              </a:rPr>
              <a: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padrão, o formulário utiliza o método GET do protocolo HTTP para enviar as informações para o servidor, nesse método as informações são passadas na URL. Exemplo: </a:t>
            </a:r>
            <a:r>
              <a:rPr lang="pt-BR" sz="1800" b="0" i="1" u="none" strike="noStrike" baseline="0" dirty="0">
                <a:solidFill>
                  <a:srgbClr val="585757"/>
                </a:solidFill>
                <a:latin typeface="OpenSans-Italic"/>
              </a:rPr>
              <a:t>https://formulario-login--fbricadede.repl.co/principal.html?login=fabrica&amp;senha=123</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que os dados ficam visíveis no navegador para o nosso usuário (inclusive a senha). Para evitar isso, você pode trocar para o método POST do HTTP. Para isso utilize o atributo </a:t>
            </a:r>
            <a:r>
              <a:rPr lang="pt-BR" sz="1800" b="1" i="0" u="none" strike="noStrike" baseline="0" dirty="0" err="1">
                <a:solidFill>
                  <a:srgbClr val="585757"/>
                </a:solidFill>
                <a:latin typeface="OpenSans-Bold"/>
              </a:rPr>
              <a:t>method</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do formulário com</a:t>
            </a:r>
          </a:p>
          <a:p>
            <a:pPr algn="l"/>
            <a:r>
              <a:rPr lang="pt-BR" sz="1800" b="0" i="0" u="none" strike="noStrike" baseline="0" dirty="0">
                <a:solidFill>
                  <a:srgbClr val="585757"/>
                </a:solidFill>
                <a:latin typeface="OpenSans-Regular"/>
              </a:rPr>
              <a:t>o valor </a:t>
            </a:r>
            <a:r>
              <a:rPr lang="pt-BR" sz="1800" b="1" i="0" u="none" strike="noStrike" baseline="0" dirty="0">
                <a:solidFill>
                  <a:srgbClr val="585757"/>
                </a:solidFill>
                <a:latin typeface="OpenSans-Bold"/>
              </a:rPr>
              <a:t>post. </a:t>
            </a:r>
            <a:r>
              <a:rPr lang="pt-BR" sz="1800" b="0" i="0" u="none" strike="noStrike" baseline="0" dirty="0">
                <a:solidFill>
                  <a:srgbClr val="585757"/>
                </a:solidFill>
                <a:latin typeface="OpenSans-Regular"/>
              </a:rPr>
              <a:t>Segue com os atributos </a:t>
            </a:r>
            <a:r>
              <a:rPr lang="pt-BR" sz="1800" b="1" i="0" u="none" strike="noStrike" baseline="0" dirty="0">
                <a:solidFill>
                  <a:srgbClr val="585757"/>
                </a:solidFill>
                <a:latin typeface="OpenSans-Bold"/>
              </a:rPr>
              <a:t>target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method</a:t>
            </a:r>
            <a:r>
              <a:rPr lang="pt-BR" sz="1800" b="0" i="0" u="none" strike="noStrike" baseline="0" dirty="0">
                <a:solidFill>
                  <a:srgbClr val="585757"/>
                </a:solidFill>
                <a:latin typeface="OpenSans-Regular"/>
              </a:rPr>
              <a:t>:</a:t>
            </a:r>
          </a:p>
          <a:p>
            <a:pPr algn="l"/>
            <a:endParaRPr lang="en-US" sz="1800" b="0" i="0" u="none" strike="noStrike" baseline="0" dirty="0">
              <a:solidFill>
                <a:srgbClr val="1F217D"/>
              </a:solidFill>
              <a:latin typeface="Consolas" panose="020B0609020204030204" pitchFamily="49" charset="0"/>
            </a:endParaRPr>
          </a:p>
          <a:p>
            <a:pPr lvl="1"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Login: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”login”</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Senha: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”senha”</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”reset”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Limpar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”submit”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Enviar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Ao desenvolver seus formulários, você pode ser um pouco negligente na escolha do método de envio (GET ou POST).</a:t>
            </a:r>
          </a:p>
          <a:p>
            <a:pPr algn="l"/>
            <a:r>
              <a:rPr lang="pt-BR" sz="1800" b="0" i="0" u="none" strike="noStrike" baseline="0" dirty="0">
                <a:solidFill>
                  <a:srgbClr val="585757"/>
                </a:solidFill>
                <a:latin typeface="OpenSans-Regular"/>
              </a:rPr>
              <a:t>Isso pode gerar problemas na sua aplicação ou na perda de uma funcionalidade muito útil para o seu usuário, a de adicionar a URL nos favoritos do navegador.</a:t>
            </a:r>
          </a:p>
          <a:p>
            <a:pPr algn="l"/>
            <a:r>
              <a:rPr lang="pt-BR" sz="1800" b="0" i="0" u="none" strike="noStrike" baseline="0" dirty="0">
                <a:solidFill>
                  <a:srgbClr val="585757"/>
                </a:solidFill>
                <a:latin typeface="OpenSans-Regular"/>
              </a:rPr>
              <a:t>Gaste um tempo analisando o método de envio. A </a:t>
            </a:r>
            <a:r>
              <a:rPr lang="pt-BR" sz="1800" b="0" i="1" u="none" strike="noStrike" baseline="0" dirty="0">
                <a:solidFill>
                  <a:srgbClr val="585757"/>
                </a:solidFill>
                <a:latin typeface="OpenSans-Italic"/>
              </a:rPr>
              <a:t>checklist </a:t>
            </a:r>
            <a:r>
              <a:rPr lang="pt-BR" sz="1800" b="0" i="0" u="none" strike="noStrike" baseline="0" dirty="0">
                <a:solidFill>
                  <a:srgbClr val="585757"/>
                </a:solidFill>
                <a:latin typeface="OpenSans-Regular"/>
              </a:rPr>
              <a:t>abaixo pode te auxiliar:</a:t>
            </a:r>
          </a:p>
          <a:p>
            <a:pPr algn="l"/>
            <a:r>
              <a:rPr lang="pt-BR" sz="1800" b="1" i="0" u="none" strike="noStrike" baseline="0" dirty="0">
                <a:solidFill>
                  <a:srgbClr val="585757"/>
                </a:solidFill>
                <a:latin typeface="OpenSans-Bold"/>
              </a:rPr>
              <a:t>GET</a:t>
            </a:r>
          </a:p>
          <a:p>
            <a:pPr algn="l"/>
            <a:r>
              <a:rPr lang="pt-BR" sz="1800" b="0" i="0" u="none" strike="noStrike" baseline="0" dirty="0">
                <a:solidFill>
                  <a:srgbClr val="585757"/>
                </a:solidFill>
                <a:latin typeface="OpenSans-Regular"/>
              </a:rPr>
              <a:t>Neste método, os dados do formulário ficam visíveis na URL do navegador em pares de (nome=valor). Você deve usar esse método quando:</a:t>
            </a:r>
          </a:p>
          <a:p>
            <a:pPr algn="l"/>
            <a:r>
              <a:rPr lang="pt-BR" sz="1800" b="0" i="0" u="none" strike="noStrike" baseline="0" dirty="0">
                <a:solidFill>
                  <a:srgbClr val="585757"/>
                </a:solidFill>
                <a:latin typeface="OpenSans-Regular"/>
              </a:rPr>
              <a:t>• Não existe risco de ultrapassar o limite de caracteres da URL (2048 caracteres);</a:t>
            </a:r>
          </a:p>
          <a:p>
            <a:pPr algn="l"/>
            <a:r>
              <a:rPr lang="pt-BR" sz="1800" b="0" i="0" u="none" strike="noStrike" baseline="0" dirty="0">
                <a:solidFill>
                  <a:srgbClr val="585757"/>
                </a:solidFill>
                <a:latin typeface="OpenSans-Regular"/>
              </a:rPr>
              <a:t>• Os dados não são confidenciais (pois eles ficam visíveis no navegador);</a:t>
            </a:r>
          </a:p>
          <a:p>
            <a:pPr algn="l"/>
            <a:r>
              <a:rPr lang="pt-BR" sz="1800" b="0" i="0" u="none" strike="noStrike" baseline="0" dirty="0">
                <a:solidFill>
                  <a:srgbClr val="585757"/>
                </a:solidFill>
                <a:latin typeface="OpenSans-Regular"/>
              </a:rPr>
              <a:t>• For útil (para os usuários) registrar a URL nos favoritos.</a:t>
            </a:r>
          </a:p>
          <a:p>
            <a:pPr algn="l"/>
            <a:r>
              <a:rPr lang="pt-BR" sz="1800" b="1" i="0" u="none" strike="noStrike" baseline="0" dirty="0">
                <a:solidFill>
                  <a:srgbClr val="585757"/>
                </a:solidFill>
                <a:latin typeface="OpenSans-Bold"/>
              </a:rPr>
              <a:t>POST</a:t>
            </a:r>
          </a:p>
          <a:p>
            <a:pPr algn="l"/>
            <a:r>
              <a:rPr lang="pt-BR" sz="1800" b="0" i="0" u="none" strike="noStrike" baseline="0" dirty="0">
                <a:solidFill>
                  <a:srgbClr val="585757"/>
                </a:solidFill>
                <a:latin typeface="OpenSans-Regular"/>
              </a:rPr>
              <a:t>Neste método os dados não ficaram visíveis. Você deve usar esse método quando:</a:t>
            </a:r>
          </a:p>
          <a:p>
            <a:pPr algn="l"/>
            <a:r>
              <a:rPr lang="pt-BR" sz="1800" b="0" i="0" u="none" strike="noStrike" baseline="0" dirty="0">
                <a:solidFill>
                  <a:srgbClr val="585757"/>
                </a:solidFill>
                <a:latin typeface="OpenSans-Regular"/>
              </a:rPr>
              <a:t>• É necessário enviar grandes quantidades de dados (o POST não possui limitações de tamanho);</a:t>
            </a:r>
          </a:p>
          <a:p>
            <a:pPr algn="l"/>
            <a:r>
              <a:rPr lang="pt-BR" sz="1800" b="0" i="0" u="none" strike="noStrike" baseline="0" dirty="0">
                <a:solidFill>
                  <a:srgbClr val="585757"/>
                </a:solidFill>
                <a:latin typeface="OpenSans-Regular"/>
              </a:rPr>
              <a:t>• Não é necessário registrar nos favoritos;</a:t>
            </a:r>
          </a:p>
          <a:p>
            <a:pPr algn="l"/>
            <a:r>
              <a:rPr lang="pt-BR" sz="1800" b="0" i="0" u="none" strike="noStrike" baseline="0" dirty="0">
                <a:solidFill>
                  <a:srgbClr val="585757"/>
                </a:solidFill>
                <a:latin typeface="OpenSans-Regular"/>
              </a:rPr>
              <a:t>• As informações são confidenciais.</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telefone. Você pode utilizar o atributo </a:t>
            </a:r>
            <a:r>
              <a:rPr lang="pt-BR" sz="1800" b="1" i="0" u="none" strike="noStrike" baseline="0" dirty="0" err="1">
                <a:solidFill>
                  <a:srgbClr val="585757"/>
                </a:solidFill>
                <a:latin typeface="OpenSans-Bold"/>
              </a:rPr>
              <a:t>pattern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validar se o formato do telefone está correto. Por exemplo:</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pattern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”9[0-9]{4}-[0-9]{4}”</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No exemplo acima, o navegador não vai permitir enviar números que não são de celulares, exemplo: 98811-2233 (vai enviar), 3388-8899 (não vai enviar).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texto simples.</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”time”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entrada de hora e minuto.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url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uma URL. Dependendo do navegador, esse campo é validado automaticamente. Alguns smartphones apresentam a tecla </a:t>
            </a:r>
            <a:r>
              <a:rPr lang="pt-BR" sz="1800" b="1" i="0" u="none" strike="noStrike" baseline="0" dirty="0">
                <a:solidFill>
                  <a:srgbClr val="585757"/>
                </a:solidFill>
                <a:latin typeface="OpenSans-Bold"/>
              </a:rPr>
              <a:t>.com </a:t>
            </a:r>
            <a:r>
              <a:rPr lang="pt-BR" sz="1800" b="0" i="0" u="none" strike="noStrike" baseline="0" dirty="0">
                <a:solidFill>
                  <a:srgbClr val="585757"/>
                </a:solidFill>
                <a:latin typeface="OpenSans-Regular"/>
              </a:rPr>
              <a:t>que facilita a digitação da URL.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week</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semana e ano.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Os campos de entrada de texto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possuem outros importantes atributos, abaixo você aprenderá alguns:</a:t>
            </a:r>
          </a:p>
          <a:p>
            <a:pPr algn="l"/>
            <a:endParaRPr lang="pt-BR" sz="1800" b="0" i="0" u="none" strike="noStrike" baseline="0" dirty="0">
              <a:solidFill>
                <a:srgbClr val="585757"/>
              </a:solidFill>
              <a:latin typeface="OpenSans-Regular"/>
            </a:endParaRPr>
          </a:p>
          <a:p>
            <a:pPr algn="l"/>
            <a:r>
              <a:rPr lang="pt-BR" sz="1800" b="1" i="0" u="none" strike="noStrike" baseline="0" dirty="0">
                <a:latin typeface="OpenSans-Bold"/>
              </a:rPr>
              <a:t>Outros atributos importantes do elemento &lt;input&gt;</a:t>
            </a:r>
          </a:p>
          <a:p>
            <a:pPr algn="l"/>
            <a:r>
              <a:rPr lang="pt-BR" sz="1800" b="1" i="0" u="none" strike="noStrike" baseline="0" dirty="0">
                <a:latin typeface="OpenSans-Bold"/>
              </a:rPr>
              <a:t>Atributo Descrição</a:t>
            </a:r>
          </a:p>
          <a:p>
            <a:pPr algn="l"/>
            <a:r>
              <a:rPr lang="es-ES" sz="1800" b="1" i="0" u="none" strike="noStrike" baseline="0" dirty="0" err="1">
                <a:latin typeface="OpenSans-Bold"/>
              </a:rPr>
              <a:t>disabled</a:t>
            </a:r>
            <a:r>
              <a:rPr lang="es-ES" sz="1800" b="1" i="0" u="none" strike="noStrike" baseline="0" dirty="0">
                <a:latin typeface="OpenSans-Bold"/>
              </a:rPr>
              <a:t> </a:t>
            </a:r>
            <a:r>
              <a:rPr lang="es-ES" sz="1800" b="0" i="0" u="none" strike="noStrike" baseline="0" dirty="0">
                <a:latin typeface="OpenSans-Regular"/>
              </a:rPr>
              <a:t>Define que o campo está </a:t>
            </a:r>
            <a:r>
              <a:rPr lang="es-ES" sz="1800" b="0" i="0" u="none" strike="noStrike" baseline="0" dirty="0" err="1">
                <a:latin typeface="OpenSans-Regular"/>
              </a:rPr>
              <a:t>desabilitado</a:t>
            </a:r>
            <a:r>
              <a:rPr lang="es-ES" sz="1800" b="0" i="0" u="none" strike="noStrike" baseline="0" dirty="0">
                <a:latin typeface="OpenSans-Regular"/>
              </a:rPr>
              <a:t>.</a:t>
            </a:r>
          </a:p>
          <a:p>
            <a:pPr algn="l"/>
            <a:r>
              <a:rPr lang="pt-BR" sz="1800" b="1" i="0" u="none" strike="noStrike" baseline="0" dirty="0" err="1">
                <a:latin typeface="OpenSans-Bold"/>
              </a:rPr>
              <a:t>readonly</a:t>
            </a:r>
            <a:r>
              <a:rPr lang="pt-BR" sz="1800" b="1" i="0" u="none" strike="noStrike" baseline="0" dirty="0">
                <a:latin typeface="OpenSans-Bold"/>
              </a:rPr>
              <a:t> </a:t>
            </a:r>
            <a:r>
              <a:rPr lang="pt-BR" sz="1800" b="0" i="0" u="none" strike="noStrike" baseline="0" dirty="0">
                <a:latin typeface="OpenSans-Regular"/>
              </a:rPr>
              <a:t>Define que o campo é somente leitura.</a:t>
            </a:r>
          </a:p>
          <a:p>
            <a:pPr algn="l"/>
            <a:r>
              <a:rPr lang="pt-BR" sz="1800" b="1" i="0" u="none" strike="noStrike" baseline="0" dirty="0" err="1">
                <a:latin typeface="OpenSans-Bold"/>
              </a:rPr>
              <a:t>maxlenght</a:t>
            </a:r>
            <a:r>
              <a:rPr lang="pt-BR" sz="1800" b="1" i="0" u="none" strike="noStrike" baseline="0" dirty="0">
                <a:latin typeface="OpenSans-Bold"/>
              </a:rPr>
              <a:t> </a:t>
            </a:r>
            <a:r>
              <a:rPr lang="pt-BR" sz="1800" b="0" i="0" u="none" strike="noStrike" baseline="0" dirty="0">
                <a:latin typeface="OpenSans-Regular"/>
              </a:rPr>
              <a:t>Limita a quantidade máxima de caracteres que o campo aceita.</a:t>
            </a:r>
          </a:p>
          <a:p>
            <a:pPr algn="l"/>
            <a:r>
              <a:rPr lang="pt-BR" sz="1800" b="1" i="0" u="none" strike="noStrike" baseline="0" dirty="0" err="1">
                <a:latin typeface="OpenSans-Bold"/>
              </a:rPr>
              <a:t>required</a:t>
            </a:r>
            <a:r>
              <a:rPr lang="pt-BR" sz="1800" b="1" i="0" u="none" strike="noStrike" baseline="0" dirty="0">
                <a:latin typeface="OpenSans-Bold"/>
              </a:rPr>
              <a:t> </a:t>
            </a:r>
            <a:r>
              <a:rPr lang="pt-BR" sz="1800" b="0" i="0" u="none" strike="noStrike" baseline="0" dirty="0">
                <a:latin typeface="OpenSans-Regular"/>
              </a:rPr>
              <a:t>Define que o campo é obrigatório. Dependendo do navegador, ao tentar enviar os dados, uma mensagem é exibida para o usuário.</a:t>
            </a:r>
          </a:p>
          <a:p>
            <a:pPr algn="l"/>
            <a:r>
              <a:rPr lang="pt-BR" sz="1800" b="1" i="0" u="none" strike="noStrike" baseline="0" dirty="0" err="1">
                <a:latin typeface="OpenSans-Bold"/>
              </a:rPr>
              <a:t>size</a:t>
            </a:r>
            <a:r>
              <a:rPr lang="pt-BR" sz="1800" b="1" i="0" u="none" strike="noStrike" baseline="0" dirty="0">
                <a:latin typeface="OpenSans-Bold"/>
              </a:rPr>
              <a:t> </a:t>
            </a:r>
            <a:r>
              <a:rPr lang="pt-BR" sz="1800" b="0" i="0" u="none" strike="noStrike" baseline="0" dirty="0">
                <a:latin typeface="OpenSans-Regular"/>
              </a:rPr>
              <a:t>Define o tamanho do campo com base em caracteres.</a:t>
            </a:r>
          </a:p>
          <a:p>
            <a:pPr algn="l"/>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um valor para o campo. No caso dos botões </a:t>
            </a:r>
            <a:r>
              <a:rPr lang="pt-BR" sz="1800" b="1" i="0" u="none" strike="noStrike" baseline="0" dirty="0" err="1">
                <a:latin typeface="OpenSans-Bold"/>
              </a:rPr>
              <a:t>submit</a:t>
            </a:r>
            <a:r>
              <a:rPr lang="pt-BR" sz="1800" b="0" i="0" u="none" strike="noStrike" baseline="0" dirty="0">
                <a:latin typeface="OpenSans-Regular"/>
              </a:rPr>
              <a:t>, </a:t>
            </a:r>
            <a:r>
              <a:rPr lang="pt-BR" sz="1800" b="1" i="0" u="none" strike="noStrike" baseline="0" dirty="0">
                <a:latin typeface="OpenSans-Bold"/>
              </a:rPr>
              <a:t>reset </a:t>
            </a:r>
            <a:r>
              <a:rPr lang="pt-BR" sz="1800" b="0" i="0" u="none" strike="noStrike" baseline="0" dirty="0">
                <a:latin typeface="OpenSans-Regular"/>
              </a:rPr>
              <a:t>e </a:t>
            </a:r>
            <a:r>
              <a:rPr lang="pt-BR" sz="1800" b="1" i="0" u="none" strike="noStrike" baseline="0" dirty="0" err="1">
                <a:latin typeface="OpenSans-Bold"/>
              </a:rPr>
              <a:t>button</a:t>
            </a:r>
            <a:r>
              <a:rPr lang="pt-BR" sz="1800" b="0" i="0" u="none" strike="noStrike" baseline="0" dirty="0">
                <a:latin typeface="OpenSans-Regular"/>
              </a:rPr>
              <a:t>, o atributo </a:t>
            </a:r>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o texto dos botões.</a:t>
            </a:r>
          </a:p>
          <a:p>
            <a:pPr algn="l"/>
            <a:r>
              <a:rPr lang="pt-BR" sz="1800" b="1" i="0" u="none" strike="noStrike" baseline="0" dirty="0" err="1">
                <a:latin typeface="OpenSans-Bold"/>
              </a:rPr>
              <a:t>placeholder</a:t>
            </a:r>
            <a:r>
              <a:rPr lang="pt-BR" sz="1800" b="1" i="0" u="none" strike="noStrike" baseline="0" dirty="0">
                <a:latin typeface="OpenSans-Bold"/>
              </a:rPr>
              <a:t> </a:t>
            </a:r>
            <a:r>
              <a:rPr lang="pt-BR" sz="1800" b="0" i="0" u="none" strike="noStrike" baseline="0" dirty="0">
                <a:latin typeface="OpenSans-Regular"/>
              </a:rPr>
              <a:t>Especifica uma dica para o usuário sobre como ele deve preencher o campo. A dica é exibida enquanto o campo não possui valor, assim que o usuário insere o primeiro caractere ele desaparece.</a:t>
            </a:r>
          </a:p>
          <a:p>
            <a:pPr algn="l"/>
            <a:r>
              <a:rPr lang="pt-BR" sz="1800" b="1" i="0" u="none" strike="noStrike" baseline="0" dirty="0" err="1">
                <a:latin typeface="OpenSans-Bold"/>
              </a:rPr>
              <a:t>name</a:t>
            </a:r>
            <a:r>
              <a:rPr lang="pt-BR" sz="1800" b="1" i="0" u="none" strike="noStrike" baseline="0" dirty="0">
                <a:latin typeface="OpenSans-Bold"/>
              </a:rPr>
              <a:t> </a:t>
            </a:r>
            <a:r>
              <a:rPr lang="pt-BR" sz="1800" b="0" i="0" u="none" strike="noStrike" baseline="0" dirty="0">
                <a:latin typeface="OpenSans-Regular"/>
              </a:rPr>
              <a:t>Identifica a informação para que ela seja acessada no servidor.</a:t>
            </a:r>
          </a:p>
          <a:p>
            <a:pPr algn="l"/>
            <a:r>
              <a:rPr lang="pt-BR" sz="1800" b="1" i="0" u="none" strike="noStrike" baseline="0" dirty="0">
                <a:latin typeface="OpenSans-Bold"/>
              </a:rPr>
              <a:t>id </a:t>
            </a:r>
            <a:r>
              <a:rPr lang="pt-BR" sz="1800" b="0" i="0" u="none" strike="noStrike" baseline="0" dirty="0">
                <a:latin typeface="OpenSans-Regular"/>
              </a:rPr>
              <a:t>Define um identificador para o campo em todo o documento HTML. O valor deve ser único.</a:t>
            </a:r>
          </a:p>
          <a:p>
            <a:pPr algn="l"/>
            <a:endParaRPr lang="pt-BR" sz="1800" b="0" i="0" u="none" strike="noStrike" baseline="0" dirty="0">
              <a:solidFill>
                <a:srgbClr val="1F217D"/>
              </a:solidFill>
              <a:latin typeface="OpenSans-Regular"/>
            </a:endParaRPr>
          </a:p>
          <a:p>
            <a:pPr algn="l"/>
            <a:endParaRPr lang="pt-BR" sz="1800" b="0" i="0" u="none" strike="noStrike" baseline="0" dirty="0">
              <a:solidFill>
                <a:srgbClr val="1F217D"/>
              </a:solidFill>
              <a:latin typeface="OpenSans-Regular"/>
            </a:endParaRPr>
          </a:p>
          <a:p>
            <a:pPr algn="l"/>
            <a:r>
              <a:rPr lang="en-US" sz="1800" b="0" i="0" u="none" strike="noStrike" baseline="0" dirty="0" err="1">
                <a:solidFill>
                  <a:srgbClr val="585757"/>
                </a:solidFill>
                <a:latin typeface="OpenSans-Regular"/>
              </a:rPr>
              <a:t>Os</a:t>
            </a:r>
            <a:r>
              <a:rPr lang="en-US" sz="1800" b="0" i="0" u="none" strike="noStrike" baseline="0" dirty="0">
                <a:solidFill>
                  <a:srgbClr val="585757"/>
                </a:solidFill>
                <a:latin typeface="OpenSans-Regular"/>
              </a:rPr>
              <a:t> </a:t>
            </a:r>
            <a:r>
              <a:rPr lang="en-US" sz="1800" b="0" i="0" u="none" strike="noStrike" baseline="0" dirty="0" err="1">
                <a:solidFill>
                  <a:srgbClr val="585757"/>
                </a:solidFill>
                <a:latin typeface="OpenSans-Regular"/>
              </a:rPr>
              <a:t>tipos</a:t>
            </a:r>
            <a:r>
              <a:rPr lang="en-US" sz="1800" b="0" i="0" u="none" strike="noStrike" baseline="0" dirty="0">
                <a:solidFill>
                  <a:srgbClr val="585757"/>
                </a:solidFill>
                <a:latin typeface="OpenSans-Regular"/>
              </a:rPr>
              <a:t> </a:t>
            </a:r>
            <a:r>
              <a:rPr lang="en-US" sz="1800" b="1" i="0" u="none" strike="noStrike" baseline="0" dirty="0">
                <a:solidFill>
                  <a:srgbClr val="585757"/>
                </a:solidFill>
                <a:latin typeface="OpenSans-Bold"/>
              </a:rPr>
              <a:t>color, date, datetime-local, email, month, number, range, search, </a:t>
            </a:r>
            <a:r>
              <a:rPr lang="en-US" sz="1800" b="1" i="0" u="none" strike="noStrike" baseline="0" dirty="0" err="1">
                <a:solidFill>
                  <a:srgbClr val="585757"/>
                </a:solidFill>
                <a:latin typeface="OpenSans-Bold"/>
              </a:rPr>
              <a:t>tel</a:t>
            </a:r>
            <a:r>
              <a:rPr lang="en-US" sz="1800" b="1" i="0" u="none" strike="noStrike" baseline="0" dirty="0">
                <a:solidFill>
                  <a:srgbClr val="585757"/>
                </a:solidFill>
                <a:latin typeface="OpenSans-Bold"/>
              </a:rPr>
              <a:t>, </a:t>
            </a:r>
            <a:r>
              <a:rPr lang="pt-BR" sz="1800" b="1" i="0" u="none" strike="noStrike" baseline="0" dirty="0">
                <a:solidFill>
                  <a:srgbClr val="585757"/>
                </a:solidFill>
                <a:latin typeface="OpenSans-Bold"/>
              </a:rPr>
              <a:t>time, </a:t>
            </a:r>
            <a:r>
              <a:rPr lang="pt-BR" sz="1800" b="1" i="0" u="none" strike="noStrike" baseline="0" dirty="0" err="1">
                <a:solidFill>
                  <a:srgbClr val="585757"/>
                </a:solidFill>
                <a:latin typeface="OpenSans-Bold"/>
              </a:rPr>
              <a:t>url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week</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foram introduzidos no HTML5. Caso você execute sua página em um navegador que não suporta o HTML5, esses elementos serão exibidos como um campo de texto simples (</a:t>
            </a:r>
            <a:r>
              <a:rPr lang="pt-BR" sz="1800" b="1" i="0" u="none" strike="noStrike" baseline="0" dirty="0">
                <a:solidFill>
                  <a:srgbClr val="585757"/>
                </a:solidFill>
                <a:latin typeface="OpenSans-Bold"/>
              </a:rPr>
              <a:t>“</a:t>
            </a:r>
            <a:r>
              <a:rPr lang="pt-BR" sz="1800" b="1" i="0" u="none" strike="noStrike" baseline="0" dirty="0" err="1">
                <a:solidFill>
                  <a:srgbClr val="585757"/>
                </a:solidFill>
                <a:latin typeface="OpenSans-Bold"/>
              </a:rPr>
              <a:t>text</a:t>
            </a:r>
            <a:r>
              <a:rPr lang="pt-BR" sz="1800" b="1" i="0" u="none" strike="noStrike" baseline="0" dirty="0">
                <a:solidFill>
                  <a:srgbClr val="585757"/>
                </a:solidFill>
                <a:latin typeface="OpenSans-Bold"/>
              </a:rPr>
              <a:t>”</a:t>
            </a:r>
            <a:r>
              <a:rPr lang="pt-BR" sz="1800" b="0" i="0" u="none" strike="noStrike" baseline="0" dirty="0">
                <a:solidFill>
                  <a:srgbClr val="585757"/>
                </a:solidFill>
                <a:latin typeface="OpenSans-Regular"/>
              </a:rPr>
              <a:t>). Esse não é um problema, pois as versões atuais dos navegadores Mozilla, Chrome, Edge e Opera possuem suporte ao HTML5. Porém, tome cuidado com as diferenças de comportamento nos navegadores. Por exemplo, avalie como os campos </a:t>
            </a:r>
            <a:r>
              <a:rPr lang="pt-BR" sz="1800" b="1" i="0" u="none" strike="noStrike" baseline="0" dirty="0">
                <a:solidFill>
                  <a:srgbClr val="585757"/>
                </a:solidFill>
                <a:latin typeface="OpenSans-Bold"/>
              </a:rPr>
              <a:t>date, </a:t>
            </a:r>
            <a:r>
              <a:rPr lang="pt-BR" sz="1800" b="1" i="0" u="none" strike="noStrike" baseline="0" dirty="0" err="1">
                <a:solidFill>
                  <a:srgbClr val="585757"/>
                </a:solidFill>
                <a:latin typeface="OpenSans-Bold"/>
              </a:rPr>
              <a:t>datetime</a:t>
            </a:r>
            <a:r>
              <a:rPr lang="pt-BR" sz="1800" b="1" i="0" u="none" strike="noStrike" baseline="0" dirty="0">
                <a:solidFill>
                  <a:srgbClr val="585757"/>
                </a:solidFill>
                <a:latin typeface="OpenSans-Bold"/>
              </a:rPr>
              <a:t>-local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month</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são apresentados no Mozilla e no Chrome. Veja também</a:t>
            </a:r>
          </a:p>
          <a:p>
            <a:pPr algn="l"/>
            <a:r>
              <a:rPr lang="pt-BR" sz="1800" b="0" i="0" u="none" strike="noStrike" baseline="0" dirty="0">
                <a:solidFill>
                  <a:srgbClr val="585757"/>
                </a:solidFill>
                <a:latin typeface="OpenSans-Regular"/>
              </a:rPr>
              <a:t>como o campo </a:t>
            </a:r>
            <a:r>
              <a:rPr lang="pt-BR" sz="1800" b="1" i="0" u="none" strike="noStrike" baseline="0" dirty="0" err="1">
                <a:solidFill>
                  <a:srgbClr val="585757"/>
                </a:solidFill>
                <a:latin typeface="OpenSans-Bold"/>
              </a:rPr>
              <a:t>email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é validado no Mozilla e no Chrome.</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CenturyGothic"/>
              </a:rPr>
              <a:t>O elemento </a:t>
            </a:r>
            <a:r>
              <a:rPr lang="pt-BR" sz="1800" b="1" i="0" u="none" strike="noStrike" baseline="0" dirty="0">
                <a:solidFill>
                  <a:srgbClr val="585757"/>
                </a:solidFill>
                <a:latin typeface="CenturyGothic-Bold"/>
              </a:rPr>
              <a:t>&lt;input&gt; </a:t>
            </a:r>
            <a:r>
              <a:rPr lang="pt-BR" sz="1800" b="0" i="0" u="none" strike="noStrike" baseline="0" dirty="0">
                <a:solidFill>
                  <a:srgbClr val="585757"/>
                </a:solidFill>
                <a:latin typeface="OpenSans-Regular"/>
              </a:rPr>
              <a:t>já resolve a maioria dos seus problemas, mas o HTML não se limita a eles. Agora você vai aprender sobre os elementos diferentes dos </a:t>
            </a:r>
            <a:r>
              <a:rPr lang="pt-BR" sz="1800" b="1" i="0" u="none" strike="noStrike" baseline="0" dirty="0">
                <a:solidFill>
                  <a:srgbClr val="585757"/>
                </a:solidFill>
                <a:latin typeface="CenturyGothic-Bold"/>
              </a:rPr>
              <a:t>&lt;input&gt;</a:t>
            </a:r>
            <a:r>
              <a:rPr lang="pt-BR" sz="1800" b="0" i="0" u="none" strike="noStrike" baseline="0" dirty="0">
                <a:solidFill>
                  <a:srgbClr val="585757"/>
                </a:solidFill>
                <a:latin typeface="CenturyGothic"/>
              </a:rPr>
              <a:t>. O primeiro é o campo de seleção (</a:t>
            </a:r>
            <a:r>
              <a:rPr lang="pt-BR" sz="1800" b="1" i="0" u="none" strike="noStrike" baseline="0" dirty="0">
                <a:solidFill>
                  <a:srgbClr val="585757"/>
                </a:solidFill>
                <a:latin typeface="CenturyGothic-Bold"/>
              </a:rPr>
              <a:t>&lt;</a:t>
            </a:r>
            <a:r>
              <a:rPr lang="pt-BR" sz="1800" b="1" i="0" u="none" strike="noStrike" baseline="0" dirty="0" err="1">
                <a:solidFill>
                  <a:srgbClr val="585757"/>
                </a:solidFill>
                <a:latin typeface="CenturyGothic-Bold"/>
              </a:rPr>
              <a:t>select</a:t>
            </a:r>
            <a:r>
              <a:rPr lang="pt-BR" sz="1800" b="1" i="0" u="none" strike="noStrike" baseline="0" dirty="0">
                <a:solidFill>
                  <a:srgbClr val="585757"/>
                </a:solidFill>
                <a:latin typeface="CenturyGothic-Bold"/>
              </a:rPr>
              <a:t>&gt;</a:t>
            </a:r>
            <a:r>
              <a:rPr lang="pt-BR" sz="1800" b="0" i="0" u="none" strike="noStrike" baseline="0" dirty="0">
                <a:solidFill>
                  <a:srgbClr val="585757"/>
                </a:solidFill>
                <a:latin typeface="CenturyGothic"/>
              </a:rPr>
              <a:t>):</a:t>
            </a:r>
          </a:p>
          <a:p>
            <a:pPr algn="l"/>
            <a:endParaRPr lang="pt-BR" sz="1800" b="0" i="0" u="none" strike="noStrike" baseline="0" dirty="0">
              <a:solidFill>
                <a:srgbClr val="585757"/>
              </a:solidFill>
              <a:latin typeface="CenturyGothic"/>
            </a:endParaRPr>
          </a:p>
          <a:p>
            <a:pPr algn="l"/>
            <a:r>
              <a:rPr lang="pt-BR" sz="1800" b="0" i="0" u="none" strike="noStrike" baseline="0" dirty="0">
                <a:solidFill>
                  <a:srgbClr val="585757"/>
                </a:solidFill>
                <a:latin typeface="OpenSans-Regular"/>
              </a:rPr>
              <a:t>Esse campo exibe uma lista suspensa, os elementos da lista são definidos pelo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definir uma das opções como selecionada, utilize o atributo </a:t>
            </a:r>
            <a:r>
              <a:rPr lang="pt-BR" sz="1800" b="1" i="0" u="none" strike="noStrike" baseline="0" dirty="0" err="1">
                <a:solidFill>
                  <a:srgbClr val="585757"/>
                </a:solidFill>
                <a:latin typeface="OpenSans-Bold"/>
              </a:rPr>
              <a:t>selected</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Região do Brasil: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”uf”</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Centro-Oeste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selected</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Sul</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Por padrão, o usuário pode selecionar somente um elemento da lista. Para permitir a seleção de múltiplos</a:t>
            </a:r>
          </a:p>
          <a:p>
            <a:pPr algn="l"/>
            <a:r>
              <a:rPr lang="pt-BR" sz="1800" b="0" i="0" u="none" strike="noStrike" baseline="0" dirty="0">
                <a:solidFill>
                  <a:srgbClr val="585757"/>
                </a:solidFill>
                <a:latin typeface="OpenSans-Regular"/>
              </a:rPr>
              <a:t>elementos, utilize o atributo </a:t>
            </a:r>
            <a:r>
              <a:rPr lang="pt-BR" sz="1800" b="1" i="0" u="none" strike="noStrike" baseline="0" dirty="0" err="1">
                <a:solidFill>
                  <a:srgbClr val="585757"/>
                </a:solidFill>
                <a:latin typeface="OpenSans-Bold"/>
              </a:rPr>
              <a:t>multiple</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Qual a sua matéria preferida: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”disciplinas” </a:t>
            </a:r>
            <a:r>
              <a:rPr lang="pt-BR" sz="1800" b="0" i="0" u="none" strike="noStrike" baseline="0" dirty="0" err="1">
                <a:solidFill>
                  <a:srgbClr val="994E9D"/>
                </a:solidFill>
                <a:latin typeface="Consolas" panose="020B0609020204030204" pitchFamily="49" charset="0"/>
              </a:rPr>
              <a:t>multiple</a:t>
            </a:r>
            <a:r>
              <a:rPr lang="pt-BR" sz="1800" b="0" i="0" u="none" strike="noStrike" baseline="0" dirty="0">
                <a:solidFill>
                  <a:srgbClr val="994E9D"/>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size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”5”</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Linguagens de programação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Programação para dispositivos móveis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Algoritmos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 </a:t>
            </a:r>
            <a:r>
              <a:rPr lang="en-US" sz="1800" b="0" i="0" u="none" strike="noStrike" baseline="0" dirty="0">
                <a:solidFill>
                  <a:srgbClr val="994E9D"/>
                </a:solidFill>
                <a:latin typeface="Consolas" panose="020B0609020204030204" pitchFamily="49" charset="0"/>
              </a:rPr>
              <a:t>selected</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Programação</a:t>
            </a:r>
            <a:r>
              <a:rPr lang="en-US" sz="1800" b="0" i="0" u="none" strike="noStrike" baseline="0" dirty="0">
                <a:solidFill>
                  <a:srgbClr val="000000"/>
                </a:solidFill>
                <a:latin typeface="Consolas" panose="020B0609020204030204" pitchFamily="49" charset="0"/>
              </a:rPr>
              <a:t> web</a:t>
            </a:r>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Outras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é possível definir a quantidade de elementos exibidos utilizando o atributo </a:t>
            </a:r>
            <a:r>
              <a:rPr lang="pt-BR" sz="1800" b="1" i="0" u="none" strike="noStrike" baseline="0" dirty="0" err="1">
                <a:solidFill>
                  <a:srgbClr val="585757"/>
                </a:solidFill>
                <a:latin typeface="OpenSans-Bold"/>
              </a:rPr>
              <a:t>size</a:t>
            </a:r>
            <a:r>
              <a:rPr lang="pt-BR" sz="1800" b="0" i="0" u="none" strike="noStrike" baseline="0" dirty="0">
                <a:solidFill>
                  <a:srgbClr val="585757"/>
                </a:solidFill>
                <a:latin typeface="OpenSans-Regular"/>
              </a:rPr>
              <a:t>. No exemplo</a:t>
            </a:r>
          </a:p>
          <a:p>
            <a:pPr algn="l"/>
            <a:r>
              <a:rPr lang="pt-BR" sz="1800" b="0" i="0" u="none" strike="noStrike" baseline="0" dirty="0">
                <a:solidFill>
                  <a:srgbClr val="585757"/>
                </a:solidFill>
                <a:latin typeface="OpenSans-Regular"/>
              </a:rPr>
              <a:t>acima definimos que todos os cinco elementos devem ser exibidos.</a:t>
            </a:r>
          </a:p>
          <a:p>
            <a:pPr algn="l"/>
            <a:r>
              <a:rPr lang="pt-BR" sz="1800" b="0" i="0" u="none" strike="noStrike" baseline="0" dirty="0">
                <a:solidFill>
                  <a:srgbClr val="585757"/>
                </a:solidFill>
                <a:latin typeface="OpenSans-Regular"/>
              </a:rPr>
              <a:t>O próximo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é uma das novidades do HTML5, ele é semelhante ao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select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porém à</a:t>
            </a:r>
          </a:p>
          <a:p>
            <a:pPr algn="l"/>
            <a:r>
              <a:rPr lang="pt-BR" sz="1800" b="0" i="0" u="none" strike="noStrike" baseline="0" dirty="0">
                <a:solidFill>
                  <a:srgbClr val="585757"/>
                </a:solidFill>
                <a:latin typeface="OpenSans-Regular"/>
              </a:rPr>
              <a:t>medida que o usuário digita no campo, a lista é filtrada automaticamente. Veja o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Selecione um navegador: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list</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4D7FE3"/>
                </a:solidFill>
                <a:latin typeface="Consolas" panose="020B0609020204030204" pitchFamily="49" charset="0"/>
              </a:rPr>
              <a:t> </a:t>
            </a:r>
            <a:r>
              <a:rPr lang="pt-BR" sz="1800" b="0" i="0" u="none" strike="noStrike" baseline="0" dirty="0">
                <a:solidFill>
                  <a:srgbClr val="994E9D"/>
                </a:solidFill>
                <a:latin typeface="Consolas" panose="020B0609020204030204" pitchFamily="49" charset="0"/>
              </a:rPr>
              <a:t>id</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”Internet Explorer”</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”Firefox”</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”Chrome”</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”Opera”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”Safari”</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é necessário para o funcionamento do componente.</a:t>
            </a:r>
          </a:p>
          <a:p>
            <a:pPr algn="l"/>
            <a:r>
              <a:rPr lang="pt-BR" sz="1800" b="0" i="0" u="none" strike="noStrike" baseline="0" dirty="0">
                <a:solidFill>
                  <a:srgbClr val="585757"/>
                </a:solidFill>
                <a:latin typeface="OpenSans-Regular"/>
              </a:rPr>
              <a:t>Primeiro, você deve criar a lista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com as opções possíveis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relacionar o campo</a:t>
            </a:r>
          </a:p>
          <a:p>
            <a:pPr algn="l"/>
            <a:r>
              <a:rPr lang="pt-BR" sz="1800" b="0" i="0" u="none" strike="noStrike" baseline="0" dirty="0">
                <a:solidFill>
                  <a:srgbClr val="585757"/>
                </a:solidFill>
                <a:latin typeface="OpenSans-Regular"/>
              </a:rPr>
              <a:t>texto aos dados, você deve ter o mesmo valor para o atributo </a:t>
            </a:r>
            <a:r>
              <a:rPr lang="pt-BR" sz="1800" b="1" i="0" u="none" strike="noStrike" baseline="0" dirty="0">
                <a:solidFill>
                  <a:srgbClr val="585757"/>
                </a:solidFill>
                <a:latin typeface="OpenSans-Bold"/>
              </a:rPr>
              <a:t>id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e o atributo </a:t>
            </a:r>
            <a:r>
              <a:rPr lang="pt-BR" sz="1800" b="1" i="0" u="none" strike="noStrike" baseline="0" dirty="0" err="1">
                <a:solidFill>
                  <a:srgbClr val="585757"/>
                </a:solidFill>
                <a:latin typeface="OpenSans-Bold"/>
              </a:rPr>
              <a:t>list</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&lt;input&gt;</a:t>
            </a:r>
            <a:r>
              <a:rPr lang="pt-BR" sz="1800" b="0" i="0" u="none" strike="noStrike" baseline="0" dirty="0">
                <a:solidFill>
                  <a:srgbClr val="585757"/>
                </a:solidFill>
                <a:latin typeface="OpenSans-Regular"/>
              </a:rPr>
              <a:t>).</a:t>
            </a:r>
          </a:p>
          <a:p>
            <a:pPr algn="l"/>
            <a:r>
              <a:rPr lang="pt-BR" sz="1800" b="0" i="0" u="none" strike="noStrike" baseline="0" dirty="0">
                <a:solidFill>
                  <a:srgbClr val="585757"/>
                </a:solidFill>
                <a:latin typeface="OpenSans-Regular"/>
              </a:rPr>
              <a:t>Por fim,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textarea</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define um campo de entrada que permite a digitação de várias linhas,</a:t>
            </a:r>
          </a:p>
          <a:p>
            <a:pPr algn="l"/>
            <a:r>
              <a:rPr lang="pt-BR" sz="1800" b="0" i="0" u="none" strike="noStrike" baseline="0" dirty="0">
                <a:solidFill>
                  <a:srgbClr val="585757"/>
                </a:solidFill>
                <a:latin typeface="OpenSans-Regular"/>
              </a:rPr>
              <a:t>coisa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não permite. Por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Observações:&lt;</a:t>
            </a:r>
            <a:r>
              <a:rPr lang="pt-BR" sz="1800" b="0" i="0" u="none" strike="noStrike" baseline="0" dirty="0" err="1">
                <a:solidFill>
                  <a:srgbClr val="4D7FE3"/>
                </a:solidFill>
                <a:latin typeface="Consolas" panose="020B0609020204030204" pitchFamily="49" charset="0"/>
              </a:rPr>
              <a:t>br</a:t>
            </a:r>
            <a:r>
              <a:rPr lang="pt-BR" sz="1800" b="0" i="0" u="none" strike="noStrike" baseline="0" dirty="0">
                <a:solidFill>
                  <a:srgbClr val="000000"/>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observacao</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rows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”10” </a:t>
            </a:r>
            <a:r>
              <a:rPr lang="pt-BR" sz="1800" b="0" i="0" u="none" strike="noStrike" baseline="0" dirty="0" err="1">
                <a:solidFill>
                  <a:srgbClr val="994E9D"/>
                </a:solidFill>
                <a:latin typeface="Consolas" panose="020B0609020204030204" pitchFamily="49" charset="0"/>
              </a:rPr>
              <a:t>cols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”30”</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Este é o valor padrão para o</a:t>
            </a:r>
          </a:p>
          <a:p>
            <a:pPr algn="l"/>
            <a:r>
              <a:rPr lang="pt-BR" sz="1800" b="0" i="0" u="none" strike="noStrike" baseline="0" dirty="0">
                <a:solidFill>
                  <a:srgbClr val="000000"/>
                </a:solidFill>
                <a:latin typeface="Consolas" panose="020B0609020204030204" pitchFamily="49" charset="0"/>
              </a:rPr>
              <a:t>campo observação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O atributo </a:t>
            </a:r>
            <a:r>
              <a:rPr lang="pt-BR" sz="1800" b="1" i="0" u="none" strike="noStrike" baseline="0" dirty="0" err="1">
                <a:solidFill>
                  <a:srgbClr val="585757"/>
                </a:solidFill>
                <a:latin typeface="OpenSans-Bold"/>
              </a:rPr>
              <a:t>rows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linhas visíveis, </a:t>
            </a:r>
            <a:r>
              <a:rPr lang="pt-BR" sz="1800" b="1" i="0" u="none" strike="noStrike" baseline="0" dirty="0" err="1">
                <a:solidFill>
                  <a:srgbClr val="585757"/>
                </a:solidFill>
                <a:latin typeface="OpenSans-Bold"/>
              </a:rPr>
              <a:t>cols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colunas. No Chrome você pode alterar o tamanho do componente apenas arrastando o canto inferior direito.</a:t>
            </a:r>
          </a:p>
          <a:p>
            <a:pPr algn="l"/>
            <a:r>
              <a:rPr lang="pt-BR" sz="1800" b="0" i="0" u="none" strike="noStrike" baseline="0" dirty="0">
                <a:solidFill>
                  <a:srgbClr val="585757"/>
                </a:solidFill>
                <a:latin typeface="OpenSans-Regular"/>
              </a:rPr>
              <a:t>Um formulário completo, com todos os elementos descritos nesta seção, foi disponibilizado em: </a:t>
            </a:r>
            <a:r>
              <a:rPr lang="pt-BR" sz="1800" b="0" i="1" u="none" strike="noStrike" baseline="0" dirty="0">
                <a:solidFill>
                  <a:srgbClr val="585757"/>
                </a:solidFill>
                <a:latin typeface="OpenSans-Italic"/>
              </a:rPr>
              <a:t>https://repl.it/@Fbricadede/formulario-completo</a:t>
            </a: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elemento </a:t>
            </a:r>
            <a:r>
              <a:rPr lang="pt-BR" sz="1800" b="1" i="0" u="none" strike="noStrike" baseline="0" dirty="0" err="1">
                <a:solidFill>
                  <a:srgbClr val="585757"/>
                </a:solidFill>
                <a:latin typeface="OpenSans-Bold"/>
              </a:rPr>
              <a:t>canvas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talvez a maior novidade apresentada pelo HTML5, pois permite</a:t>
            </a:r>
          </a:p>
          <a:p>
            <a:pPr algn="l"/>
            <a:r>
              <a:rPr lang="pt-BR" sz="1800" b="0" i="0" u="none" strike="noStrike" baseline="0" dirty="0">
                <a:solidFill>
                  <a:srgbClr val="585757"/>
                </a:solidFill>
                <a:latin typeface="OpenSans-Regular"/>
              </a:rPr>
              <a:t>a construção de elementos gráficos na página web com comandos simples. Para saber</a:t>
            </a:r>
          </a:p>
          <a:p>
            <a:pPr algn="l"/>
            <a:r>
              <a:rPr lang="pt-BR" sz="1800" b="0" i="0" u="none" strike="noStrike" baseline="0" dirty="0">
                <a:solidFill>
                  <a:srgbClr val="585757"/>
                </a:solidFill>
                <a:latin typeface="OpenSans-Regular"/>
              </a:rPr>
              <a:t>mais sobre esse elemento, consulte o livro Desenvolvimento e Design de Sites, 1ª Edição.</a:t>
            </a:r>
          </a:p>
          <a:p>
            <a:pPr algn="l"/>
            <a:r>
              <a:rPr lang="pt-BR" sz="1800" b="0" i="0" u="none" strike="noStrike" baseline="0" dirty="0">
                <a:solidFill>
                  <a:srgbClr val="585757"/>
                </a:solidFill>
                <a:latin typeface="OpenSans-Regular"/>
              </a:rPr>
              <a:t>Capítulo 2 – Linguagem HTML, página 34.</a:t>
            </a:r>
          </a:p>
          <a:p>
            <a:pPr algn="l"/>
            <a:r>
              <a:rPr lang="pt-BR" sz="1800" b="0" i="1" u="none" strike="noStrike" baseline="0" dirty="0">
                <a:solidFill>
                  <a:srgbClr val="585757"/>
                </a:solidFill>
                <a:latin typeface="OpenSans-Italic"/>
              </a:rPr>
              <a:t>https://integrada.minhabiblioteca.com.br/books/9788536519012</a:t>
            </a:r>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9C172028-6B55-76F9-1887-B668E4F61E93}"/>
              </a:ext>
            </a:extLst>
          </p:cNvPr>
          <p:cNvSpPr>
            <a:spLocks noGrp="1"/>
          </p:cNvSpPr>
          <p:nvPr>
            <p:ph type="sldNum" sz="quarter" idx="5"/>
          </p:nvPr>
        </p:nvSpPr>
        <p:spPr/>
        <p:txBody>
          <a:bodyPr/>
          <a:lstStyle/>
          <a:p>
            <a:fld id="{D0E42C9D-BC2F-4B75-8FE9-F32B3E470D2E}" type="slidenum">
              <a:rPr lang="pt-BR" smtClean="0"/>
              <a:t>61</a:t>
            </a:fld>
            <a:endParaRPr lang="pt-BR"/>
          </a:p>
        </p:txBody>
      </p:sp>
    </p:spTree>
    <p:extLst>
      <p:ext uri="{BB962C8B-B14F-4D97-AF65-F5344CB8AC3E}">
        <p14:creationId xmlns:p14="http://schemas.microsoft.com/office/powerpoint/2010/main" val="36963135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8D3C0-648C-6007-DFBD-8C50B83B8021}"/>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37F63E1-CA20-8659-0E72-9D2CA219550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FD2158D-5FB5-4AB4-1B08-08345B1E5381}"/>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Formulários HTML permitem a entrada de dados a partir de um navegador. São utilizados para obter informações do usuário e podem conter campos de texto, botões, caixas de seleção e lista de opções. A</a:t>
            </a:r>
          </a:p>
          <a:p>
            <a:pPr algn="l"/>
            <a:r>
              <a:rPr lang="pt-BR" sz="1800" b="0" i="0" u="none" strike="noStrike" baseline="0" dirty="0">
                <a:solidFill>
                  <a:srgbClr val="585757"/>
                </a:solidFill>
                <a:latin typeface="OpenSans-Regular"/>
              </a:rPr>
              <a:t>imagem abaixo apresenta um exemplo de formulário HTML. </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As informações acima serão enviadas para o servidor web. Você pode receber e gravá-las em um banco de dados ou enviá-las por e-mail. O código do formulário acima foi disponibilizado em: </a:t>
            </a:r>
            <a:r>
              <a:rPr lang="pt-BR" sz="1800" b="0" i="1" u="none" strike="noStrike" baseline="0" dirty="0">
                <a:solidFill>
                  <a:srgbClr val="585757"/>
                </a:solidFill>
                <a:latin typeface="OpenSans-Italic"/>
              </a:rPr>
              <a:t>https://repl.it/@Fbricadede/formulario-login</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criar um formulário, use o elemento:</a:t>
            </a:r>
          </a:p>
          <a:p>
            <a:pPr algn="l"/>
            <a:r>
              <a:rPr lang="pt-BR" sz="1800" b="0" i="0" u="none" strike="noStrike" baseline="0" dirty="0">
                <a:solidFill>
                  <a:srgbClr val="262626"/>
                </a:solidFill>
                <a:latin typeface="Consolas" panose="020B0609020204030204" pitchFamily="49" charset="0"/>
              </a:rPr>
              <a:t>&lt;</a:t>
            </a:r>
            <a:r>
              <a:rPr lang="pt-BR" sz="1800" b="1" i="0" u="none" strike="noStrike" baseline="0" dirty="0" err="1">
                <a:solidFill>
                  <a:srgbClr val="5B9CD6"/>
                </a:solidFill>
                <a:latin typeface="Consolas-Bold"/>
              </a:rPr>
              <a:t>form</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a:t>
            </a:r>
          </a:p>
          <a:p>
            <a:pPr algn="l"/>
            <a:r>
              <a:rPr lang="pt-BR" sz="1800" b="0" i="0" u="none" strike="noStrike" baseline="0" dirty="0">
                <a:solidFill>
                  <a:srgbClr val="262626"/>
                </a:solidFill>
                <a:latin typeface="Consolas" panose="020B0609020204030204" pitchFamily="49" charset="0"/>
              </a:rPr>
              <a:t>Elementos do formulário (campo texto, botões etc.)</a:t>
            </a:r>
          </a:p>
          <a:p>
            <a:pPr algn="l"/>
            <a:r>
              <a:rPr lang="pt-BR" sz="1800" b="0" i="0" u="none" strike="noStrike" baseline="0" dirty="0">
                <a:solidFill>
                  <a:srgbClr val="262626"/>
                </a:solidFill>
                <a:latin typeface="Consolas" panose="020B0609020204030204" pitchFamily="49" charset="0"/>
              </a:rPr>
              <a:t>...</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adicionar um campo texto ao formulário, você deve utilizar o elemento </a:t>
            </a:r>
            <a:r>
              <a:rPr lang="pt-BR" sz="1800" b="1" i="0" u="none" strike="noStrike" baseline="0" dirty="0">
                <a:solidFill>
                  <a:srgbClr val="585757"/>
                </a:solidFill>
                <a:latin typeface="OpenSans-Bold"/>
              </a:rPr>
              <a:t>&lt;input&gt;</a:t>
            </a:r>
            <a:r>
              <a:rPr lang="pt-BR" sz="1800" b="0" i="0" u="none" strike="noStrike" baseline="0" dirty="0">
                <a:solidFill>
                  <a:srgbClr val="585757"/>
                </a:solidFill>
                <a:latin typeface="OpenSans-Regular"/>
              </a:rPr>
              <a:t>. Conforme código abaixo:</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	&lt;</a:t>
            </a:r>
            <a:r>
              <a:rPr lang="pt-BR" sz="1800" b="0" i="0" u="none" strike="noStrike" baseline="0" dirty="0">
                <a:solidFill>
                  <a:srgbClr val="5B9CD6"/>
                </a:solidFill>
                <a:latin typeface="Consolas" panose="020B0609020204030204" pitchFamily="49" charset="0"/>
              </a:rPr>
              <a:t>input </a:t>
            </a:r>
            <a:r>
              <a:rPr lang="pt-BR" sz="1800" b="0" i="0" u="none" strike="noStrike" baseline="0" dirty="0">
                <a:solidFill>
                  <a:srgbClr val="262626"/>
                </a:solidFill>
                <a:latin typeface="Consolas" panose="020B0609020204030204" pitchFamily="49" charset="0"/>
              </a:rPr>
              <a:t>/&gt;</a:t>
            </a:r>
          </a:p>
          <a:p>
            <a:pPr algn="l"/>
            <a:r>
              <a:rPr lang="pt-BR" sz="1800" b="0" i="0" u="none" strike="noStrike" baseline="0" dirty="0">
                <a:solidFill>
                  <a:srgbClr val="262626"/>
                </a:solidFill>
                <a:latin typeface="Consolas" panose="020B0609020204030204" pitchFamily="49" charset="0"/>
              </a:rPr>
              <a:t>&lt;/</a:t>
            </a:r>
            <a:r>
              <a:rPr lang="pt-BR" sz="1800" b="0" i="0" u="none" strike="noStrike" baseline="0" dirty="0" err="1">
                <a:solidFill>
                  <a:srgbClr val="5B9CD6"/>
                </a:solidFill>
                <a:latin typeface="Consolas" panose="020B0609020204030204" pitchFamily="49" charset="0"/>
              </a:rPr>
              <a:t>form</a:t>
            </a:r>
            <a:r>
              <a:rPr lang="pt-BR" sz="1800" b="0" i="0" u="none" strike="noStrike" baseline="0" dirty="0">
                <a:solidFill>
                  <a:srgbClr val="262626"/>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possui o atributo </a:t>
            </a:r>
            <a:r>
              <a:rPr lang="pt-BR" sz="1800" b="1" i="0" u="none" strike="noStrike" baseline="0" dirty="0" err="1">
                <a:solidFill>
                  <a:srgbClr val="585757"/>
                </a:solidFill>
                <a:latin typeface="OpenSans-Bold"/>
              </a:rPr>
              <a:t>type</a:t>
            </a:r>
            <a:r>
              <a:rPr lang="pt-BR" sz="1800" b="0" i="0" u="none" strike="noStrike" baseline="0" dirty="0">
                <a:solidFill>
                  <a:srgbClr val="585757"/>
                </a:solidFill>
                <a:latin typeface="OpenSans-Regular"/>
              </a:rPr>
              <a:t>, um importante atributo que define o tipo do campo de entrada. No código abaixo você vai criar dois tipos de campos, um de login e outro de senha.</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Login: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Senha: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 </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lista abaixo apresenta os diferentes tipos de campo texto que você pode utilizar: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button</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1F217D"/>
                </a:solidFill>
                <a:latin typeface="OpenSans-Regular"/>
              </a:rPr>
              <a:t>: </a:t>
            </a:r>
            <a:r>
              <a:rPr lang="pt-BR" sz="1800" b="0" i="0" u="none" strike="noStrike" baseline="0" dirty="0">
                <a:solidFill>
                  <a:srgbClr val="585757"/>
                </a:solidFill>
                <a:latin typeface="OpenSans-Regular"/>
              </a:rPr>
              <a:t>define um botão. O HTML permite a criação de botões utilizando um elemento mais descritivo para essa tarefa,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button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Veja o exemplo abaixo: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	&lt;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”button”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Botão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	&lt;</a:t>
            </a:r>
            <a:r>
              <a:rPr lang="pt-BR" sz="1800" b="0" i="0" u="none" strike="noStrike" baseline="0" dirty="0" err="1">
                <a:solidFill>
                  <a:srgbClr val="4D7FE3"/>
                </a:solidFill>
                <a:latin typeface="Consolas" panose="020B0609020204030204" pitchFamily="49" charset="0"/>
              </a:rPr>
              <a:t>button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Outro botão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button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 muito semelhante, porém a segunda é mais clara para alguém que está lendo o seu código, fica a seu critério escolher: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checkbox</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permite que o usuário selecione </a:t>
            </a:r>
            <a:r>
              <a:rPr lang="pt-BR" sz="1800" b="1" i="0" u="none" strike="noStrike" baseline="0" dirty="0">
                <a:solidFill>
                  <a:srgbClr val="585757"/>
                </a:solidFill>
                <a:latin typeface="OpenSans-Bold"/>
              </a:rPr>
              <a:t>zero </a:t>
            </a:r>
            <a:r>
              <a:rPr lang="pt-BR" sz="1800" b="0" i="0" u="none" strike="noStrike" baseline="0" dirty="0">
                <a:solidFill>
                  <a:srgbClr val="585757"/>
                </a:solidFill>
                <a:latin typeface="OpenSans-Regular"/>
              </a:rPr>
              <a:t>ou </a:t>
            </a:r>
            <a:r>
              <a:rPr lang="pt-BR" sz="1800" b="1" i="0" u="none" strike="noStrike" baseline="0" dirty="0">
                <a:solidFill>
                  <a:srgbClr val="585757"/>
                </a:solidFill>
                <a:latin typeface="OpenSans-Bold"/>
              </a:rPr>
              <a:t>mais </a:t>
            </a:r>
            <a:r>
              <a:rPr lang="pt-BR" sz="1800" b="0" i="0" u="none" strike="noStrike" baseline="0" dirty="0">
                <a:solidFill>
                  <a:srgbClr val="585757"/>
                </a:solidFill>
                <a:latin typeface="OpenSans-Regular"/>
              </a:rPr>
              <a:t>opções de um número limitado de opções. Por exemplo:</a:t>
            </a:r>
          </a:p>
          <a:p>
            <a:pPr algn="l"/>
            <a:endParaRPr lang="pt-BR" sz="1800" b="0" i="0" u="none" strike="noStrike" baseline="0" dirty="0">
              <a:solidFill>
                <a:srgbClr val="1F217D"/>
              </a:solidFill>
              <a:latin typeface="Consolas" panose="020B0609020204030204" pitchFamily="49" charset="0"/>
            </a:endParaRP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Qual a sua linguagem preferida:</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JavaScript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C#</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PHP</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”checkbox”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linguagem</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Java</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Você pode utilizar o atributo </a:t>
            </a:r>
            <a:r>
              <a:rPr lang="pt-BR" sz="1800" b="1" i="0" u="none" strike="noStrike" baseline="0" dirty="0" err="1">
                <a:solidFill>
                  <a:srgbClr val="585757"/>
                </a:solidFill>
                <a:latin typeface="OpenSans-Bold"/>
              </a:rPr>
              <a:t>checked</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indicar quais campos devem ser pré-selecionados quando a página for carregada.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”color”</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cor.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”date”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data. Você pode usar 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atribuir restrições às datas, por exemplo:</a:t>
            </a:r>
          </a:p>
          <a:p>
            <a:pPr algn="l"/>
            <a:endParaRPr lang="pt-BR" sz="1800" b="0" i="0" u="none" strike="noStrike" baseline="0" dirty="0">
              <a:solidFill>
                <a:srgbClr val="1F217D"/>
              </a:solidFill>
              <a:latin typeface="Consolas" panose="020B0609020204030204" pitchFamily="49" charset="0"/>
            </a:endParaRP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Data nascimento:</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”date” </a:t>
            </a:r>
            <a:r>
              <a:rPr lang="pt-BR" sz="1800" b="0" i="0" u="none" strike="noStrike" baseline="0" dirty="0">
                <a:solidFill>
                  <a:srgbClr val="994E9D"/>
                </a:solidFill>
                <a:latin typeface="Consolas" panose="020B0609020204030204" pitchFamily="49" charset="0"/>
              </a:rPr>
              <a:t>min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”2000-01-01” </a:t>
            </a:r>
            <a:r>
              <a:rPr lang="pt-BR" sz="1800" b="0" i="0" u="none" strike="noStrike" baseline="0" dirty="0" err="1">
                <a:solidFill>
                  <a:srgbClr val="994E9D"/>
                </a:solidFill>
                <a:latin typeface="Consolas" panose="020B0609020204030204" pitchFamily="49" charset="0"/>
              </a:rPr>
              <a:t>max</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”2018-12-31” </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datetime</a:t>
            </a:r>
            <a:r>
              <a:rPr lang="pt-BR" sz="1800" b="0" i="0" u="none" strike="noStrike" baseline="0" dirty="0">
                <a:solidFill>
                  <a:srgbClr val="AD9137"/>
                </a:solidFill>
                <a:latin typeface="Consolas" panose="020B0609020204030204" pitchFamily="49" charset="0"/>
              </a:rPr>
              <a:t>-local”</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seleção de uma data e hora.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email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entrada de e-mail. Dependendo do navegador, o formato do e-mail é validado automaticamente. Já alguns smartphones apresentam a tecla </a:t>
            </a:r>
            <a:r>
              <a:rPr lang="pt-BR" sz="1800" b="1" i="0" u="none" strike="noStrike" baseline="0" dirty="0">
                <a:solidFill>
                  <a:srgbClr val="585757"/>
                </a:solidFill>
                <a:latin typeface="OpenSans-Bold"/>
              </a:rPr>
              <a:t>.com </a:t>
            </a:r>
            <a:r>
              <a:rPr lang="pt-BR" sz="1800" b="0" i="0" u="none" strike="noStrike" baseline="0" dirty="0">
                <a:solidFill>
                  <a:srgbClr val="585757"/>
                </a:solidFill>
                <a:latin typeface="OpenSans-Regular"/>
              </a:rPr>
              <a:t>que facilita a digitação de e-mails.</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”file”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seleção de arquivos para upload para o servidor.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hidden</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invisível para o usuário, porém pode armazenar algum valor da sua página.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image</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uma imagem como um botão de envio.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month</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da entrada de mês e ano.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number</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entrada numérico. Você pode restringir o valor mínimo e máximo utilizando os respectivos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0" i="0" u="none" strike="noStrike" baseline="0" dirty="0">
                <a:solidFill>
                  <a:srgbClr val="585757"/>
                </a:solidFill>
                <a:latin typeface="OpenSans-Regular"/>
              </a:rPr>
              <a:t>. Por exemplo:</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Escolha um número de 1 a 10:</a:t>
            </a:r>
          </a:p>
          <a:p>
            <a:pPr lvl="2" algn="l"/>
            <a:r>
              <a:rPr lang="nb-NO" sz="1800" b="0" i="0" u="none" strike="noStrike" baseline="0" dirty="0">
                <a:solidFill>
                  <a:srgbClr val="1F217D"/>
                </a:solidFill>
                <a:latin typeface="Consolas" panose="020B0609020204030204" pitchFamily="49" charset="0"/>
              </a:rPr>
              <a:t>&lt;</a:t>
            </a:r>
            <a:r>
              <a:rPr lang="nb-NO" sz="1800" b="0" i="0" u="none" strike="noStrike" baseline="0" dirty="0">
                <a:solidFill>
                  <a:srgbClr val="4D7FE3"/>
                </a:solidFill>
                <a:latin typeface="Consolas" panose="020B0609020204030204" pitchFamily="49" charset="0"/>
              </a:rPr>
              <a:t>input </a:t>
            </a:r>
            <a:r>
              <a:rPr lang="nb-NO" sz="1800" b="0" i="0" u="none" strike="noStrike" baseline="0" dirty="0">
                <a:solidFill>
                  <a:srgbClr val="994E9D"/>
                </a:solidFill>
                <a:latin typeface="Consolas" panose="020B0609020204030204" pitchFamily="49" charset="0"/>
              </a:rPr>
              <a:t>type</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”number” </a:t>
            </a:r>
            <a:r>
              <a:rPr lang="nb-NO" sz="1800" b="0" i="0" u="none" strike="noStrike" baseline="0" dirty="0">
                <a:solidFill>
                  <a:srgbClr val="994E9D"/>
                </a:solidFill>
                <a:latin typeface="Consolas" panose="020B0609020204030204" pitchFamily="49" charset="0"/>
              </a:rPr>
              <a:t>min</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”1” </a:t>
            </a:r>
            <a:r>
              <a:rPr lang="nb-NO" sz="1800" b="0" i="0" u="none" strike="noStrike" baseline="0" dirty="0">
                <a:solidFill>
                  <a:srgbClr val="994E9D"/>
                </a:solidFill>
                <a:latin typeface="Consolas" panose="020B0609020204030204" pitchFamily="49" charset="0"/>
              </a:rPr>
              <a:t>max</a:t>
            </a:r>
            <a:r>
              <a:rPr lang="nb-NO" sz="1800" b="0" i="0" u="none" strike="noStrike" baseline="0" dirty="0">
                <a:solidFill>
                  <a:srgbClr val="1F217D"/>
                </a:solidFill>
                <a:latin typeface="Consolas" panose="020B0609020204030204" pitchFamily="49" charset="0"/>
              </a:rPr>
              <a:t>=</a:t>
            </a:r>
            <a:r>
              <a:rPr lang="nb-NO" sz="1800" b="0" i="0" u="none" strike="noStrike" baseline="0" dirty="0">
                <a:solidFill>
                  <a:srgbClr val="AD9137"/>
                </a:solidFill>
                <a:latin typeface="Consolas" panose="020B0609020204030204" pitchFamily="49" charset="0"/>
              </a:rPr>
              <a:t>”10” </a:t>
            </a:r>
            <a:r>
              <a:rPr lang="nb-NO"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senha.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”radio”</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permite que o usuário selecione </a:t>
            </a:r>
            <a:r>
              <a:rPr lang="pt-BR" sz="1800" b="1" i="0" u="none" strike="noStrike" baseline="0" dirty="0">
                <a:solidFill>
                  <a:srgbClr val="585757"/>
                </a:solidFill>
                <a:latin typeface="OpenSans-Bold"/>
              </a:rPr>
              <a:t>uma </a:t>
            </a:r>
            <a:r>
              <a:rPr lang="pt-BR" sz="1800" b="0" i="0" u="none" strike="noStrike" baseline="0" dirty="0">
                <a:solidFill>
                  <a:srgbClr val="585757"/>
                </a:solidFill>
                <a:latin typeface="OpenSans-Regular"/>
              </a:rPr>
              <a:t>opção dentro de um número limitado.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 </a:t>
            </a:r>
            <a:r>
              <a:rPr lang="en-US" sz="1800" b="0" i="0" u="none" strike="noStrike" baseline="0" dirty="0">
                <a:solidFill>
                  <a:srgbClr val="994E9D"/>
                </a:solidFill>
                <a:latin typeface="Consolas" panose="020B0609020204030204" pitchFamily="49" charset="0"/>
              </a:rPr>
              <a:t>checked</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Masculino</a:t>
            </a:r>
            <a:endParaRPr lang="en-US" sz="1800" b="0" i="0" u="none" strike="noStrike" baseline="0" dirty="0">
              <a:solidFill>
                <a:srgbClr val="000000"/>
              </a:solidFill>
              <a:latin typeface="Consolas" panose="020B0609020204030204" pitchFamily="49" charset="0"/>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Feminino</a:t>
            </a:r>
            <a:endParaRPr lang="en-US" sz="1800" b="0" i="0" u="none" strike="noStrike" baseline="0" dirty="0">
              <a:solidFill>
                <a:srgbClr val="000000"/>
              </a:solidFill>
              <a:latin typeface="Consolas" panose="020B0609020204030204" pitchFamily="49" charset="0"/>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”radio” </a:t>
            </a:r>
            <a:r>
              <a:rPr lang="en-US" sz="1800" b="0" i="0" u="none" strike="noStrike" baseline="0" dirty="0">
                <a:solidFill>
                  <a:srgbClr val="994E9D"/>
                </a:solidFill>
                <a:latin typeface="Consolas" panose="020B0609020204030204" pitchFamily="49" charset="0"/>
              </a:rPr>
              <a:t>name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sexo</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r>
              <a:rPr lang="en-US" sz="1800" b="0" i="0" u="none" strike="noStrike" baseline="0" dirty="0">
                <a:solidFill>
                  <a:srgbClr val="000000"/>
                </a:solidFill>
                <a:latin typeface="Consolas" panose="020B0609020204030204" pitchFamily="49" charset="0"/>
              </a:rPr>
              <a:t>Outros</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a:t>
            </a:r>
          </a:p>
          <a:p>
            <a:pPr algn="l"/>
            <a:r>
              <a:rPr lang="pt-BR" sz="1800" b="0" i="0" u="none" strike="noStrike" baseline="0" dirty="0">
                <a:solidFill>
                  <a:srgbClr val="585757"/>
                </a:solidFill>
                <a:latin typeface="OpenSans-Regular"/>
              </a:rPr>
              <a:t>Veja que o primeiro campo “Masculino” possui um atributo </a:t>
            </a:r>
            <a:r>
              <a:rPr lang="pt-BR" sz="1800" b="1" i="0" u="none" strike="noStrike" baseline="0" dirty="0" err="1">
                <a:solidFill>
                  <a:srgbClr val="585757"/>
                </a:solidFill>
                <a:latin typeface="OpenSans-Bold"/>
              </a:rPr>
              <a:t>checked</a:t>
            </a:r>
            <a:r>
              <a:rPr lang="pt-BR" sz="1800" b="0" i="0" u="none" strike="noStrike" baseline="0" dirty="0">
                <a:solidFill>
                  <a:srgbClr val="585757"/>
                </a:solidFill>
                <a:latin typeface="OpenSans-Regular"/>
              </a:rPr>
              <a:t>, esse atributo indica que esse campo deve ser pré-selecionado quando a página é carregada.</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”range”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controle deslizante para a seleção de um determinado número em um limite. Você define o limite utilizando os atributos </a:t>
            </a:r>
            <a:r>
              <a:rPr lang="pt-BR" sz="1800" b="1" i="0" u="none" strike="noStrike" baseline="0" dirty="0">
                <a:solidFill>
                  <a:srgbClr val="585757"/>
                </a:solidFill>
                <a:latin typeface="OpenSans-Bold"/>
              </a:rPr>
              <a:t>min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max</a:t>
            </a:r>
            <a:r>
              <a:rPr lang="pt-BR" sz="1800" b="0" i="0" u="none" strike="noStrike" baseline="0" dirty="0">
                <a:solidFill>
                  <a:srgbClr val="585757"/>
                </a:solidFill>
                <a:latin typeface="OpenSans-Regular"/>
              </a:rPr>
              <a:t>. O incremento do valor é definido pelo atributo </a:t>
            </a:r>
            <a:r>
              <a:rPr lang="pt-BR" sz="1800" b="1" i="0" u="none" strike="noStrike" baseline="0" dirty="0">
                <a:solidFill>
                  <a:srgbClr val="585757"/>
                </a:solidFill>
                <a:latin typeface="OpenSans-Bold"/>
              </a:rPr>
              <a:t>step</a:t>
            </a:r>
            <a:r>
              <a:rPr lang="pt-BR" sz="1800" b="0" i="0" u="none" strike="noStrike" baseline="0" dirty="0">
                <a:solidFill>
                  <a:srgbClr val="585757"/>
                </a:solidFill>
                <a:latin typeface="OpenSans-Regular"/>
              </a:rPr>
              <a: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r>
              <a:rPr lang="en-US" sz="1800" b="0" i="0" u="none" strike="noStrike" baseline="0" dirty="0">
                <a:solidFill>
                  <a:srgbClr val="000000"/>
                </a:solidFill>
                <a:latin typeface="Consolas" panose="020B0609020204030204" pitchFamily="49" charset="0"/>
              </a:rPr>
              <a:t>0 </a:t>
            </a:r>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”range” </a:t>
            </a:r>
            <a:r>
              <a:rPr lang="en-US" sz="1800" b="0" i="0" u="none" strike="noStrike" baseline="0" dirty="0">
                <a:solidFill>
                  <a:srgbClr val="994E9D"/>
                </a:solidFill>
                <a:latin typeface="Consolas" panose="020B0609020204030204" pitchFamily="49" charset="0"/>
              </a:rPr>
              <a:t>min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”0” </a:t>
            </a:r>
            <a:r>
              <a:rPr lang="en-US" sz="1800" b="0" i="0" u="none" strike="noStrike" baseline="0" dirty="0">
                <a:solidFill>
                  <a:srgbClr val="994E9D"/>
                </a:solidFill>
                <a:latin typeface="Consolas" panose="020B0609020204030204" pitchFamily="49" charset="0"/>
              </a:rPr>
              <a:t>max</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”100” </a:t>
            </a:r>
            <a:r>
              <a:rPr lang="en-US" sz="1800" b="0" i="0" u="none" strike="noStrike" baseline="0" dirty="0">
                <a:solidFill>
                  <a:srgbClr val="994E9D"/>
                </a:solidFill>
                <a:latin typeface="Consolas" panose="020B0609020204030204" pitchFamily="49" charset="0"/>
              </a:rPr>
              <a:t>step</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”10”</a:t>
            </a:r>
            <a:r>
              <a:rPr lang="en-US" sz="1800" b="0" i="0" u="none" strike="noStrike" baseline="0" dirty="0">
                <a:solidFill>
                  <a:srgbClr val="1F217D"/>
                </a:solidFill>
                <a:latin typeface="Consolas" panose="020B0609020204030204" pitchFamily="49" charset="0"/>
              </a:rPr>
              <a:t>/&gt; </a:t>
            </a:r>
            <a:r>
              <a:rPr lang="en-US" sz="1800" b="0" i="0" u="none" strike="noStrike" baseline="0" dirty="0">
                <a:solidFill>
                  <a:srgbClr val="000000"/>
                </a:solidFill>
                <a:latin typeface="Consolas" panose="020B0609020204030204" pitchFamily="49" charset="0"/>
              </a:rPr>
              <a:t>100</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resultado é:</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”reset”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botão que permite redefinir o valor de todos os campos do formulário</a:t>
            </a:r>
          </a:p>
          <a:p>
            <a:pPr lvl="1" algn="l"/>
            <a:r>
              <a:rPr lang="pt-BR" sz="1800" b="0" i="0" u="none" strike="noStrike" baseline="0" dirty="0">
                <a:solidFill>
                  <a:srgbClr val="585757"/>
                </a:solidFill>
                <a:latin typeface="OpenSans-Regular"/>
              </a:rPr>
              <a:t>para o seu valor padrão.</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search</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pesquisa que se comporta como um campo de texto</a:t>
            </a:r>
          </a:p>
          <a:p>
            <a:pPr lvl="1" algn="l"/>
            <a:r>
              <a:rPr lang="pt-BR" sz="1800" b="0" i="0" u="none" strike="noStrike" baseline="0" dirty="0">
                <a:solidFill>
                  <a:srgbClr val="585757"/>
                </a:solidFill>
                <a:latin typeface="OpenSans-Regular"/>
              </a:rPr>
              <a:t>simples.</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submit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cria um botão que permite enviar todos os dados do formulário para uma</a:t>
            </a:r>
          </a:p>
          <a:p>
            <a:pPr lvl="1" algn="l"/>
            <a:r>
              <a:rPr lang="pt-BR" sz="1800" b="0" i="0" u="none" strike="noStrike" baseline="0" dirty="0">
                <a:solidFill>
                  <a:srgbClr val="585757"/>
                </a:solidFill>
                <a:latin typeface="OpenSans-Regular"/>
              </a:rPr>
              <a:t>página no servidor. A página é especificada no atributo </a:t>
            </a:r>
            <a:r>
              <a:rPr lang="pt-BR" sz="1800" b="1" i="0" u="none" strike="noStrike" baseline="0" dirty="0" err="1">
                <a:solidFill>
                  <a:srgbClr val="585757"/>
                </a:solidFill>
                <a:latin typeface="OpenSans-Bold"/>
              </a:rPr>
              <a:t>action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do formulário, conforme exemplo abaixo:</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action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”/principal.html”</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000000"/>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000000"/>
                </a:solidFill>
                <a:latin typeface="Consolas" panose="020B0609020204030204" pitchFamily="49" charset="0"/>
              </a:rPr>
              <a:t>&gt;</a:t>
            </a:r>
          </a:p>
          <a:p>
            <a:pPr lvl="3" algn="l"/>
            <a:r>
              <a:rPr lang="pt-BR" sz="1800" b="0" i="0" u="none" strike="noStrike" baseline="0" dirty="0">
                <a:solidFill>
                  <a:srgbClr val="000000"/>
                </a:solidFill>
                <a:latin typeface="Consolas" panose="020B0609020204030204" pitchFamily="49" charset="0"/>
              </a:rPr>
              <a:t>Campo texto: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3"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submit</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”Enviar”</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	&lt;/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Se o atributo </a:t>
            </a:r>
            <a:r>
              <a:rPr lang="pt-BR" sz="1800" b="1" i="0" u="none" strike="noStrike" baseline="0" dirty="0" err="1">
                <a:solidFill>
                  <a:srgbClr val="585757"/>
                </a:solidFill>
                <a:latin typeface="OpenSans-Bold"/>
              </a:rPr>
              <a:t>action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não for informado, as informações serão enviadas para a página atual. Você também pode utilizar o atributo </a:t>
            </a:r>
            <a:r>
              <a:rPr lang="pt-BR" sz="1800" b="1" i="0" u="none" strike="noStrike" baseline="0" dirty="0">
                <a:solidFill>
                  <a:srgbClr val="585757"/>
                </a:solidFill>
                <a:latin typeface="OpenSans-Bold"/>
              </a:rPr>
              <a:t>target </a:t>
            </a:r>
            <a:r>
              <a:rPr lang="pt-BR" sz="1800" b="0" i="0" u="none" strike="noStrike" baseline="0" dirty="0">
                <a:solidFill>
                  <a:srgbClr val="585757"/>
                </a:solidFill>
                <a:latin typeface="OpenSans-Regular"/>
              </a:rPr>
              <a:t>do formulário para definir se os dados devem ser enviados em uma nova aba do navegador (valor </a:t>
            </a:r>
            <a:r>
              <a:rPr lang="pt-BR" sz="1800" b="1" i="0" u="none" strike="noStrike" baseline="0" dirty="0">
                <a:solidFill>
                  <a:srgbClr val="585757"/>
                </a:solidFill>
                <a:latin typeface="OpenSans-Bold"/>
              </a:rPr>
              <a:t>_</a:t>
            </a:r>
            <a:r>
              <a:rPr lang="pt-BR" sz="1800" b="1" i="0" u="none" strike="noStrike" baseline="0" dirty="0" err="1">
                <a:solidFill>
                  <a:srgbClr val="585757"/>
                </a:solidFill>
                <a:latin typeface="OpenSans-Bold"/>
              </a:rPr>
              <a:t>blank</a:t>
            </a:r>
            <a:r>
              <a:rPr lang="pt-BR" sz="1800" b="0" i="0" u="none" strike="noStrike" baseline="0" dirty="0">
                <a:solidFill>
                  <a:srgbClr val="585757"/>
                </a:solidFill>
                <a:latin typeface="OpenSans-Regular"/>
              </a:rPr>
              <a:t>) ou na janela atual (valor </a:t>
            </a:r>
            <a:r>
              <a:rPr lang="pt-BR" sz="1800" b="1" i="0" u="none" strike="noStrike" baseline="0" dirty="0">
                <a:solidFill>
                  <a:srgbClr val="585757"/>
                </a:solidFill>
                <a:latin typeface="OpenSans-Bold"/>
              </a:rPr>
              <a:t>_self</a:t>
            </a:r>
            <a:r>
              <a:rPr lang="pt-BR" sz="1800" b="0" i="0" u="none" strike="noStrike" baseline="0" dirty="0">
                <a:solidFill>
                  <a:srgbClr val="585757"/>
                </a:solidFill>
                <a:latin typeface="OpenSans-Regular"/>
              </a:rPr>
              <a:t>). O valor padrão é </a:t>
            </a:r>
            <a:r>
              <a:rPr lang="pt-BR" sz="1800" b="1" i="0" u="none" strike="noStrike" baseline="0" dirty="0">
                <a:solidFill>
                  <a:srgbClr val="585757"/>
                </a:solidFill>
                <a:latin typeface="OpenSans-Bold"/>
              </a:rPr>
              <a:t>_self</a:t>
            </a:r>
            <a:r>
              <a:rPr lang="pt-BR" sz="1800" b="0" i="0" u="none" strike="noStrike" baseline="0" dirty="0">
                <a:solidFill>
                  <a:srgbClr val="585757"/>
                </a:solidFill>
                <a:latin typeface="OpenSans-Regular"/>
              </a:rPr>
              <a: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padrão, o formulário utiliza o método GET do protocolo HTTP para enviar as informações para o servidor, nesse método as informações são passadas na URL. Exemplo: </a:t>
            </a:r>
            <a:r>
              <a:rPr lang="pt-BR" sz="1800" b="0" i="1" u="none" strike="noStrike" baseline="0" dirty="0">
                <a:solidFill>
                  <a:srgbClr val="585757"/>
                </a:solidFill>
                <a:latin typeface="OpenSans-Italic"/>
              </a:rPr>
              <a:t>https://formulario-login--fbricadede.repl.co/principal.html?login=fabrica&amp;senha=123</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que os dados ficam visíveis no navegador para o nosso usuário (inclusive a senha). Para evitar isso, você pode trocar para o método POST do HTTP. Para isso utilize o atributo </a:t>
            </a:r>
            <a:r>
              <a:rPr lang="pt-BR" sz="1800" b="1" i="0" u="none" strike="noStrike" baseline="0" dirty="0" err="1">
                <a:solidFill>
                  <a:srgbClr val="585757"/>
                </a:solidFill>
                <a:latin typeface="OpenSans-Bold"/>
              </a:rPr>
              <a:t>method</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do formulário com</a:t>
            </a:r>
          </a:p>
          <a:p>
            <a:pPr algn="l"/>
            <a:r>
              <a:rPr lang="pt-BR" sz="1800" b="0" i="0" u="none" strike="noStrike" baseline="0" dirty="0">
                <a:solidFill>
                  <a:srgbClr val="585757"/>
                </a:solidFill>
                <a:latin typeface="OpenSans-Regular"/>
              </a:rPr>
              <a:t>o valor </a:t>
            </a:r>
            <a:r>
              <a:rPr lang="pt-BR" sz="1800" b="1" i="0" u="none" strike="noStrike" baseline="0" dirty="0">
                <a:solidFill>
                  <a:srgbClr val="585757"/>
                </a:solidFill>
                <a:latin typeface="OpenSans-Bold"/>
              </a:rPr>
              <a:t>post. </a:t>
            </a:r>
            <a:r>
              <a:rPr lang="pt-BR" sz="1800" b="0" i="0" u="none" strike="noStrike" baseline="0" dirty="0">
                <a:solidFill>
                  <a:srgbClr val="585757"/>
                </a:solidFill>
                <a:latin typeface="OpenSans-Regular"/>
              </a:rPr>
              <a:t>Segue com os atributos </a:t>
            </a:r>
            <a:r>
              <a:rPr lang="pt-BR" sz="1800" b="1" i="0" u="none" strike="noStrike" baseline="0" dirty="0">
                <a:solidFill>
                  <a:srgbClr val="585757"/>
                </a:solidFill>
                <a:latin typeface="OpenSans-Bold"/>
              </a:rPr>
              <a:t>target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method</a:t>
            </a:r>
            <a:r>
              <a:rPr lang="pt-BR" sz="1800" b="0" i="0" u="none" strike="noStrike" baseline="0" dirty="0">
                <a:solidFill>
                  <a:srgbClr val="585757"/>
                </a:solidFill>
                <a:latin typeface="OpenSans-Regular"/>
              </a:rPr>
              <a:t>:</a:t>
            </a:r>
          </a:p>
          <a:p>
            <a:pPr algn="l"/>
            <a:endParaRPr lang="en-US" sz="1800" b="0" i="0" u="none" strike="noStrike" baseline="0" dirty="0">
              <a:solidFill>
                <a:srgbClr val="1F217D"/>
              </a:solidFill>
              <a:latin typeface="Consolas" panose="020B0609020204030204" pitchFamily="49" charset="0"/>
            </a:endParaRPr>
          </a:p>
          <a:p>
            <a:pPr lvl="1"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Login: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”login”</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000000"/>
                </a:solidFill>
                <a:latin typeface="Consolas" panose="020B0609020204030204" pitchFamily="49" charset="0"/>
              </a:rPr>
              <a:t>Senha: </a:t>
            </a:r>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password</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”senha”</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”reset”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Limpar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input </a:t>
            </a:r>
            <a:r>
              <a:rPr lang="en-US" sz="1800" b="0" i="0" u="none" strike="noStrike" baseline="0" dirty="0">
                <a:solidFill>
                  <a:srgbClr val="994E9D"/>
                </a:solidFill>
                <a:latin typeface="Consolas" panose="020B0609020204030204" pitchFamily="49" charset="0"/>
              </a:rPr>
              <a:t>type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”submit” </a:t>
            </a:r>
            <a:r>
              <a:rPr lang="en-US" sz="1800" b="0" i="0" u="none" strike="noStrike" baseline="0" dirty="0">
                <a:solidFill>
                  <a:srgbClr val="994E9D"/>
                </a:solidFill>
                <a:latin typeface="Consolas" panose="020B0609020204030204" pitchFamily="49" charset="0"/>
              </a:rPr>
              <a:t>value</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a:t>
            </a:r>
            <a:r>
              <a:rPr lang="en-US" sz="1800" b="0" i="0" u="none" strike="noStrike" baseline="0" dirty="0" err="1">
                <a:solidFill>
                  <a:srgbClr val="AD9137"/>
                </a:solidFill>
                <a:latin typeface="Consolas" panose="020B0609020204030204" pitchFamily="49" charset="0"/>
              </a:rPr>
              <a:t>Enviar</a:t>
            </a:r>
            <a:r>
              <a:rPr lang="en-US" sz="1800" b="0" i="0" u="none" strike="noStrike" baseline="0" dirty="0">
                <a:solidFill>
                  <a:srgbClr val="AD9137"/>
                </a:solidFill>
                <a:latin typeface="Consolas" panose="020B0609020204030204" pitchFamily="49" charset="0"/>
              </a:rPr>
              <a:t>”</a:t>
            </a:r>
            <a:r>
              <a:rPr lang="en-US" sz="1800" b="0" i="0" u="none" strike="noStrike" baseline="0" dirty="0">
                <a:solidFill>
                  <a:srgbClr val="1F217D"/>
                </a:solidFill>
                <a:latin typeface="Consolas" panose="020B0609020204030204" pitchFamily="49" charset="0"/>
              </a:rPr>
              <a:t>/&gt;</a:t>
            </a:r>
          </a:p>
          <a:p>
            <a:pPr lvl="2"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p</a:t>
            </a:r>
            <a:r>
              <a:rPr lang="pt-BR" sz="1800" b="0" i="0" u="none" strike="noStrike" baseline="0" dirty="0">
                <a:solidFill>
                  <a:srgbClr val="1F217D"/>
                </a:solidFill>
                <a:latin typeface="Consolas" panose="020B0609020204030204" pitchFamily="49" charset="0"/>
              </a:rPr>
              <a:t>&gt;</a:t>
            </a:r>
          </a:p>
          <a:p>
            <a:pPr lvl="1"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lvl="1"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Ao desenvolver seus formulários, você pode ser um pouco negligente na escolha do método de envio (GET ou POST).</a:t>
            </a:r>
          </a:p>
          <a:p>
            <a:pPr algn="l"/>
            <a:r>
              <a:rPr lang="pt-BR" sz="1800" b="0" i="0" u="none" strike="noStrike" baseline="0" dirty="0">
                <a:solidFill>
                  <a:srgbClr val="585757"/>
                </a:solidFill>
                <a:latin typeface="OpenSans-Regular"/>
              </a:rPr>
              <a:t>Isso pode gerar problemas na sua aplicação ou na perda de uma funcionalidade muito útil para o seu usuário, a de adicionar a URL nos favoritos do navegador.</a:t>
            </a:r>
          </a:p>
          <a:p>
            <a:pPr algn="l"/>
            <a:r>
              <a:rPr lang="pt-BR" sz="1800" b="0" i="0" u="none" strike="noStrike" baseline="0" dirty="0">
                <a:solidFill>
                  <a:srgbClr val="585757"/>
                </a:solidFill>
                <a:latin typeface="OpenSans-Regular"/>
              </a:rPr>
              <a:t>Gaste um tempo analisando o método de envio. A </a:t>
            </a:r>
            <a:r>
              <a:rPr lang="pt-BR" sz="1800" b="0" i="1" u="none" strike="noStrike" baseline="0" dirty="0">
                <a:solidFill>
                  <a:srgbClr val="585757"/>
                </a:solidFill>
                <a:latin typeface="OpenSans-Italic"/>
              </a:rPr>
              <a:t>checklist </a:t>
            </a:r>
            <a:r>
              <a:rPr lang="pt-BR" sz="1800" b="0" i="0" u="none" strike="noStrike" baseline="0" dirty="0">
                <a:solidFill>
                  <a:srgbClr val="585757"/>
                </a:solidFill>
                <a:latin typeface="OpenSans-Regular"/>
              </a:rPr>
              <a:t>abaixo pode te auxiliar:</a:t>
            </a:r>
          </a:p>
          <a:p>
            <a:pPr algn="l"/>
            <a:r>
              <a:rPr lang="pt-BR" sz="1800" b="1" i="0" u="none" strike="noStrike" baseline="0" dirty="0">
                <a:solidFill>
                  <a:srgbClr val="585757"/>
                </a:solidFill>
                <a:latin typeface="OpenSans-Bold"/>
              </a:rPr>
              <a:t>GET</a:t>
            </a:r>
          </a:p>
          <a:p>
            <a:pPr algn="l"/>
            <a:r>
              <a:rPr lang="pt-BR" sz="1800" b="0" i="0" u="none" strike="noStrike" baseline="0" dirty="0">
                <a:solidFill>
                  <a:srgbClr val="585757"/>
                </a:solidFill>
                <a:latin typeface="OpenSans-Regular"/>
              </a:rPr>
              <a:t>Neste método, os dados do formulário ficam visíveis na URL do navegador em pares de (nome=valor). Você deve usar esse método quando:</a:t>
            </a:r>
          </a:p>
          <a:p>
            <a:pPr algn="l"/>
            <a:r>
              <a:rPr lang="pt-BR" sz="1800" b="0" i="0" u="none" strike="noStrike" baseline="0" dirty="0">
                <a:solidFill>
                  <a:srgbClr val="585757"/>
                </a:solidFill>
                <a:latin typeface="OpenSans-Regular"/>
              </a:rPr>
              <a:t>• Não existe risco de ultrapassar o limite de caracteres da URL (2048 caracteres);</a:t>
            </a:r>
          </a:p>
          <a:p>
            <a:pPr algn="l"/>
            <a:r>
              <a:rPr lang="pt-BR" sz="1800" b="0" i="0" u="none" strike="noStrike" baseline="0" dirty="0">
                <a:solidFill>
                  <a:srgbClr val="585757"/>
                </a:solidFill>
                <a:latin typeface="OpenSans-Regular"/>
              </a:rPr>
              <a:t>• Os dados não são confidenciais (pois eles ficam visíveis no navegador);</a:t>
            </a:r>
          </a:p>
          <a:p>
            <a:pPr algn="l"/>
            <a:r>
              <a:rPr lang="pt-BR" sz="1800" b="0" i="0" u="none" strike="noStrike" baseline="0" dirty="0">
                <a:solidFill>
                  <a:srgbClr val="585757"/>
                </a:solidFill>
                <a:latin typeface="OpenSans-Regular"/>
              </a:rPr>
              <a:t>• For útil (para os usuários) registrar a URL nos favoritos.</a:t>
            </a:r>
          </a:p>
          <a:p>
            <a:pPr algn="l"/>
            <a:r>
              <a:rPr lang="pt-BR" sz="1800" b="1" i="0" u="none" strike="noStrike" baseline="0" dirty="0">
                <a:solidFill>
                  <a:srgbClr val="585757"/>
                </a:solidFill>
                <a:latin typeface="OpenSans-Bold"/>
              </a:rPr>
              <a:t>POST</a:t>
            </a:r>
          </a:p>
          <a:p>
            <a:pPr algn="l"/>
            <a:r>
              <a:rPr lang="pt-BR" sz="1800" b="0" i="0" u="none" strike="noStrike" baseline="0" dirty="0">
                <a:solidFill>
                  <a:srgbClr val="585757"/>
                </a:solidFill>
                <a:latin typeface="OpenSans-Regular"/>
              </a:rPr>
              <a:t>Neste método os dados não ficaram visíveis. Você deve usar esse método quando:</a:t>
            </a:r>
          </a:p>
          <a:p>
            <a:pPr algn="l"/>
            <a:r>
              <a:rPr lang="pt-BR" sz="1800" b="0" i="0" u="none" strike="noStrike" baseline="0" dirty="0">
                <a:solidFill>
                  <a:srgbClr val="585757"/>
                </a:solidFill>
                <a:latin typeface="OpenSans-Regular"/>
              </a:rPr>
              <a:t>• É necessário enviar grandes quantidades de dados (o POST não possui limitações de tamanho);</a:t>
            </a:r>
          </a:p>
          <a:p>
            <a:pPr algn="l"/>
            <a:r>
              <a:rPr lang="pt-BR" sz="1800" b="0" i="0" u="none" strike="noStrike" baseline="0" dirty="0">
                <a:solidFill>
                  <a:srgbClr val="585757"/>
                </a:solidFill>
                <a:latin typeface="OpenSans-Regular"/>
              </a:rPr>
              <a:t>• Não é necessário registrar nos favoritos;</a:t>
            </a:r>
          </a:p>
          <a:p>
            <a:pPr algn="l"/>
            <a:r>
              <a:rPr lang="pt-BR" sz="1800" b="0" i="0" u="none" strike="noStrike" baseline="0" dirty="0">
                <a:solidFill>
                  <a:srgbClr val="585757"/>
                </a:solidFill>
                <a:latin typeface="OpenSans-Regular"/>
              </a:rPr>
              <a:t>• As informações são confidenciais.</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telefone. Você pode utilizar o atributo </a:t>
            </a:r>
            <a:r>
              <a:rPr lang="pt-BR" sz="1800" b="1" i="0" u="none" strike="noStrike" baseline="0" dirty="0" err="1">
                <a:solidFill>
                  <a:srgbClr val="585757"/>
                </a:solidFill>
                <a:latin typeface="OpenSans-Bold"/>
              </a:rPr>
              <a:t>pattern</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para validar se o formato do telefone está correto. Por exemplo:</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form </a:t>
            </a:r>
            <a:r>
              <a:rPr lang="en-US" sz="1800" b="0" i="0" u="none" strike="noStrike" baseline="0" dirty="0">
                <a:solidFill>
                  <a:srgbClr val="994E9D"/>
                </a:solidFill>
                <a:latin typeface="Consolas" panose="020B0609020204030204" pitchFamily="49" charset="0"/>
              </a:rPr>
              <a:t>action</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”/principal.html” </a:t>
            </a:r>
            <a:r>
              <a:rPr lang="en-US" sz="1800" b="0" i="0" u="none" strike="noStrike" baseline="0" dirty="0">
                <a:solidFill>
                  <a:srgbClr val="994E9D"/>
                </a:solidFill>
                <a:latin typeface="Consolas" panose="020B0609020204030204" pitchFamily="49" charset="0"/>
              </a:rPr>
              <a:t>target</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”_blank” </a:t>
            </a:r>
            <a:r>
              <a:rPr lang="en-US" sz="1800" b="0" i="0" u="none" strike="noStrike" baseline="0" dirty="0">
                <a:solidFill>
                  <a:srgbClr val="994E9D"/>
                </a:solidFill>
                <a:latin typeface="Consolas" panose="020B0609020204030204" pitchFamily="49" charset="0"/>
              </a:rPr>
              <a:t>method</a:t>
            </a:r>
            <a:r>
              <a:rPr lang="en-US" sz="1800" b="0" i="0" u="none" strike="noStrike" baseline="0" dirty="0">
                <a:solidFill>
                  <a:srgbClr val="1F217D"/>
                </a:solidFill>
                <a:latin typeface="Consolas" panose="020B0609020204030204" pitchFamily="49" charset="0"/>
              </a:rPr>
              <a:t>=</a:t>
            </a:r>
            <a:r>
              <a:rPr lang="en-US" sz="1800" b="0" i="0" u="none" strike="noStrike" baseline="0" dirty="0">
                <a:solidFill>
                  <a:srgbClr val="AD9137"/>
                </a:solidFill>
                <a:latin typeface="Consolas" panose="020B0609020204030204" pitchFamily="49" charset="0"/>
              </a:rPr>
              <a:t>”POST”</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tel</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pattern</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”9[0-9]{4}-[0-9]{4}”</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No exemplo acima, o navegador não vai permitir enviar números que não são de celulares, exemplo: 98811-2233 (vai enviar), 3388-8899 (não vai enviar).</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text</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de texto simples.</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”time”</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entrada de hora e minuto.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url</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uma URL. Dependendo do navegador, esse campo é validado automaticamente. Alguns smartphones apresentam a tecla </a:t>
            </a:r>
            <a:r>
              <a:rPr lang="pt-BR" sz="1800" b="1" i="0" u="none" strike="noStrike" baseline="0" dirty="0">
                <a:solidFill>
                  <a:srgbClr val="585757"/>
                </a:solidFill>
                <a:latin typeface="OpenSans-Bold"/>
              </a:rPr>
              <a:t>.com </a:t>
            </a:r>
            <a:r>
              <a:rPr lang="pt-BR" sz="1800" b="0" i="0" u="none" strike="noStrike" baseline="0" dirty="0">
                <a:solidFill>
                  <a:srgbClr val="585757"/>
                </a:solidFill>
                <a:latin typeface="OpenSans-Regular"/>
              </a:rPr>
              <a:t>que facilita a digitação da URL.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type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week</a:t>
            </a:r>
            <a:r>
              <a:rPr lang="pt-BR" sz="1800" b="0" i="0" u="none" strike="noStrike" baseline="0" dirty="0">
                <a:solidFill>
                  <a:srgbClr val="AD9137"/>
                </a:solidFill>
                <a:latin typeface="Consolas" panose="020B0609020204030204" pitchFamily="49" charset="0"/>
              </a:rPr>
              <a:t>”</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585757"/>
                </a:solidFill>
                <a:latin typeface="OpenSans-Regular"/>
              </a:rPr>
              <a:t>: define um campo para a entrada de semana e ano.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Os campos de entrada de texto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possuem outros importantes atributos, abaixo você aprenderá alguns:</a:t>
            </a:r>
          </a:p>
          <a:p>
            <a:pPr algn="l"/>
            <a:endParaRPr lang="pt-BR" sz="1800" b="0" i="0" u="none" strike="noStrike" baseline="0" dirty="0">
              <a:solidFill>
                <a:srgbClr val="585757"/>
              </a:solidFill>
              <a:latin typeface="OpenSans-Regular"/>
            </a:endParaRPr>
          </a:p>
          <a:p>
            <a:pPr algn="l"/>
            <a:r>
              <a:rPr lang="pt-BR" sz="1800" b="1" i="0" u="none" strike="noStrike" baseline="0" dirty="0">
                <a:latin typeface="OpenSans-Bold"/>
              </a:rPr>
              <a:t>Outros atributos importantes do elemento &lt;input&gt;</a:t>
            </a:r>
          </a:p>
          <a:p>
            <a:pPr algn="l"/>
            <a:r>
              <a:rPr lang="pt-BR" sz="1800" b="1" i="0" u="none" strike="noStrike" baseline="0" dirty="0">
                <a:latin typeface="OpenSans-Bold"/>
              </a:rPr>
              <a:t>Atributo Descrição</a:t>
            </a:r>
          </a:p>
          <a:p>
            <a:pPr algn="l"/>
            <a:r>
              <a:rPr lang="es-ES" sz="1800" b="1" i="0" u="none" strike="noStrike" baseline="0" dirty="0" err="1">
                <a:latin typeface="OpenSans-Bold"/>
              </a:rPr>
              <a:t>disabled</a:t>
            </a:r>
            <a:r>
              <a:rPr lang="es-ES" sz="1800" b="1" i="0" u="none" strike="noStrike" baseline="0" dirty="0">
                <a:latin typeface="OpenSans-Bold"/>
              </a:rPr>
              <a:t> </a:t>
            </a:r>
            <a:r>
              <a:rPr lang="es-ES" sz="1800" b="0" i="0" u="none" strike="noStrike" baseline="0" dirty="0">
                <a:latin typeface="OpenSans-Regular"/>
              </a:rPr>
              <a:t>Define que o campo está </a:t>
            </a:r>
            <a:r>
              <a:rPr lang="es-ES" sz="1800" b="0" i="0" u="none" strike="noStrike" baseline="0" dirty="0" err="1">
                <a:latin typeface="OpenSans-Regular"/>
              </a:rPr>
              <a:t>desabilitado</a:t>
            </a:r>
            <a:r>
              <a:rPr lang="es-ES" sz="1800" b="0" i="0" u="none" strike="noStrike" baseline="0" dirty="0">
                <a:latin typeface="OpenSans-Regular"/>
              </a:rPr>
              <a:t>.</a:t>
            </a:r>
          </a:p>
          <a:p>
            <a:pPr algn="l"/>
            <a:r>
              <a:rPr lang="pt-BR" sz="1800" b="1" i="0" u="none" strike="noStrike" baseline="0" dirty="0" err="1">
                <a:latin typeface="OpenSans-Bold"/>
              </a:rPr>
              <a:t>readonly</a:t>
            </a:r>
            <a:r>
              <a:rPr lang="pt-BR" sz="1800" b="1" i="0" u="none" strike="noStrike" baseline="0" dirty="0">
                <a:latin typeface="OpenSans-Bold"/>
              </a:rPr>
              <a:t> </a:t>
            </a:r>
            <a:r>
              <a:rPr lang="pt-BR" sz="1800" b="0" i="0" u="none" strike="noStrike" baseline="0" dirty="0">
                <a:latin typeface="OpenSans-Regular"/>
              </a:rPr>
              <a:t>Define que o campo é somente leitura.</a:t>
            </a:r>
          </a:p>
          <a:p>
            <a:pPr algn="l"/>
            <a:r>
              <a:rPr lang="pt-BR" sz="1800" b="1" i="0" u="none" strike="noStrike" baseline="0" dirty="0" err="1">
                <a:latin typeface="OpenSans-Bold"/>
              </a:rPr>
              <a:t>maxlenght</a:t>
            </a:r>
            <a:r>
              <a:rPr lang="pt-BR" sz="1800" b="1" i="0" u="none" strike="noStrike" baseline="0" dirty="0">
                <a:latin typeface="OpenSans-Bold"/>
              </a:rPr>
              <a:t> </a:t>
            </a:r>
            <a:r>
              <a:rPr lang="pt-BR" sz="1800" b="0" i="0" u="none" strike="noStrike" baseline="0" dirty="0">
                <a:latin typeface="OpenSans-Regular"/>
              </a:rPr>
              <a:t>Limita a quantidade máxima de caracteres que o campo aceita.</a:t>
            </a:r>
          </a:p>
          <a:p>
            <a:pPr algn="l"/>
            <a:r>
              <a:rPr lang="pt-BR" sz="1800" b="1" i="0" u="none" strike="noStrike" baseline="0" dirty="0" err="1">
                <a:latin typeface="OpenSans-Bold"/>
              </a:rPr>
              <a:t>required</a:t>
            </a:r>
            <a:r>
              <a:rPr lang="pt-BR" sz="1800" b="1" i="0" u="none" strike="noStrike" baseline="0" dirty="0">
                <a:latin typeface="OpenSans-Bold"/>
              </a:rPr>
              <a:t> </a:t>
            </a:r>
            <a:r>
              <a:rPr lang="pt-BR" sz="1800" b="0" i="0" u="none" strike="noStrike" baseline="0" dirty="0">
                <a:latin typeface="OpenSans-Regular"/>
              </a:rPr>
              <a:t>Define que o campo é obrigatório. Dependendo do navegador, ao tentar enviar os dados, uma mensagem é exibida para o usuário.</a:t>
            </a:r>
          </a:p>
          <a:p>
            <a:pPr algn="l"/>
            <a:r>
              <a:rPr lang="pt-BR" sz="1800" b="1" i="0" u="none" strike="noStrike" baseline="0" dirty="0" err="1">
                <a:latin typeface="OpenSans-Bold"/>
              </a:rPr>
              <a:t>size</a:t>
            </a:r>
            <a:r>
              <a:rPr lang="pt-BR" sz="1800" b="1" i="0" u="none" strike="noStrike" baseline="0" dirty="0">
                <a:latin typeface="OpenSans-Bold"/>
              </a:rPr>
              <a:t> </a:t>
            </a:r>
            <a:r>
              <a:rPr lang="pt-BR" sz="1800" b="0" i="0" u="none" strike="noStrike" baseline="0" dirty="0">
                <a:latin typeface="OpenSans-Regular"/>
              </a:rPr>
              <a:t>Define o tamanho do campo com base em caracteres.</a:t>
            </a:r>
          </a:p>
          <a:p>
            <a:pPr algn="l"/>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um valor para o campo. No caso dos botões </a:t>
            </a:r>
            <a:r>
              <a:rPr lang="pt-BR" sz="1800" b="1" i="0" u="none" strike="noStrike" baseline="0" dirty="0" err="1">
                <a:latin typeface="OpenSans-Bold"/>
              </a:rPr>
              <a:t>submit</a:t>
            </a:r>
            <a:r>
              <a:rPr lang="pt-BR" sz="1800" b="0" i="0" u="none" strike="noStrike" baseline="0" dirty="0">
                <a:latin typeface="OpenSans-Regular"/>
              </a:rPr>
              <a:t>, </a:t>
            </a:r>
            <a:r>
              <a:rPr lang="pt-BR" sz="1800" b="1" i="0" u="none" strike="noStrike" baseline="0" dirty="0">
                <a:latin typeface="OpenSans-Bold"/>
              </a:rPr>
              <a:t>reset </a:t>
            </a:r>
            <a:r>
              <a:rPr lang="pt-BR" sz="1800" b="0" i="0" u="none" strike="noStrike" baseline="0" dirty="0">
                <a:latin typeface="OpenSans-Regular"/>
              </a:rPr>
              <a:t>e </a:t>
            </a:r>
            <a:r>
              <a:rPr lang="pt-BR" sz="1800" b="1" i="0" u="none" strike="noStrike" baseline="0" dirty="0" err="1">
                <a:latin typeface="OpenSans-Bold"/>
              </a:rPr>
              <a:t>button</a:t>
            </a:r>
            <a:r>
              <a:rPr lang="pt-BR" sz="1800" b="0" i="0" u="none" strike="noStrike" baseline="0" dirty="0">
                <a:latin typeface="OpenSans-Regular"/>
              </a:rPr>
              <a:t>, o atributo </a:t>
            </a:r>
            <a:r>
              <a:rPr lang="pt-BR" sz="1800" b="1" i="0" u="none" strike="noStrike" baseline="0" dirty="0" err="1">
                <a:latin typeface="OpenSans-Bold"/>
              </a:rPr>
              <a:t>value</a:t>
            </a:r>
            <a:r>
              <a:rPr lang="pt-BR" sz="1800" b="1" i="0" u="none" strike="noStrike" baseline="0" dirty="0">
                <a:latin typeface="OpenSans-Bold"/>
              </a:rPr>
              <a:t> </a:t>
            </a:r>
            <a:r>
              <a:rPr lang="pt-BR" sz="1800" b="0" i="0" u="none" strike="noStrike" baseline="0" dirty="0">
                <a:latin typeface="OpenSans-Regular"/>
              </a:rPr>
              <a:t>define o texto dos botões.</a:t>
            </a:r>
          </a:p>
          <a:p>
            <a:pPr algn="l"/>
            <a:r>
              <a:rPr lang="pt-BR" sz="1800" b="1" i="0" u="none" strike="noStrike" baseline="0" dirty="0" err="1">
                <a:latin typeface="OpenSans-Bold"/>
              </a:rPr>
              <a:t>placeholder</a:t>
            </a:r>
            <a:r>
              <a:rPr lang="pt-BR" sz="1800" b="1" i="0" u="none" strike="noStrike" baseline="0" dirty="0">
                <a:latin typeface="OpenSans-Bold"/>
              </a:rPr>
              <a:t> </a:t>
            </a:r>
            <a:r>
              <a:rPr lang="pt-BR" sz="1800" b="0" i="0" u="none" strike="noStrike" baseline="0" dirty="0">
                <a:latin typeface="OpenSans-Regular"/>
              </a:rPr>
              <a:t>Especifica uma dica para o usuário sobre como ele deve preencher o campo. A dica é exibida enquanto o campo não possui valor, assim que o usuário insere o primeiro caractere ele desaparece.</a:t>
            </a:r>
          </a:p>
          <a:p>
            <a:pPr algn="l"/>
            <a:r>
              <a:rPr lang="pt-BR" sz="1800" b="1" i="0" u="none" strike="noStrike" baseline="0" dirty="0" err="1">
                <a:latin typeface="OpenSans-Bold"/>
              </a:rPr>
              <a:t>name</a:t>
            </a:r>
            <a:r>
              <a:rPr lang="pt-BR" sz="1800" b="1" i="0" u="none" strike="noStrike" baseline="0" dirty="0">
                <a:latin typeface="OpenSans-Bold"/>
              </a:rPr>
              <a:t> </a:t>
            </a:r>
            <a:r>
              <a:rPr lang="pt-BR" sz="1800" b="0" i="0" u="none" strike="noStrike" baseline="0" dirty="0">
                <a:latin typeface="OpenSans-Regular"/>
              </a:rPr>
              <a:t>Identifica a informação para que ela seja acessada no servidor.</a:t>
            </a:r>
          </a:p>
          <a:p>
            <a:pPr algn="l"/>
            <a:r>
              <a:rPr lang="pt-BR" sz="1800" b="1" i="0" u="none" strike="noStrike" baseline="0" dirty="0">
                <a:latin typeface="OpenSans-Bold"/>
              </a:rPr>
              <a:t>id </a:t>
            </a:r>
            <a:r>
              <a:rPr lang="pt-BR" sz="1800" b="0" i="0" u="none" strike="noStrike" baseline="0" dirty="0">
                <a:latin typeface="OpenSans-Regular"/>
              </a:rPr>
              <a:t>Define um identificador para o campo em todo o documento HTML. O valor deve ser único.</a:t>
            </a:r>
          </a:p>
          <a:p>
            <a:pPr algn="l"/>
            <a:endParaRPr lang="pt-BR" sz="1800" b="0" i="0" u="none" strike="noStrike" baseline="0" dirty="0">
              <a:solidFill>
                <a:srgbClr val="1F217D"/>
              </a:solidFill>
              <a:latin typeface="OpenSans-Regular"/>
            </a:endParaRPr>
          </a:p>
          <a:p>
            <a:pPr algn="l"/>
            <a:endParaRPr lang="pt-BR" sz="1800" b="0" i="0" u="none" strike="noStrike" baseline="0" dirty="0">
              <a:solidFill>
                <a:srgbClr val="1F217D"/>
              </a:solidFill>
              <a:latin typeface="OpenSans-Regular"/>
            </a:endParaRPr>
          </a:p>
          <a:p>
            <a:pPr algn="l"/>
            <a:r>
              <a:rPr lang="en-US" sz="1800" b="0" i="0" u="none" strike="noStrike" baseline="0" dirty="0" err="1">
                <a:solidFill>
                  <a:srgbClr val="585757"/>
                </a:solidFill>
                <a:latin typeface="OpenSans-Regular"/>
              </a:rPr>
              <a:t>Os</a:t>
            </a:r>
            <a:r>
              <a:rPr lang="en-US" sz="1800" b="0" i="0" u="none" strike="noStrike" baseline="0" dirty="0">
                <a:solidFill>
                  <a:srgbClr val="585757"/>
                </a:solidFill>
                <a:latin typeface="OpenSans-Regular"/>
              </a:rPr>
              <a:t> </a:t>
            </a:r>
            <a:r>
              <a:rPr lang="en-US" sz="1800" b="0" i="0" u="none" strike="noStrike" baseline="0" dirty="0" err="1">
                <a:solidFill>
                  <a:srgbClr val="585757"/>
                </a:solidFill>
                <a:latin typeface="OpenSans-Regular"/>
              </a:rPr>
              <a:t>tipos</a:t>
            </a:r>
            <a:r>
              <a:rPr lang="en-US" sz="1800" b="0" i="0" u="none" strike="noStrike" baseline="0" dirty="0">
                <a:solidFill>
                  <a:srgbClr val="585757"/>
                </a:solidFill>
                <a:latin typeface="OpenSans-Regular"/>
              </a:rPr>
              <a:t> </a:t>
            </a:r>
            <a:r>
              <a:rPr lang="en-US" sz="1800" b="1" i="0" u="none" strike="noStrike" baseline="0" dirty="0">
                <a:solidFill>
                  <a:srgbClr val="585757"/>
                </a:solidFill>
                <a:latin typeface="OpenSans-Bold"/>
              </a:rPr>
              <a:t>color, date, datetime-local, email, month, number, range, search, </a:t>
            </a:r>
            <a:r>
              <a:rPr lang="en-US" sz="1800" b="1" i="0" u="none" strike="noStrike" baseline="0" dirty="0" err="1">
                <a:solidFill>
                  <a:srgbClr val="585757"/>
                </a:solidFill>
                <a:latin typeface="OpenSans-Bold"/>
              </a:rPr>
              <a:t>tel</a:t>
            </a:r>
            <a:r>
              <a:rPr lang="en-US" sz="1800" b="1" i="0" u="none" strike="noStrike" baseline="0" dirty="0">
                <a:solidFill>
                  <a:srgbClr val="585757"/>
                </a:solidFill>
                <a:latin typeface="OpenSans-Bold"/>
              </a:rPr>
              <a:t>, </a:t>
            </a:r>
            <a:r>
              <a:rPr lang="pt-BR" sz="1800" b="1" i="0" u="none" strike="noStrike" baseline="0" dirty="0">
                <a:solidFill>
                  <a:srgbClr val="585757"/>
                </a:solidFill>
                <a:latin typeface="OpenSans-Bold"/>
              </a:rPr>
              <a:t>time, </a:t>
            </a:r>
            <a:r>
              <a:rPr lang="pt-BR" sz="1800" b="1" i="0" u="none" strike="noStrike" baseline="0" dirty="0" err="1">
                <a:solidFill>
                  <a:srgbClr val="585757"/>
                </a:solidFill>
                <a:latin typeface="OpenSans-Bold"/>
              </a:rPr>
              <a:t>url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week</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foram introduzidos no HTML5. Caso você execute sua página em um navegador que não suporta o HTML5, esses elementos serão exibidos como um campo de texto simples (</a:t>
            </a:r>
            <a:r>
              <a:rPr lang="pt-BR" sz="1800" b="1" i="0" u="none" strike="noStrike" baseline="0" dirty="0">
                <a:solidFill>
                  <a:srgbClr val="585757"/>
                </a:solidFill>
                <a:latin typeface="OpenSans-Bold"/>
              </a:rPr>
              <a:t>“</a:t>
            </a:r>
            <a:r>
              <a:rPr lang="pt-BR" sz="1800" b="1" i="0" u="none" strike="noStrike" baseline="0" dirty="0" err="1">
                <a:solidFill>
                  <a:srgbClr val="585757"/>
                </a:solidFill>
                <a:latin typeface="OpenSans-Bold"/>
              </a:rPr>
              <a:t>text</a:t>
            </a:r>
            <a:r>
              <a:rPr lang="pt-BR" sz="1800" b="1" i="0" u="none" strike="noStrike" baseline="0" dirty="0">
                <a:solidFill>
                  <a:srgbClr val="585757"/>
                </a:solidFill>
                <a:latin typeface="OpenSans-Bold"/>
              </a:rPr>
              <a:t>”</a:t>
            </a:r>
            <a:r>
              <a:rPr lang="pt-BR" sz="1800" b="0" i="0" u="none" strike="noStrike" baseline="0" dirty="0">
                <a:solidFill>
                  <a:srgbClr val="585757"/>
                </a:solidFill>
                <a:latin typeface="OpenSans-Regular"/>
              </a:rPr>
              <a:t>). Esse não é um problema, pois as versões atuais dos navegadores Mozilla, Chrome, Edge e Opera possuem suporte ao HTML5. Porém, tome cuidado com as diferenças de comportamento nos navegadores. Por exemplo, avalie como os campos </a:t>
            </a:r>
            <a:r>
              <a:rPr lang="pt-BR" sz="1800" b="1" i="0" u="none" strike="noStrike" baseline="0" dirty="0">
                <a:solidFill>
                  <a:srgbClr val="585757"/>
                </a:solidFill>
                <a:latin typeface="OpenSans-Bold"/>
              </a:rPr>
              <a:t>date, </a:t>
            </a:r>
            <a:r>
              <a:rPr lang="pt-BR" sz="1800" b="1" i="0" u="none" strike="noStrike" baseline="0" dirty="0" err="1">
                <a:solidFill>
                  <a:srgbClr val="585757"/>
                </a:solidFill>
                <a:latin typeface="OpenSans-Bold"/>
              </a:rPr>
              <a:t>datetime</a:t>
            </a:r>
            <a:r>
              <a:rPr lang="pt-BR" sz="1800" b="1" i="0" u="none" strike="noStrike" baseline="0" dirty="0">
                <a:solidFill>
                  <a:srgbClr val="585757"/>
                </a:solidFill>
                <a:latin typeface="OpenSans-Bold"/>
              </a:rPr>
              <a:t>-local </a:t>
            </a:r>
            <a:r>
              <a:rPr lang="pt-BR" sz="1800" b="0" i="0" u="none" strike="noStrike" baseline="0" dirty="0">
                <a:solidFill>
                  <a:srgbClr val="585757"/>
                </a:solidFill>
                <a:latin typeface="OpenSans-Regular"/>
              </a:rPr>
              <a:t>e </a:t>
            </a:r>
            <a:r>
              <a:rPr lang="pt-BR" sz="1800" b="1" i="0" u="none" strike="noStrike" baseline="0" dirty="0" err="1">
                <a:solidFill>
                  <a:srgbClr val="585757"/>
                </a:solidFill>
                <a:latin typeface="OpenSans-Bold"/>
              </a:rPr>
              <a:t>month</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são apresentados no Mozilla e no Chrome. Veja também</a:t>
            </a:r>
          </a:p>
          <a:p>
            <a:pPr algn="l"/>
            <a:r>
              <a:rPr lang="pt-BR" sz="1800" b="0" i="0" u="none" strike="noStrike" baseline="0" dirty="0">
                <a:solidFill>
                  <a:srgbClr val="585757"/>
                </a:solidFill>
                <a:latin typeface="OpenSans-Regular"/>
              </a:rPr>
              <a:t>como o campo </a:t>
            </a:r>
            <a:r>
              <a:rPr lang="pt-BR" sz="1800" b="1" i="0" u="none" strike="noStrike" baseline="0" dirty="0" err="1">
                <a:solidFill>
                  <a:srgbClr val="585757"/>
                </a:solidFill>
                <a:latin typeface="OpenSans-Bold"/>
              </a:rPr>
              <a:t>email</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é validado no Mozilla e no Chrome.</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CenturyGothic"/>
              </a:rPr>
              <a:t>O elemento </a:t>
            </a:r>
            <a:r>
              <a:rPr lang="pt-BR" sz="1800" b="1" i="0" u="none" strike="noStrike" baseline="0" dirty="0">
                <a:solidFill>
                  <a:srgbClr val="585757"/>
                </a:solidFill>
                <a:latin typeface="CenturyGothic-Bold"/>
              </a:rPr>
              <a:t>&lt;input&gt; </a:t>
            </a:r>
            <a:r>
              <a:rPr lang="pt-BR" sz="1800" b="0" i="0" u="none" strike="noStrike" baseline="0" dirty="0">
                <a:solidFill>
                  <a:srgbClr val="585757"/>
                </a:solidFill>
                <a:latin typeface="OpenSans-Regular"/>
              </a:rPr>
              <a:t>já resolve a maioria dos seus problemas, mas o HTML não se limita a eles. Agora você vai aprender sobre os elementos diferentes dos </a:t>
            </a:r>
            <a:r>
              <a:rPr lang="pt-BR" sz="1800" b="1" i="0" u="none" strike="noStrike" baseline="0" dirty="0">
                <a:solidFill>
                  <a:srgbClr val="585757"/>
                </a:solidFill>
                <a:latin typeface="CenturyGothic-Bold"/>
              </a:rPr>
              <a:t>&lt;input&gt;</a:t>
            </a:r>
            <a:r>
              <a:rPr lang="pt-BR" sz="1800" b="0" i="0" u="none" strike="noStrike" baseline="0" dirty="0">
                <a:solidFill>
                  <a:srgbClr val="585757"/>
                </a:solidFill>
                <a:latin typeface="CenturyGothic"/>
              </a:rPr>
              <a:t>. O primeiro é o campo de seleção (</a:t>
            </a:r>
            <a:r>
              <a:rPr lang="pt-BR" sz="1800" b="1" i="0" u="none" strike="noStrike" baseline="0" dirty="0">
                <a:solidFill>
                  <a:srgbClr val="585757"/>
                </a:solidFill>
                <a:latin typeface="CenturyGothic-Bold"/>
              </a:rPr>
              <a:t>&lt;</a:t>
            </a:r>
            <a:r>
              <a:rPr lang="pt-BR" sz="1800" b="1" i="0" u="none" strike="noStrike" baseline="0" dirty="0" err="1">
                <a:solidFill>
                  <a:srgbClr val="585757"/>
                </a:solidFill>
                <a:latin typeface="CenturyGothic-Bold"/>
              </a:rPr>
              <a:t>select</a:t>
            </a:r>
            <a:r>
              <a:rPr lang="pt-BR" sz="1800" b="1" i="0" u="none" strike="noStrike" baseline="0" dirty="0">
                <a:solidFill>
                  <a:srgbClr val="585757"/>
                </a:solidFill>
                <a:latin typeface="CenturyGothic-Bold"/>
              </a:rPr>
              <a:t>&gt;</a:t>
            </a:r>
            <a:r>
              <a:rPr lang="pt-BR" sz="1800" b="0" i="0" u="none" strike="noStrike" baseline="0" dirty="0">
                <a:solidFill>
                  <a:srgbClr val="585757"/>
                </a:solidFill>
                <a:latin typeface="CenturyGothic"/>
              </a:rPr>
              <a:t>):</a:t>
            </a:r>
          </a:p>
          <a:p>
            <a:pPr algn="l"/>
            <a:endParaRPr lang="pt-BR" sz="1800" b="0" i="0" u="none" strike="noStrike" baseline="0" dirty="0">
              <a:solidFill>
                <a:srgbClr val="585757"/>
              </a:solidFill>
              <a:latin typeface="CenturyGothic"/>
            </a:endParaRPr>
          </a:p>
          <a:p>
            <a:pPr algn="l"/>
            <a:r>
              <a:rPr lang="pt-BR" sz="1800" b="0" i="0" u="none" strike="noStrike" baseline="0" dirty="0">
                <a:solidFill>
                  <a:srgbClr val="585757"/>
                </a:solidFill>
                <a:latin typeface="OpenSans-Regular"/>
              </a:rPr>
              <a:t>Esse campo exibe uma lista suspensa, os elementos da lista são definidos pelo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definir uma das opções como selecionada, utilize o atributo </a:t>
            </a:r>
            <a:r>
              <a:rPr lang="pt-BR" sz="1800" b="1" i="0" u="none" strike="noStrike" baseline="0" dirty="0" err="1">
                <a:solidFill>
                  <a:srgbClr val="585757"/>
                </a:solidFill>
                <a:latin typeface="OpenSans-Bold"/>
              </a:rPr>
              <a:t>selected</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Região do Brasil:</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”uf”</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Nordeste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Centro-Oeste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selected</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Sudeste</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Sul</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Por padrão, o usuário pode selecionar somente um elemento da lista. Para permitir a seleção de múltiplos</a:t>
            </a:r>
          </a:p>
          <a:p>
            <a:pPr algn="l"/>
            <a:r>
              <a:rPr lang="pt-BR" sz="1800" b="0" i="0" u="none" strike="noStrike" baseline="0" dirty="0">
                <a:solidFill>
                  <a:srgbClr val="585757"/>
                </a:solidFill>
                <a:latin typeface="OpenSans-Regular"/>
              </a:rPr>
              <a:t>elementos, utilize o atributo </a:t>
            </a:r>
            <a:r>
              <a:rPr lang="pt-BR" sz="1800" b="1" i="0" u="none" strike="noStrike" baseline="0" dirty="0" err="1">
                <a:solidFill>
                  <a:srgbClr val="585757"/>
                </a:solidFill>
                <a:latin typeface="OpenSans-Bold"/>
              </a:rPr>
              <a:t>multiple</a:t>
            </a:r>
            <a:r>
              <a:rPr lang="pt-BR" sz="1800" b="0" i="0" u="none" strike="noStrike" baseline="0" dirty="0">
                <a:solidFill>
                  <a:srgbClr val="585757"/>
                </a:solidFill>
                <a:latin typeface="OpenSans-Regular"/>
              </a:rPr>
              <a: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Qual a sua matéria preferida:</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”disciplinas” </a:t>
            </a:r>
            <a:r>
              <a:rPr lang="pt-BR" sz="1800" b="0" i="0" u="none" strike="noStrike" baseline="0" dirty="0" err="1">
                <a:solidFill>
                  <a:srgbClr val="994E9D"/>
                </a:solidFill>
                <a:latin typeface="Consolas" panose="020B0609020204030204" pitchFamily="49" charset="0"/>
              </a:rPr>
              <a:t>multiple</a:t>
            </a:r>
            <a:r>
              <a:rPr lang="pt-BR" sz="1800" b="0" i="0" u="none" strike="noStrike" baseline="0" dirty="0">
                <a:solidFill>
                  <a:srgbClr val="994E9D"/>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size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”5”</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Linguagens de programação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Programação para dispositivos móveis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Algoritmos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 </a:t>
            </a:r>
            <a:r>
              <a:rPr lang="en-US" sz="1800" b="0" i="0" u="none" strike="noStrike" baseline="0" dirty="0">
                <a:solidFill>
                  <a:srgbClr val="994E9D"/>
                </a:solidFill>
                <a:latin typeface="Consolas" panose="020B0609020204030204" pitchFamily="49" charset="0"/>
              </a:rPr>
              <a:t>selected</a:t>
            </a:r>
            <a:r>
              <a:rPr lang="en-US" sz="1800" b="0" i="0" u="none" strike="noStrike" baseline="0" dirty="0">
                <a:solidFill>
                  <a:srgbClr val="1F217D"/>
                </a:solidFill>
                <a:latin typeface="Consolas" panose="020B0609020204030204" pitchFamily="49" charset="0"/>
              </a:rPr>
              <a:t>&gt;</a:t>
            </a:r>
            <a:r>
              <a:rPr lang="en-US" sz="1800" b="0" i="0" u="none" strike="noStrike" baseline="0" dirty="0" err="1">
                <a:solidFill>
                  <a:srgbClr val="000000"/>
                </a:solidFill>
                <a:latin typeface="Consolas" panose="020B0609020204030204" pitchFamily="49" charset="0"/>
              </a:rPr>
              <a:t>Programação</a:t>
            </a:r>
            <a:r>
              <a:rPr lang="en-US" sz="1800" b="0" i="0" u="none" strike="noStrike" baseline="0" dirty="0">
                <a:solidFill>
                  <a:srgbClr val="000000"/>
                </a:solidFill>
                <a:latin typeface="Consolas" panose="020B0609020204030204" pitchFamily="49" charset="0"/>
              </a:rPr>
              <a:t> web</a:t>
            </a:r>
            <a:r>
              <a:rPr lang="en-US" sz="1800" b="0" i="0" u="none" strike="noStrike" baseline="0" dirty="0">
                <a:solidFill>
                  <a:srgbClr val="1F217D"/>
                </a:solidFill>
                <a:latin typeface="Consolas" panose="020B0609020204030204" pitchFamily="49" charset="0"/>
              </a:rPr>
              <a:t>&lt;/</a:t>
            </a:r>
            <a:r>
              <a:rPr lang="en-US" sz="1800" b="0" i="0" u="none" strike="noStrike" baseline="0" dirty="0">
                <a:solidFill>
                  <a:srgbClr val="4D7FE3"/>
                </a:solidFill>
                <a:latin typeface="Consolas" panose="020B0609020204030204" pitchFamily="49" charset="0"/>
              </a:rPr>
              <a:t>option</a:t>
            </a:r>
            <a:r>
              <a:rPr lang="en-US"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Outras</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select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é possível definir a quantidade de elementos exibidos utilizando o atributo </a:t>
            </a:r>
            <a:r>
              <a:rPr lang="pt-BR" sz="1800" b="1" i="0" u="none" strike="noStrike" baseline="0" dirty="0" err="1">
                <a:solidFill>
                  <a:srgbClr val="585757"/>
                </a:solidFill>
                <a:latin typeface="OpenSans-Bold"/>
              </a:rPr>
              <a:t>size</a:t>
            </a:r>
            <a:r>
              <a:rPr lang="pt-BR" sz="1800" b="0" i="0" u="none" strike="noStrike" baseline="0" dirty="0">
                <a:solidFill>
                  <a:srgbClr val="585757"/>
                </a:solidFill>
                <a:latin typeface="OpenSans-Regular"/>
              </a:rPr>
              <a:t>. No exemplo</a:t>
            </a:r>
          </a:p>
          <a:p>
            <a:pPr algn="l"/>
            <a:r>
              <a:rPr lang="pt-BR" sz="1800" b="0" i="0" u="none" strike="noStrike" baseline="0" dirty="0">
                <a:solidFill>
                  <a:srgbClr val="585757"/>
                </a:solidFill>
                <a:latin typeface="OpenSans-Regular"/>
              </a:rPr>
              <a:t>acima definimos que todos os cinco elementos devem ser exibidos.</a:t>
            </a:r>
          </a:p>
          <a:p>
            <a:pPr algn="l"/>
            <a:r>
              <a:rPr lang="pt-BR" sz="1800" b="0" i="0" u="none" strike="noStrike" baseline="0" dirty="0">
                <a:solidFill>
                  <a:srgbClr val="585757"/>
                </a:solidFill>
                <a:latin typeface="OpenSans-Regular"/>
              </a:rPr>
              <a:t>O próximo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é uma das novidades do HTML5, ele é semelhante ao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select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porém à</a:t>
            </a:r>
          </a:p>
          <a:p>
            <a:pPr algn="l"/>
            <a:r>
              <a:rPr lang="pt-BR" sz="1800" b="0" i="0" u="none" strike="noStrike" baseline="0" dirty="0">
                <a:solidFill>
                  <a:srgbClr val="585757"/>
                </a:solidFill>
                <a:latin typeface="OpenSans-Regular"/>
              </a:rPr>
              <a:t>medida que o usuário digita no campo, a lista é filtrada automaticamente. Veja o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Selecione um navegador:</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a:solidFill>
                  <a:srgbClr val="4D7FE3"/>
                </a:solidFill>
                <a:latin typeface="Consolas" panose="020B0609020204030204" pitchFamily="49" charset="0"/>
              </a:rPr>
              <a:t>input </a:t>
            </a:r>
            <a:r>
              <a:rPr lang="pt-BR" sz="1800" b="0" i="0" u="none" strike="noStrike" baseline="0" dirty="0" err="1">
                <a:solidFill>
                  <a:srgbClr val="994E9D"/>
                </a:solidFill>
                <a:latin typeface="Consolas" panose="020B0609020204030204" pitchFamily="49" charset="0"/>
              </a:rPr>
              <a:t>list</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4D7FE3"/>
                </a:solidFill>
                <a:latin typeface="Consolas" panose="020B0609020204030204" pitchFamily="49" charset="0"/>
              </a:rPr>
              <a:t> </a:t>
            </a:r>
            <a:r>
              <a:rPr lang="pt-BR" sz="1800" b="0" i="0" u="none" strike="noStrike" baseline="0" dirty="0">
                <a:solidFill>
                  <a:srgbClr val="994E9D"/>
                </a:solidFill>
                <a:latin typeface="Consolas" panose="020B0609020204030204" pitchFamily="49" charset="0"/>
              </a:rPr>
              <a:t>id</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”navegadores”</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”Internet Explorer”</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”Firefox”</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”Chrome”</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”Opera”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option</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value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”Safari”</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datalist</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Veja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é necessário para o funcionamento do componente.</a:t>
            </a:r>
          </a:p>
          <a:p>
            <a:pPr algn="l"/>
            <a:r>
              <a:rPr lang="pt-BR" sz="1800" b="0" i="0" u="none" strike="noStrike" baseline="0" dirty="0">
                <a:solidFill>
                  <a:srgbClr val="585757"/>
                </a:solidFill>
                <a:latin typeface="OpenSans-Regular"/>
              </a:rPr>
              <a:t>Primeiro, você deve criar a lista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com as opções possíveis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option</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Para relacionar o campo</a:t>
            </a:r>
          </a:p>
          <a:p>
            <a:pPr algn="l"/>
            <a:r>
              <a:rPr lang="pt-BR" sz="1800" b="0" i="0" u="none" strike="noStrike" baseline="0" dirty="0">
                <a:solidFill>
                  <a:srgbClr val="585757"/>
                </a:solidFill>
                <a:latin typeface="OpenSans-Regular"/>
              </a:rPr>
              <a:t>texto aos dados, você deve ter o mesmo valor para o atributo </a:t>
            </a:r>
            <a:r>
              <a:rPr lang="pt-BR" sz="1800" b="1" i="0" u="none" strike="noStrike" baseline="0" dirty="0">
                <a:solidFill>
                  <a:srgbClr val="585757"/>
                </a:solidFill>
                <a:latin typeface="OpenSans-Bold"/>
              </a:rPr>
              <a:t>id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datalist</a:t>
            </a:r>
            <a:r>
              <a:rPr lang="pt-BR" sz="1800" b="1" i="0" u="none" strike="noStrike" baseline="0" dirty="0">
                <a:solidFill>
                  <a:srgbClr val="585757"/>
                </a:solidFill>
                <a:latin typeface="OpenSans-Bold"/>
              </a:rPr>
              <a:t>&gt;</a:t>
            </a:r>
            <a:r>
              <a:rPr lang="pt-BR" sz="1800" b="0" i="0" u="none" strike="noStrike" baseline="0" dirty="0">
                <a:solidFill>
                  <a:srgbClr val="585757"/>
                </a:solidFill>
                <a:latin typeface="OpenSans-Regular"/>
              </a:rPr>
              <a:t>) e o atributo </a:t>
            </a:r>
            <a:r>
              <a:rPr lang="pt-BR" sz="1800" b="1" i="0" u="none" strike="noStrike" baseline="0" dirty="0" err="1">
                <a:solidFill>
                  <a:srgbClr val="585757"/>
                </a:solidFill>
                <a:latin typeface="OpenSans-Bold"/>
              </a:rPr>
              <a:t>list</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a:t>
            </a:r>
            <a:r>
              <a:rPr lang="pt-BR" sz="1800" b="1" i="0" u="none" strike="noStrike" baseline="0" dirty="0">
                <a:solidFill>
                  <a:srgbClr val="585757"/>
                </a:solidFill>
                <a:latin typeface="OpenSans-Bold"/>
              </a:rPr>
              <a:t>&lt;input&gt;</a:t>
            </a:r>
            <a:r>
              <a:rPr lang="pt-BR" sz="1800" b="0" i="0" u="none" strike="noStrike" baseline="0" dirty="0">
                <a:solidFill>
                  <a:srgbClr val="585757"/>
                </a:solidFill>
                <a:latin typeface="OpenSans-Regular"/>
              </a:rPr>
              <a:t>).</a:t>
            </a:r>
          </a:p>
          <a:p>
            <a:pPr algn="l"/>
            <a:r>
              <a:rPr lang="pt-BR" sz="1800" b="0" i="0" u="none" strike="noStrike" baseline="0" dirty="0">
                <a:solidFill>
                  <a:srgbClr val="585757"/>
                </a:solidFill>
                <a:latin typeface="OpenSans-Regular"/>
              </a:rPr>
              <a:t>Por fim,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textarea</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define um campo de entrada que permite a digitação de várias linhas,</a:t>
            </a:r>
          </a:p>
          <a:p>
            <a:pPr algn="l"/>
            <a:r>
              <a:rPr lang="pt-BR" sz="1800" b="0" i="0" u="none" strike="noStrike" baseline="0" dirty="0">
                <a:solidFill>
                  <a:srgbClr val="585757"/>
                </a:solidFill>
                <a:latin typeface="OpenSans-Regular"/>
              </a:rPr>
              <a:t>coisa que o elemento </a:t>
            </a:r>
            <a:r>
              <a:rPr lang="pt-BR" sz="1800" b="1" i="0" u="none" strike="noStrike" baseline="0" dirty="0">
                <a:solidFill>
                  <a:srgbClr val="585757"/>
                </a:solidFill>
                <a:latin typeface="OpenSans-Bold"/>
              </a:rPr>
              <a:t>&lt;input&gt; </a:t>
            </a:r>
            <a:r>
              <a:rPr lang="pt-BR" sz="1800" b="0" i="0" u="none" strike="noStrike" baseline="0" dirty="0">
                <a:solidFill>
                  <a:srgbClr val="585757"/>
                </a:solidFill>
                <a:latin typeface="OpenSans-Regular"/>
              </a:rPr>
              <a:t>não permite. Por exemplo:</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000000"/>
                </a:solidFill>
                <a:latin typeface="Consolas" panose="020B0609020204030204" pitchFamily="49" charset="0"/>
              </a:rPr>
              <a:t>Observações:&lt;</a:t>
            </a:r>
            <a:r>
              <a:rPr lang="pt-BR" sz="1800" b="0" i="0" u="none" strike="noStrike" baseline="0" dirty="0" err="1">
                <a:solidFill>
                  <a:srgbClr val="4D7FE3"/>
                </a:solidFill>
                <a:latin typeface="Consolas" panose="020B0609020204030204" pitchFamily="49" charset="0"/>
              </a:rPr>
              <a:t>br</a:t>
            </a:r>
            <a:r>
              <a:rPr lang="pt-BR" sz="1800" b="0" i="0" u="none" strike="noStrike" baseline="0" dirty="0">
                <a:solidFill>
                  <a:srgbClr val="000000"/>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4D7FE3"/>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name</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a:t>
            </a:r>
            <a:r>
              <a:rPr lang="pt-BR" sz="1800" b="0" i="0" u="none" strike="noStrike" baseline="0" dirty="0" err="1">
                <a:solidFill>
                  <a:srgbClr val="AD9137"/>
                </a:solidFill>
                <a:latin typeface="Consolas" panose="020B0609020204030204" pitchFamily="49" charset="0"/>
              </a:rPr>
              <a:t>observacao</a:t>
            </a:r>
            <a:r>
              <a:rPr lang="pt-BR" sz="1800" b="0" i="0" u="none" strike="noStrike" baseline="0" dirty="0">
                <a:solidFill>
                  <a:srgbClr val="AD9137"/>
                </a:solidFill>
                <a:latin typeface="Consolas" panose="020B0609020204030204" pitchFamily="49" charset="0"/>
              </a:rPr>
              <a:t>” </a:t>
            </a:r>
            <a:r>
              <a:rPr lang="pt-BR" sz="1800" b="0" i="0" u="none" strike="noStrike" baseline="0" dirty="0" err="1">
                <a:solidFill>
                  <a:srgbClr val="994E9D"/>
                </a:solidFill>
                <a:latin typeface="Consolas" panose="020B0609020204030204" pitchFamily="49" charset="0"/>
              </a:rPr>
              <a:t>rows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”10” </a:t>
            </a:r>
            <a:r>
              <a:rPr lang="pt-BR" sz="1800" b="0" i="0" u="none" strike="noStrike" baseline="0" dirty="0" err="1">
                <a:solidFill>
                  <a:srgbClr val="994E9D"/>
                </a:solidFill>
                <a:latin typeface="Consolas" panose="020B0609020204030204" pitchFamily="49" charset="0"/>
              </a:rPr>
              <a:t>cols</a:t>
            </a:r>
            <a:r>
              <a:rPr lang="pt-BR" sz="1800" b="0" i="0" u="none" strike="noStrike" baseline="0" dirty="0">
                <a:solidFill>
                  <a:srgbClr val="1F217D"/>
                </a:solidFill>
                <a:latin typeface="Consolas" panose="020B0609020204030204" pitchFamily="49" charset="0"/>
              </a:rPr>
              <a:t>=</a:t>
            </a:r>
            <a:r>
              <a:rPr lang="pt-BR" sz="1800" b="0" i="0" u="none" strike="noStrike" baseline="0" dirty="0">
                <a:solidFill>
                  <a:srgbClr val="AD9137"/>
                </a:solidFill>
                <a:latin typeface="Consolas" panose="020B0609020204030204" pitchFamily="49" charset="0"/>
              </a:rPr>
              <a:t>”30”</a:t>
            </a:r>
            <a:r>
              <a:rPr lang="pt-BR" sz="1800" b="0" i="0" u="none" strike="noStrike" baseline="0" dirty="0">
                <a:solidFill>
                  <a:srgbClr val="1F217D"/>
                </a:solidFill>
                <a:latin typeface="Consolas" panose="020B0609020204030204" pitchFamily="49" charset="0"/>
              </a:rPr>
              <a:t>&gt;</a:t>
            </a:r>
            <a:r>
              <a:rPr lang="pt-BR" sz="1800" b="0" i="0" u="none" strike="noStrike" baseline="0" dirty="0">
                <a:solidFill>
                  <a:srgbClr val="000000"/>
                </a:solidFill>
                <a:latin typeface="Consolas" panose="020B0609020204030204" pitchFamily="49" charset="0"/>
              </a:rPr>
              <a:t>Este é o valor padrão para o</a:t>
            </a:r>
          </a:p>
          <a:p>
            <a:pPr algn="l"/>
            <a:r>
              <a:rPr lang="pt-BR" sz="1800" b="0" i="0" u="none" strike="noStrike" baseline="0" dirty="0">
                <a:solidFill>
                  <a:srgbClr val="000000"/>
                </a:solidFill>
                <a:latin typeface="Consolas" panose="020B0609020204030204" pitchFamily="49" charset="0"/>
              </a:rPr>
              <a:t>campo observação</a:t>
            </a:r>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textarea</a:t>
            </a:r>
            <a:r>
              <a:rPr lang="pt-BR" sz="1800" b="0" i="0" u="none" strike="noStrike" baseline="0" dirty="0">
                <a:solidFill>
                  <a:srgbClr val="1F217D"/>
                </a:solidFill>
                <a:latin typeface="Consolas" panose="020B0609020204030204" pitchFamily="49" charset="0"/>
              </a:rPr>
              <a:t>&gt;</a:t>
            </a:r>
          </a:p>
          <a:p>
            <a:pPr algn="l"/>
            <a:r>
              <a:rPr lang="pt-BR" sz="1800" b="0" i="0" u="none" strike="noStrike" baseline="0" dirty="0">
                <a:solidFill>
                  <a:srgbClr val="1F217D"/>
                </a:solidFill>
                <a:latin typeface="Consolas" panose="020B0609020204030204" pitchFamily="49" charset="0"/>
              </a:rPr>
              <a:t>&lt;/</a:t>
            </a:r>
            <a:r>
              <a:rPr lang="pt-BR" sz="1800" b="0" i="0" u="none" strike="noStrike" baseline="0" dirty="0" err="1">
                <a:solidFill>
                  <a:srgbClr val="4D7FE3"/>
                </a:solidFill>
                <a:latin typeface="Consolas" panose="020B0609020204030204" pitchFamily="49" charset="0"/>
              </a:rPr>
              <a:t>form</a:t>
            </a:r>
            <a:r>
              <a:rPr lang="pt-BR" sz="1800" b="0" i="0" u="none" strike="noStrike" baseline="0" dirty="0">
                <a:solidFill>
                  <a:srgbClr val="1F217D"/>
                </a:solidFill>
                <a:latin typeface="Consolas" panose="020B0609020204030204" pitchFamily="49" charset="0"/>
              </a:rPr>
              <a:t>&gt;</a:t>
            </a:r>
          </a:p>
          <a:p>
            <a:pPr algn="l"/>
            <a:endParaRPr lang="pt-BR" sz="1800" b="0" i="0" u="none" strike="noStrike" baseline="0" dirty="0">
              <a:solidFill>
                <a:srgbClr val="1F217D"/>
              </a:solidFill>
              <a:latin typeface="Consolas" panose="020B0609020204030204" pitchFamily="49" charset="0"/>
            </a:endParaRPr>
          </a:p>
          <a:p>
            <a:pPr algn="l"/>
            <a:endParaRPr lang="pt-BR" sz="1800" b="0" i="0" u="none" strike="noStrike" baseline="0" dirty="0">
              <a:solidFill>
                <a:srgbClr val="1F217D"/>
              </a:solidFill>
              <a:latin typeface="Consolas" panose="020B0609020204030204" pitchFamily="49" charset="0"/>
            </a:endParaRPr>
          </a:p>
          <a:p>
            <a:pPr algn="l"/>
            <a:r>
              <a:rPr lang="pt-BR" sz="1800" b="0" i="0" u="none" strike="noStrike" baseline="0" dirty="0">
                <a:solidFill>
                  <a:srgbClr val="585757"/>
                </a:solidFill>
                <a:latin typeface="OpenSans-Regular"/>
              </a:rPr>
              <a:t>O atributo </a:t>
            </a:r>
            <a:r>
              <a:rPr lang="pt-BR" sz="1800" b="1" i="0" u="none" strike="noStrike" baseline="0" dirty="0" err="1">
                <a:solidFill>
                  <a:srgbClr val="585757"/>
                </a:solidFill>
                <a:latin typeface="OpenSans-Bold"/>
              </a:rPr>
              <a:t>rows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linhas visíveis, </a:t>
            </a:r>
            <a:r>
              <a:rPr lang="pt-BR" sz="1800" b="1" i="0" u="none" strike="noStrike" baseline="0" dirty="0" err="1">
                <a:solidFill>
                  <a:srgbClr val="585757"/>
                </a:solidFill>
                <a:latin typeface="OpenSans-Bold"/>
              </a:rPr>
              <a:t>cols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define a quantidade de colunas. No Chrome você pode alterar o tamanho do componente apenas arrastando o canto inferior direito.</a:t>
            </a:r>
          </a:p>
          <a:p>
            <a:pPr algn="l"/>
            <a:r>
              <a:rPr lang="pt-BR" sz="1800" b="0" i="0" u="none" strike="noStrike" baseline="0" dirty="0">
                <a:solidFill>
                  <a:srgbClr val="585757"/>
                </a:solidFill>
                <a:latin typeface="OpenSans-Regular"/>
              </a:rPr>
              <a:t>Um formulário completo, com todos os elementos descritos nesta seção, foi disponibilizado em: </a:t>
            </a:r>
            <a:r>
              <a:rPr lang="pt-BR" sz="1800" b="0" i="1" u="none" strike="noStrike" baseline="0" dirty="0">
                <a:solidFill>
                  <a:srgbClr val="585757"/>
                </a:solidFill>
                <a:latin typeface="OpenSans-Italic"/>
              </a:rPr>
              <a:t>https://repl.it/@Fbricadede/formulario-completo</a:t>
            </a: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elemento </a:t>
            </a:r>
            <a:r>
              <a:rPr lang="pt-BR" sz="1800" b="1" i="0" u="none" strike="noStrike" baseline="0" dirty="0" err="1">
                <a:solidFill>
                  <a:srgbClr val="585757"/>
                </a:solidFill>
                <a:latin typeface="OpenSans-Bold"/>
              </a:rPr>
              <a:t>canvas</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é talvez a maior novidade apresentada pelo HTML5, pois permite</a:t>
            </a:r>
          </a:p>
          <a:p>
            <a:pPr algn="l"/>
            <a:r>
              <a:rPr lang="pt-BR" sz="1800" b="0" i="0" u="none" strike="noStrike" baseline="0" dirty="0">
                <a:solidFill>
                  <a:srgbClr val="585757"/>
                </a:solidFill>
                <a:latin typeface="OpenSans-Regular"/>
              </a:rPr>
              <a:t>a construção de elementos gráficos na página web com comandos simples. Para saber</a:t>
            </a:r>
          </a:p>
          <a:p>
            <a:pPr algn="l"/>
            <a:r>
              <a:rPr lang="pt-BR" sz="1800" b="0" i="0" u="none" strike="noStrike" baseline="0" dirty="0">
                <a:solidFill>
                  <a:srgbClr val="585757"/>
                </a:solidFill>
                <a:latin typeface="OpenSans-Regular"/>
              </a:rPr>
              <a:t>mais sobre esse elemento, consulte o livro Desenvolvimento e Design de Sites, 1ª Edição.</a:t>
            </a:r>
          </a:p>
          <a:p>
            <a:pPr algn="l"/>
            <a:r>
              <a:rPr lang="pt-BR" sz="1800" b="0" i="0" u="none" strike="noStrike" baseline="0" dirty="0">
                <a:solidFill>
                  <a:srgbClr val="585757"/>
                </a:solidFill>
                <a:latin typeface="OpenSans-Regular"/>
              </a:rPr>
              <a:t>Capítulo 2 – Linguagem HTML, página 34.</a:t>
            </a:r>
          </a:p>
          <a:p>
            <a:pPr algn="l"/>
            <a:r>
              <a:rPr lang="pt-BR" sz="1800" b="0" i="1" u="none" strike="noStrike" baseline="0" dirty="0">
                <a:solidFill>
                  <a:srgbClr val="585757"/>
                </a:solidFill>
                <a:latin typeface="OpenSans-Italic"/>
              </a:rPr>
              <a:t>https://integrada.minhabiblioteca.com.br/books/9788536519012</a:t>
            </a:r>
            <a:endParaRPr lang="pt-BR" sz="1800" b="0" i="0" u="none" strike="noStrike" baseline="0" dirty="0">
              <a:solidFill>
                <a:srgbClr val="1F217D"/>
              </a:solidFill>
              <a:latin typeface="Consolas" panose="020B0609020204030204" pitchFamily="49" charset="0"/>
            </a:endParaRPr>
          </a:p>
        </p:txBody>
      </p:sp>
      <p:sp>
        <p:nvSpPr>
          <p:cNvPr id="4" name="Espaço Reservado para Número de Slide 3">
            <a:extLst>
              <a:ext uri="{FF2B5EF4-FFF2-40B4-BE49-F238E27FC236}">
                <a16:creationId xmlns:a16="http://schemas.microsoft.com/office/drawing/2014/main" id="{5E0FFDFE-D022-D909-7387-3939676308F9}"/>
              </a:ext>
            </a:extLst>
          </p:cNvPr>
          <p:cNvSpPr>
            <a:spLocks noGrp="1"/>
          </p:cNvSpPr>
          <p:nvPr>
            <p:ph type="sldNum" sz="quarter" idx="5"/>
          </p:nvPr>
        </p:nvSpPr>
        <p:spPr/>
        <p:txBody>
          <a:bodyPr/>
          <a:lstStyle/>
          <a:p>
            <a:fld id="{D0E42C9D-BC2F-4B75-8FE9-F32B3E470D2E}" type="slidenum">
              <a:rPr lang="pt-BR" smtClean="0"/>
              <a:t>62</a:t>
            </a:fld>
            <a:endParaRPr lang="pt-BR"/>
          </a:p>
        </p:txBody>
      </p:sp>
    </p:spTree>
    <p:extLst>
      <p:ext uri="{BB962C8B-B14F-4D97-AF65-F5344CB8AC3E}">
        <p14:creationId xmlns:p14="http://schemas.microsoft.com/office/powerpoint/2010/main" val="8383973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6B771-51BF-3A12-1EB6-BFFE513FF0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3ACF5F-3397-FEB2-B476-D0746F716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C6FA5-61EA-5B0E-B933-9C8301C194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1CAB90-AE9B-B6FA-23EF-435A0F3E7E10}"/>
              </a:ext>
            </a:extLst>
          </p:cNvPr>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33597034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2ECC5-7E02-7AC0-C80F-5D351569F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17FD2F-E104-3D7B-2903-196A8F8666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22B8D7-0BE6-842F-DBB3-D484CF494102}"/>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Você viu que escrever código em HTML é muito fácil, mas alguns erros podem acontecer à medida que suas páginas começam a ficar maiores e mais complexas. Esta seção apresenta algumas ferramentas</a:t>
            </a:r>
          </a:p>
          <a:p>
            <a:pPr algn="l"/>
            <a:r>
              <a:rPr lang="pt-BR" sz="1800" b="0" i="0" u="none" strike="noStrike" baseline="0" dirty="0">
                <a:solidFill>
                  <a:srgbClr val="585757"/>
                </a:solidFill>
                <a:latin typeface="OpenSans-Regular"/>
              </a:rPr>
              <a:t>que podem te ajudar a encontrar e corrigir erros nas suas páginas HTML.</a:t>
            </a:r>
          </a:p>
          <a:p>
            <a:pPr algn="l"/>
            <a:r>
              <a:rPr lang="pt-BR" sz="1800" b="0" i="0" u="none" strike="noStrike" baseline="0" dirty="0">
                <a:solidFill>
                  <a:srgbClr val="585757"/>
                </a:solidFill>
                <a:latin typeface="OpenSans-Regular"/>
              </a:rPr>
              <a:t>A linguagem HTML é muito mais permissiva do que outras de programação, ou seja, um navegador exibe a página mesmo que ela tenha erros de sintaxe. Os navegadores possuem regras para interpretar as marcações que estão incorretas, claro que isso pode gerar um resultado que você não esperava, em resumo, um problema na sua página. O site MDN web </a:t>
            </a:r>
            <a:r>
              <a:rPr lang="pt-BR" sz="1800" b="0" i="0" u="none" strike="noStrike" baseline="0" dirty="0" err="1">
                <a:solidFill>
                  <a:srgbClr val="585757"/>
                </a:solidFill>
                <a:latin typeface="OpenSans-Regular"/>
              </a:rPr>
              <a:t>docs</a:t>
            </a:r>
            <a:r>
              <a:rPr lang="pt-BR" sz="1800" b="0" i="0" u="none" strike="noStrike" baseline="0" dirty="0">
                <a:solidFill>
                  <a:srgbClr val="585757"/>
                </a:solidFill>
                <a:latin typeface="OpenSans-Regular"/>
              </a:rPr>
              <a:t> explica o motivo do HTML ser assim:</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HTML é analisado permissivamente porque, quando a web foi criada, foi decidido que permitir</a:t>
            </a:r>
          </a:p>
          <a:p>
            <a:pPr algn="l"/>
            <a:r>
              <a:rPr lang="pt-BR" sz="1800" b="0" i="0" u="none" strike="noStrike" baseline="0" dirty="0">
                <a:solidFill>
                  <a:srgbClr val="585757"/>
                </a:solidFill>
                <a:latin typeface="OpenSans-Regular"/>
              </a:rPr>
              <a:t>que as pessoas publicassem seu conteúdo era mais importante do que garantir que a sintaxe estivesse</a:t>
            </a:r>
          </a:p>
          <a:p>
            <a:pPr algn="l"/>
            <a:r>
              <a:rPr lang="pt-BR" sz="1800" b="0" i="0" u="none" strike="noStrike" baseline="0" dirty="0">
                <a:solidFill>
                  <a:srgbClr val="585757"/>
                </a:solidFill>
                <a:latin typeface="OpenSans-Regular"/>
              </a:rPr>
              <a:t>absolutamente correta. A web provavelmente não seria tão popular como é hoje, se tivesse</a:t>
            </a:r>
          </a:p>
          <a:p>
            <a:pPr algn="l"/>
            <a:r>
              <a:rPr lang="pt-BR" sz="1800" b="0" i="0" u="none" strike="noStrike" baseline="0" dirty="0">
                <a:solidFill>
                  <a:srgbClr val="585757"/>
                </a:solidFill>
                <a:latin typeface="OpenSans-Regular"/>
              </a:rPr>
              <a:t>sido mais rigorosa desde o início (MDN, 2019).</a:t>
            </a:r>
            <a:endParaRPr lang="en-US" dirty="0"/>
          </a:p>
        </p:txBody>
      </p:sp>
      <p:sp>
        <p:nvSpPr>
          <p:cNvPr id="4" name="Slide Number Placeholder 3">
            <a:extLst>
              <a:ext uri="{FF2B5EF4-FFF2-40B4-BE49-F238E27FC236}">
                <a16:creationId xmlns:a16="http://schemas.microsoft.com/office/drawing/2014/main" id="{D3905FBC-CF48-ED24-01D9-946B9BA2D835}"/>
              </a:ext>
            </a:extLst>
          </p:cNvPr>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5982599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94E21-6361-7F19-06FE-1404B421EE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A842B-2DBE-3243-4C78-20E26ADDC7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0D84D-1DB2-AFAB-1677-8ABE087BE2C4}"/>
              </a:ext>
            </a:extLst>
          </p:cNvPr>
          <p:cNvSpPr>
            <a:spLocks noGrp="1"/>
          </p:cNvSpPr>
          <p:nvPr>
            <p:ph type="body" idx="1"/>
          </p:nvPr>
        </p:nvSpPr>
        <p:spPr/>
        <p:txBody>
          <a:bodyPr/>
          <a:lstStyle/>
          <a:p>
            <a:pPr algn="l"/>
            <a:endParaRPr lang="en-US" dirty="0"/>
          </a:p>
        </p:txBody>
      </p:sp>
      <p:sp>
        <p:nvSpPr>
          <p:cNvPr id="4" name="Slide Number Placeholder 3">
            <a:extLst>
              <a:ext uri="{FF2B5EF4-FFF2-40B4-BE49-F238E27FC236}">
                <a16:creationId xmlns:a16="http://schemas.microsoft.com/office/drawing/2014/main" id="{5307AD1E-4EF5-86F2-58D7-819E2BEEDBD3}"/>
              </a:ext>
            </a:extLst>
          </p:cNvPr>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21530228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6FDC5-DDB6-3284-FA73-C5567B4AF9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2F76B8-46DA-D9BB-8249-71B0553926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B5EAEF-3FD7-289B-52B3-B8A9AD1860C6}"/>
              </a:ext>
            </a:extLst>
          </p:cNvPr>
          <p:cNvSpPr>
            <a:spLocks noGrp="1"/>
          </p:cNvSpPr>
          <p:nvPr>
            <p:ph type="body" idx="1"/>
          </p:nvPr>
        </p:nvSpPr>
        <p:spPr/>
        <p:txBody>
          <a:bodyPr/>
          <a:lstStyle/>
          <a:p>
            <a:pPr algn="l"/>
            <a:endParaRPr lang="en-US" dirty="0"/>
          </a:p>
        </p:txBody>
      </p:sp>
      <p:sp>
        <p:nvSpPr>
          <p:cNvPr id="4" name="Slide Number Placeholder 3">
            <a:extLst>
              <a:ext uri="{FF2B5EF4-FFF2-40B4-BE49-F238E27FC236}">
                <a16:creationId xmlns:a16="http://schemas.microsoft.com/office/drawing/2014/main" id="{801DD2D9-71E5-973D-6208-125ECF8144B8}"/>
              </a:ext>
            </a:extLst>
          </p:cNvPr>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5584067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F4287-949B-C641-222A-C2527725E8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24BEC-F968-8539-38C1-B9F0221632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74280E-54DC-2DEF-E765-4574BAB14ECC}"/>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Os problemas da página são:</a:t>
            </a:r>
          </a:p>
          <a:p>
            <a:pPr algn="l"/>
            <a:r>
              <a:rPr lang="pt-BR" sz="1800" b="0" i="0" u="none" strike="noStrike" baseline="0" dirty="0">
                <a:solidFill>
                  <a:srgbClr val="585757"/>
                </a:solidFill>
                <a:latin typeface="OpenSans-Regular"/>
              </a:rPr>
              <a:t>• Parágrafo e listas não possuem </a:t>
            </a:r>
            <a:r>
              <a:rPr lang="pt-BR" sz="1800" b="0" i="0" u="none" strike="noStrike" baseline="0" dirty="0" err="1">
                <a:solidFill>
                  <a:srgbClr val="585757"/>
                </a:solidFill>
                <a:latin typeface="OpenSans-Regular"/>
              </a:rPr>
              <a:t>tags</a:t>
            </a:r>
            <a:r>
              <a:rPr lang="pt-BR" sz="1800" b="0" i="0" u="none" strike="noStrike" baseline="0" dirty="0">
                <a:solidFill>
                  <a:srgbClr val="585757"/>
                </a:solidFill>
                <a:latin typeface="OpenSans-Regular"/>
              </a:rPr>
              <a:t> de fechamento: conforme imagem acima, isso não afetou</a:t>
            </a:r>
          </a:p>
          <a:p>
            <a:pPr algn="l"/>
            <a:r>
              <a:rPr lang="pt-BR" sz="1800" b="0" i="0" u="none" strike="noStrike" baseline="0" dirty="0">
                <a:solidFill>
                  <a:srgbClr val="585757"/>
                </a:solidFill>
                <a:latin typeface="OpenSans-Regular"/>
              </a:rPr>
              <a:t>o desenho da página, pois o navegador inferiu onde cada elemento deveria terminar.</a:t>
            </a:r>
          </a:p>
          <a:p>
            <a:pPr algn="l"/>
            <a:r>
              <a:rPr lang="pt-BR" sz="1800" b="1" i="0" u="none" strike="noStrike" baseline="0" dirty="0">
                <a:solidFill>
                  <a:srgbClr val="585757"/>
                </a:solidFill>
                <a:latin typeface="OpenSans-Bold"/>
              </a:rPr>
              <a:t>• &lt;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não possui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de fechamento: veja que neste caso o navegador não conseguiu</a:t>
            </a:r>
          </a:p>
          <a:p>
            <a:pPr algn="l"/>
            <a:r>
              <a:rPr lang="pt-BR" sz="1800" b="0" i="0" u="none" strike="noStrike" baseline="0" dirty="0">
                <a:solidFill>
                  <a:srgbClr val="585757"/>
                </a:solidFill>
                <a:latin typeface="OpenSans-Regular"/>
              </a:rPr>
              <a:t>resolver e todo o texto foi destacado.</a:t>
            </a:r>
          </a:p>
          <a:p>
            <a:pPr algn="l"/>
            <a:r>
              <a:rPr lang="pt-BR" sz="1800" b="0" i="0" u="none" strike="noStrike" baseline="0" dirty="0">
                <a:solidFill>
                  <a:srgbClr val="585757"/>
                </a:solidFill>
                <a:latin typeface="OpenSans-Regular"/>
              </a:rPr>
              <a:t>• Elementos mal aninhados: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&gt;&lt;em&gt;&lt;/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&gt;&lt;/em&gt;</a:t>
            </a:r>
            <a:r>
              <a:rPr lang="pt-BR" sz="1800" b="0" i="0" u="none" strike="noStrike" baseline="0" dirty="0">
                <a:solidFill>
                  <a:srgbClr val="585757"/>
                </a:solidFill>
                <a:latin typeface="OpenSans-Regular"/>
              </a:rPr>
              <a:t>. Neste caso, foi aplicado o estilo</a:t>
            </a:r>
          </a:p>
          <a:p>
            <a:pPr algn="l"/>
            <a:r>
              <a:rPr lang="pt-BR" sz="1800" b="0" i="0" u="none" strike="noStrike" baseline="0" dirty="0">
                <a:solidFill>
                  <a:srgbClr val="585757"/>
                </a:solidFill>
                <a:latin typeface="OpenSans-Regular"/>
              </a:rPr>
              <a:t>negrito e itálico a um texto que não deveria ter formatação.</a:t>
            </a:r>
          </a:p>
          <a:p>
            <a:pPr algn="l"/>
            <a:r>
              <a:rPr lang="pt-BR" sz="1800" b="0" i="0" u="none" strike="noStrike" baseline="0" dirty="0">
                <a:solidFill>
                  <a:srgbClr val="585757"/>
                </a:solidFill>
                <a:latin typeface="OpenSans-Regular"/>
              </a:rPr>
              <a:t>• Valor do atributo </a:t>
            </a:r>
            <a:r>
              <a:rPr lang="pt-BR" sz="1800" b="1" i="0" u="none" strike="noStrike" baseline="0" dirty="0" err="1">
                <a:solidFill>
                  <a:srgbClr val="585757"/>
                </a:solidFill>
                <a:latin typeface="OpenSans-Bold"/>
              </a:rPr>
              <a:t>href</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não possui as aspas de fechamento: neste caso o elemento link não foi</a:t>
            </a:r>
          </a:p>
          <a:p>
            <a:pPr algn="l"/>
            <a:r>
              <a:rPr lang="pt-BR" sz="1800" b="0" i="0" u="none" strike="noStrike" baseline="0" dirty="0">
                <a:solidFill>
                  <a:srgbClr val="585757"/>
                </a:solidFill>
                <a:latin typeface="OpenSans-Regular"/>
              </a:rPr>
              <a:t>exibido na tela.</a:t>
            </a:r>
            <a:endParaRPr lang="en-US" dirty="0"/>
          </a:p>
        </p:txBody>
      </p:sp>
      <p:sp>
        <p:nvSpPr>
          <p:cNvPr id="4" name="Slide Number Placeholder 3">
            <a:extLst>
              <a:ext uri="{FF2B5EF4-FFF2-40B4-BE49-F238E27FC236}">
                <a16:creationId xmlns:a16="http://schemas.microsoft.com/office/drawing/2014/main" id="{1BBE56C7-340E-897D-1683-3D089771F308}"/>
              </a:ext>
            </a:extLst>
          </p:cNvPr>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369660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CCA9D-B769-6BF6-27E0-BD1E4B2E03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8C1052-40B2-D2E3-CE2C-87B80B1F41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5A0CAF-6CE5-D02C-0774-8DF308938762}"/>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Navegadores modernos possuem um conjunto de ferramentas para inspecionar código HTML, como</a:t>
            </a:r>
          </a:p>
          <a:p>
            <a:pPr algn="l"/>
            <a:r>
              <a:rPr lang="pt-BR" sz="1800" b="0" i="0" u="none" strike="noStrike" baseline="0" dirty="0">
                <a:solidFill>
                  <a:srgbClr val="585757"/>
                </a:solidFill>
                <a:latin typeface="OpenSans-Regular"/>
              </a:rPr>
              <a:t>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ferramenta disponível para Internet Explorer, Firefox, Chrome, Safari e Opera. No Firefox,</a:t>
            </a:r>
          </a:p>
          <a:p>
            <a:pPr algn="l"/>
            <a:r>
              <a:rPr lang="pt-BR" sz="1800" b="0" i="0" u="none" strike="noStrike" baseline="0" dirty="0">
                <a:solidFill>
                  <a:srgbClr val="585757"/>
                </a:solidFill>
                <a:latin typeface="OpenSans-Regular"/>
              </a:rPr>
              <a:t>você pode ativar a ferramenta de três formas:</a:t>
            </a:r>
          </a:p>
          <a:p>
            <a:pPr algn="l"/>
            <a:r>
              <a:rPr lang="pt-BR" sz="1800" b="0" i="0" u="none" strike="noStrike" baseline="0" dirty="0">
                <a:solidFill>
                  <a:srgbClr val="585757"/>
                </a:solidFill>
                <a:latin typeface="OpenSans-Regular"/>
              </a:rPr>
              <a:t>• Usando teclado: Ctrl + Shift + I.</a:t>
            </a:r>
          </a:p>
          <a:p>
            <a:pPr algn="l"/>
            <a:r>
              <a:rPr lang="pt-BR" sz="1800" b="0" i="0" u="none" strike="noStrike" baseline="0" dirty="0">
                <a:solidFill>
                  <a:srgbClr val="585757"/>
                </a:solidFill>
                <a:latin typeface="OpenSans-Regular"/>
              </a:rPr>
              <a:t>• Usando o menu do navegador: Menu &gt; Web </a:t>
            </a:r>
            <a:r>
              <a:rPr lang="pt-BR" sz="1800" b="0" i="0" u="none" strike="noStrike" baseline="0" dirty="0" err="1">
                <a:solidFill>
                  <a:srgbClr val="585757"/>
                </a:solidFill>
                <a:latin typeface="OpenSans-Regular"/>
              </a:rPr>
              <a:t>Developer</a:t>
            </a:r>
            <a:r>
              <a:rPr lang="pt-BR" sz="1800" b="0" i="0" u="none" strike="noStrike" baseline="0" dirty="0">
                <a:solidFill>
                  <a:srgbClr val="585757"/>
                </a:solidFill>
                <a:latin typeface="OpenSans-Regular"/>
              </a:rPr>
              <a:t> &gt; Inspector.</a:t>
            </a:r>
          </a:p>
          <a:p>
            <a:pPr algn="l"/>
            <a:r>
              <a:rPr lang="pt-BR" sz="1800" b="0" i="0" u="none" strike="noStrike" baseline="0" dirty="0">
                <a:solidFill>
                  <a:srgbClr val="585757"/>
                </a:solidFill>
                <a:latin typeface="OpenSans-Regular"/>
              </a:rPr>
              <a:t>• Usando o mouse: clique com o botão direito na página e selecione “</a:t>
            </a:r>
            <a:r>
              <a:rPr lang="pt-BR" sz="1800" b="0" i="0" u="none" strike="noStrike" baseline="0" dirty="0" err="1">
                <a:solidFill>
                  <a:srgbClr val="585757"/>
                </a:solidFill>
                <a:latin typeface="OpenSans-Regular"/>
              </a:rPr>
              <a:t>Inspect</a:t>
            </a:r>
            <a:r>
              <a:rPr lang="pt-BR" sz="1800" b="0" i="0" u="none" strike="noStrike" baseline="0" dirty="0">
                <a:solidFill>
                  <a:srgbClr val="585757"/>
                </a:solidFill>
                <a:latin typeface="OpenSans-Regular"/>
              </a:rPr>
              <a:t> Element” no menu</a:t>
            </a:r>
          </a:p>
          <a:p>
            <a:pPr algn="l"/>
            <a:r>
              <a:rPr lang="pt-BR" sz="1800" b="0" i="0" u="none" strike="noStrike" baseline="0" dirty="0">
                <a:solidFill>
                  <a:srgbClr val="585757"/>
                </a:solidFill>
                <a:latin typeface="OpenSans-Regular"/>
              </a:rPr>
              <a:t>que aparece.</a:t>
            </a:r>
            <a:endParaRPr lang="en-US" dirty="0"/>
          </a:p>
        </p:txBody>
      </p:sp>
      <p:sp>
        <p:nvSpPr>
          <p:cNvPr id="4" name="Slide Number Placeholder 3">
            <a:extLst>
              <a:ext uri="{FF2B5EF4-FFF2-40B4-BE49-F238E27FC236}">
                <a16:creationId xmlns:a16="http://schemas.microsoft.com/office/drawing/2014/main" id="{D8C48B6A-CA45-236A-042E-DECEB6FCF749}"/>
              </a:ext>
            </a:extLst>
          </p:cNvPr>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3941605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9FB7E-86F4-15BF-7715-34E108EEE8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69EB8D-FB9E-7F9A-5004-516FEFF06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1F266-6739-18FD-783E-877C4C366831}"/>
              </a:ext>
            </a:extLst>
          </p:cNvPr>
          <p:cNvSpPr>
            <a:spLocks noGrp="1"/>
          </p:cNvSpPr>
          <p:nvPr>
            <p:ph type="body" idx="1"/>
          </p:nvPr>
        </p:nvSpPr>
        <p:spPr/>
        <p:txBody>
          <a:bodyPr/>
          <a:lstStyle/>
          <a:p>
            <a:pPr algn="l"/>
            <a:endParaRPr lang="en-US" dirty="0"/>
          </a:p>
        </p:txBody>
      </p:sp>
      <p:sp>
        <p:nvSpPr>
          <p:cNvPr id="4" name="Slide Number Placeholder 3">
            <a:extLst>
              <a:ext uri="{FF2B5EF4-FFF2-40B4-BE49-F238E27FC236}">
                <a16:creationId xmlns:a16="http://schemas.microsoft.com/office/drawing/2014/main" id="{72D5B5A8-04A1-807A-0A30-F699CA96109A}"/>
              </a:ext>
            </a:extLst>
          </p:cNvPr>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308897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6246B-7EEB-71E2-A62B-69BEEC4716FD}"/>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D29E6955-32B7-5019-15A4-3C139A0A506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93AB28B-165D-8FDA-1F69-5934DF479E5C}"/>
              </a:ext>
            </a:extLst>
          </p:cNvPr>
          <p:cNvSpPr>
            <a:spLocks noGrp="1"/>
          </p:cNvSpPr>
          <p:nvPr>
            <p:ph type="body" idx="1"/>
          </p:nvPr>
        </p:nvSpPr>
        <p:spPr/>
        <p:txBody>
          <a:bodyPr/>
          <a:lstStyle/>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linguagem HTML (sigla de </a:t>
            </a:r>
            <a:r>
              <a:rPr lang="pt-BR" sz="1800" b="0" i="0" u="none" strike="noStrike" baseline="0" dirty="0" err="1">
                <a:solidFill>
                  <a:srgbClr val="585757"/>
                </a:solidFill>
                <a:latin typeface="OpenSans-Regular"/>
              </a:rPr>
              <a:t>HyperText</a:t>
            </a:r>
            <a:r>
              <a:rPr lang="pt-BR" sz="1800" b="0" i="0" u="none" strike="noStrike" baseline="0" dirty="0">
                <a:solidFill>
                  <a:srgbClr val="585757"/>
                </a:solidFill>
                <a:latin typeface="OpenSans-Regular"/>
              </a:rPr>
              <a:t> Markup </a:t>
            </a:r>
            <a:r>
              <a:rPr lang="pt-BR" sz="1800" b="0" i="0" u="none" strike="noStrike" baseline="0" dirty="0" err="1">
                <a:solidFill>
                  <a:srgbClr val="585757"/>
                </a:solidFill>
                <a:latin typeface="OpenSans-Regular"/>
              </a:rPr>
              <a:t>Language</a:t>
            </a:r>
            <a:r>
              <a:rPr lang="pt-BR" sz="1800" b="0" i="0" u="none" strike="noStrike" baseline="0" dirty="0">
                <a:solidFill>
                  <a:srgbClr val="585757"/>
                </a:solidFill>
                <a:latin typeface="OpenSans-Regular"/>
              </a:rPr>
              <a:t> – Linguagem de Marcação de Hipertexto) é responsável pela criação de documentos para a web, comumente conhecidos como páginas. Sua origem</a:t>
            </a:r>
          </a:p>
          <a:p>
            <a:pPr algn="l"/>
            <a:r>
              <a:rPr lang="pt-BR" sz="1800" b="0" i="0" u="none" strike="noStrike" baseline="0" dirty="0">
                <a:solidFill>
                  <a:srgbClr val="585757"/>
                </a:solidFill>
                <a:latin typeface="OpenSans-Regular"/>
              </a:rPr>
              <a:t>remonta a uma linguagem mais antiga denominada SGML (Standard </a:t>
            </a:r>
            <a:r>
              <a:rPr lang="pt-BR" sz="1800" b="0" i="0" u="none" strike="noStrike" baseline="0" dirty="0" err="1">
                <a:solidFill>
                  <a:srgbClr val="585757"/>
                </a:solidFill>
                <a:latin typeface="OpenSans-Regular"/>
              </a:rPr>
              <a:t>Generalized</a:t>
            </a:r>
            <a:r>
              <a:rPr lang="pt-BR" sz="1800" b="0" i="0" u="none" strike="noStrike" baseline="0" dirty="0">
                <a:solidFill>
                  <a:srgbClr val="585757"/>
                </a:solidFill>
                <a:latin typeface="OpenSans-Regular"/>
              </a:rPr>
              <a:t> Markup </a:t>
            </a:r>
            <a:r>
              <a:rPr lang="pt-BR" sz="1800" b="0" i="0" u="none" strike="noStrike" baseline="0" dirty="0" err="1">
                <a:solidFill>
                  <a:srgbClr val="585757"/>
                </a:solidFill>
                <a:latin typeface="OpenSans-Regular"/>
              </a:rPr>
              <a:t>Language</a:t>
            </a:r>
            <a:r>
              <a:rPr lang="pt-BR" sz="1800" b="0" i="0" u="none" strike="noStrike" baseline="0" dirty="0">
                <a:solidFill>
                  <a:srgbClr val="585757"/>
                </a:solidFill>
                <a:latin typeface="OpenSans-Regular"/>
              </a:rPr>
              <a:t> – em tradução livre, Linguagem Padrão de Marcação Generalizada) (ALVES, 2014). O HTML está na versão 5, essa especificação da linguagem foi apresentada no início de 2008 pela World </a:t>
            </a:r>
            <a:r>
              <a:rPr lang="pt-BR" sz="1800" b="0" i="0" u="none" strike="noStrike" baseline="0" dirty="0" err="1">
                <a:solidFill>
                  <a:srgbClr val="585757"/>
                </a:solidFill>
                <a:latin typeface="OpenSans-Regular"/>
              </a:rPr>
              <a:t>Wide</a:t>
            </a:r>
            <a:r>
              <a:rPr lang="pt-BR" sz="1800" b="0" i="0" u="none" strike="noStrike" baseline="0" dirty="0">
                <a:solidFill>
                  <a:srgbClr val="585757"/>
                </a:solidFill>
                <a:latin typeface="OpenSans-Regular"/>
              </a:rPr>
              <a:t> Web Consortium, porém trata-se de um trabalho a seis mãos entre a Mozilla </a:t>
            </a:r>
            <a:r>
              <a:rPr lang="pt-BR" sz="1800" b="0" i="0" u="none" strike="noStrike" baseline="0" dirty="0" err="1">
                <a:solidFill>
                  <a:srgbClr val="585757"/>
                </a:solidFill>
                <a:latin typeface="OpenSans-Regular"/>
              </a:rPr>
              <a:t>Fondation</a:t>
            </a:r>
            <a:r>
              <a:rPr lang="pt-BR" sz="1800" b="0" i="0" u="none" strike="noStrike" baseline="0" dirty="0">
                <a:solidFill>
                  <a:srgbClr val="585757"/>
                </a:solidFill>
                <a:latin typeface="OpenSans-Regular"/>
              </a:rPr>
              <a:t>, Apple e a Opera Software, que em abril de 2007 enviou uma proposta a W3C para evoluir a linguagem HTML 4.01.</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Os dois principais objetivos da nova versão são:</a:t>
            </a:r>
          </a:p>
          <a:p>
            <a:pPr algn="l"/>
            <a:r>
              <a:rPr lang="pt-BR" sz="1800" b="1" i="0" u="none" strike="noStrike" baseline="0" dirty="0">
                <a:solidFill>
                  <a:srgbClr val="585757"/>
                </a:solidFill>
                <a:latin typeface="OpenSans-Bold"/>
              </a:rPr>
              <a:t>1. </a:t>
            </a:r>
            <a:r>
              <a:rPr lang="pt-BR" sz="1800" b="0" i="0" u="none" strike="noStrike" baseline="0" dirty="0">
                <a:solidFill>
                  <a:srgbClr val="585757"/>
                </a:solidFill>
                <a:latin typeface="OpenSans-Regular"/>
              </a:rPr>
              <a:t>Adição de elementos, atributos e comportamentos;</a:t>
            </a:r>
          </a:p>
          <a:p>
            <a:pPr algn="l"/>
            <a:r>
              <a:rPr lang="pt-BR" sz="1800" b="1" i="0" u="none" strike="noStrike" baseline="0" dirty="0">
                <a:solidFill>
                  <a:srgbClr val="585757"/>
                </a:solidFill>
                <a:latin typeface="OpenSans-Bold"/>
              </a:rPr>
              <a:t>2. </a:t>
            </a:r>
            <a:r>
              <a:rPr lang="pt-BR" sz="1800" b="0" i="0" u="none" strike="noStrike" baseline="0" dirty="0">
                <a:solidFill>
                  <a:srgbClr val="585757"/>
                </a:solidFill>
                <a:latin typeface="OpenSans-Regular"/>
              </a:rPr>
              <a:t>Um conjunto maior de tecnologias que permite o desenvolvimento de aplicações e web sites mais diversos e poderosos.</a:t>
            </a:r>
          </a:p>
          <a:p>
            <a:pPr algn="l"/>
            <a:r>
              <a:rPr lang="pt-BR" sz="1800" b="0" i="0" u="none" strike="noStrike" baseline="0" dirty="0">
                <a:solidFill>
                  <a:srgbClr val="585757"/>
                </a:solidFill>
                <a:latin typeface="OpenSans-Regular"/>
              </a:rPr>
              <a:t>Essa versão possibilitou a eliminação de plug-ins necessários aos navegadores, como o Adobe Flash ou Java </a:t>
            </a:r>
            <a:r>
              <a:rPr lang="pt-BR" sz="1800" b="0" i="0" u="none" strike="noStrike" baseline="0" dirty="0" err="1">
                <a:solidFill>
                  <a:srgbClr val="585757"/>
                </a:solidFill>
                <a:latin typeface="OpenSans-Regular"/>
              </a:rPr>
              <a:t>Applet</a:t>
            </a:r>
            <a:r>
              <a:rPr lang="pt-BR" sz="1800" b="0" i="0" u="none" strike="noStrike" baseline="0" dirty="0">
                <a:solidFill>
                  <a:srgbClr val="585757"/>
                </a:solidFill>
                <a:latin typeface="OpenSans-Regular"/>
              </a:rPr>
              <a:t>, para que o conteúdo multimídia pudesse ser apresentado. Essa versão foi tão bem aceita pela comunidade de desenvolvedores web, que rapidamente se tornou um tema favorito de artigos e livros.</a:t>
            </a:r>
            <a:endParaRPr lang="pt-BR" dirty="0"/>
          </a:p>
        </p:txBody>
      </p:sp>
      <p:sp>
        <p:nvSpPr>
          <p:cNvPr id="4" name="Espaço Reservado para Número de Slide 3">
            <a:extLst>
              <a:ext uri="{FF2B5EF4-FFF2-40B4-BE49-F238E27FC236}">
                <a16:creationId xmlns:a16="http://schemas.microsoft.com/office/drawing/2014/main" id="{62E61C5E-F1D8-FDF6-78FD-9C3C2F22B674}"/>
              </a:ext>
            </a:extLst>
          </p:cNvPr>
          <p:cNvSpPr>
            <a:spLocks noGrp="1"/>
          </p:cNvSpPr>
          <p:nvPr>
            <p:ph type="sldNum" sz="quarter" idx="5"/>
          </p:nvPr>
        </p:nvSpPr>
        <p:spPr/>
        <p:txBody>
          <a:bodyPr/>
          <a:lstStyle/>
          <a:p>
            <a:fld id="{D0E42C9D-BC2F-4B75-8FE9-F32B3E470D2E}" type="slidenum">
              <a:rPr lang="pt-BR" smtClean="0"/>
              <a:t>7</a:t>
            </a:fld>
            <a:endParaRPr lang="pt-BR"/>
          </a:p>
        </p:txBody>
      </p:sp>
    </p:spTree>
    <p:extLst>
      <p:ext uri="{BB962C8B-B14F-4D97-AF65-F5344CB8AC3E}">
        <p14:creationId xmlns:p14="http://schemas.microsoft.com/office/powerpoint/2010/main" val="9348512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3B142-8AD8-7297-0ED1-C7990DC195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FABAEC-0659-0F63-44FE-C401C1ED1A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E3163D-105A-B8FB-CC5F-CFF7CC5D4E91}"/>
              </a:ext>
            </a:extLst>
          </p:cNvPr>
          <p:cNvSpPr>
            <a:spLocks noGrp="1"/>
          </p:cNvSpPr>
          <p:nvPr>
            <p:ph type="body" idx="1"/>
          </p:nvPr>
        </p:nvSpPr>
        <p:spPr/>
        <p:txBody>
          <a:bodyPr/>
          <a:lstStyle/>
          <a:p>
            <a:pPr algn="l"/>
            <a:endParaRPr lang="en-US" dirty="0"/>
          </a:p>
        </p:txBody>
      </p:sp>
      <p:sp>
        <p:nvSpPr>
          <p:cNvPr id="4" name="Slide Number Placeholder 3">
            <a:extLst>
              <a:ext uri="{FF2B5EF4-FFF2-40B4-BE49-F238E27FC236}">
                <a16:creationId xmlns:a16="http://schemas.microsoft.com/office/drawing/2014/main" id="{32FC66A5-649F-384E-F8EB-1D3A0E985874}"/>
              </a:ext>
            </a:extLst>
          </p:cNvPr>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7475674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7F4C8-5192-95E2-EBDD-158462A318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CA1997-48AC-5AB7-9A77-E371D32301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E819DE-BFC0-5B67-D6BD-6CFEA2D13F82}"/>
              </a:ext>
            </a:extLst>
          </p:cNvPr>
          <p:cNvSpPr>
            <a:spLocks noGrp="1"/>
          </p:cNvSpPr>
          <p:nvPr>
            <p:ph type="body" idx="1"/>
          </p:nvPr>
        </p:nvSpPr>
        <p:spPr/>
        <p:txBody>
          <a:bodyPr/>
          <a:lstStyle/>
          <a:p>
            <a:pPr algn="l"/>
            <a:endParaRPr lang="en-US" dirty="0"/>
          </a:p>
        </p:txBody>
      </p:sp>
      <p:sp>
        <p:nvSpPr>
          <p:cNvPr id="4" name="Slide Number Placeholder 3">
            <a:extLst>
              <a:ext uri="{FF2B5EF4-FFF2-40B4-BE49-F238E27FC236}">
                <a16:creationId xmlns:a16="http://schemas.microsoft.com/office/drawing/2014/main" id="{6020C48C-8DFE-4315-0BD0-A5075C738CD1}"/>
              </a:ext>
            </a:extLst>
          </p:cNvPr>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32650103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BA5C9-E410-C403-9F96-0F29DDAC0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0B1148-6AAC-EF8E-D4F5-E49AE1D1CB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4EAA08-0BB3-EAEC-234F-0392768F0C8C}"/>
              </a:ext>
            </a:extLst>
          </p:cNvPr>
          <p:cNvSpPr>
            <a:spLocks noGrp="1"/>
          </p:cNvSpPr>
          <p:nvPr>
            <p:ph type="body" idx="1"/>
          </p:nvPr>
        </p:nvSpPr>
        <p:spPr/>
        <p:txBody>
          <a:bodyPr/>
          <a:lstStyle/>
          <a:p>
            <a:pPr algn="l"/>
            <a:endParaRPr lang="en-US" dirty="0"/>
          </a:p>
        </p:txBody>
      </p:sp>
      <p:sp>
        <p:nvSpPr>
          <p:cNvPr id="4" name="Slide Number Placeholder 3">
            <a:extLst>
              <a:ext uri="{FF2B5EF4-FFF2-40B4-BE49-F238E27FC236}">
                <a16:creationId xmlns:a16="http://schemas.microsoft.com/office/drawing/2014/main" id="{6C5AA451-FFB7-271D-223F-C8059141989D}"/>
              </a:ext>
            </a:extLst>
          </p:cNvPr>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31615436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CA057-566B-5257-BC29-941F7D2FB4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91B5F5-7439-2023-1449-37DC4B17F8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118B74-6903-D3AC-9B55-5B549AC3BC48}"/>
              </a:ext>
            </a:extLst>
          </p:cNvPr>
          <p:cNvSpPr>
            <a:spLocks noGrp="1"/>
          </p:cNvSpPr>
          <p:nvPr>
            <p:ph type="body" idx="1"/>
          </p:nvPr>
        </p:nvSpPr>
        <p:spPr/>
        <p:txBody>
          <a:bodyPr/>
          <a:lstStyle/>
          <a:p>
            <a:pPr algn="l"/>
            <a:endParaRPr lang="en-US" dirty="0"/>
          </a:p>
        </p:txBody>
      </p:sp>
      <p:sp>
        <p:nvSpPr>
          <p:cNvPr id="4" name="Slide Number Placeholder 3">
            <a:extLst>
              <a:ext uri="{FF2B5EF4-FFF2-40B4-BE49-F238E27FC236}">
                <a16:creationId xmlns:a16="http://schemas.microsoft.com/office/drawing/2014/main" id="{CB41FF19-A768-6288-FC59-FE679F280873}"/>
              </a:ext>
            </a:extLst>
          </p:cNvPr>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34714865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5546B-4DBE-57EF-C05F-0DDAAB45A9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1D0B2-D92F-BEA6-BD6D-3556E60049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75637F-0A91-F2AA-1FBD-505DFCD5B9CE}"/>
              </a:ext>
            </a:extLst>
          </p:cNvPr>
          <p:cNvSpPr>
            <a:spLocks noGrp="1"/>
          </p:cNvSpPr>
          <p:nvPr>
            <p:ph type="body" idx="1"/>
          </p:nvPr>
        </p:nvSpPr>
        <p:spPr/>
        <p:txBody>
          <a:bodyPr/>
          <a:lstStyle/>
          <a:p>
            <a:pPr algn="l"/>
            <a:endParaRPr lang="en-US" dirty="0"/>
          </a:p>
        </p:txBody>
      </p:sp>
      <p:sp>
        <p:nvSpPr>
          <p:cNvPr id="4" name="Slide Number Placeholder 3">
            <a:extLst>
              <a:ext uri="{FF2B5EF4-FFF2-40B4-BE49-F238E27FC236}">
                <a16:creationId xmlns:a16="http://schemas.microsoft.com/office/drawing/2014/main" id="{77058AE2-3C35-F300-C70C-CB7858C0E483}"/>
              </a:ext>
            </a:extLst>
          </p:cNvPr>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30660363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9585D-E714-B02D-D83F-B6B5A51670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23453B-16B8-EC0E-1AB3-B183D3FEFC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B6836-8532-93D6-3406-79674833ECB1}"/>
              </a:ext>
            </a:extLst>
          </p:cNvPr>
          <p:cNvSpPr>
            <a:spLocks noGrp="1"/>
          </p:cNvSpPr>
          <p:nvPr>
            <p:ph type="body" idx="1"/>
          </p:nvPr>
        </p:nvSpPr>
        <p:spPr/>
        <p:txBody>
          <a:bodyPr/>
          <a:lstStyle/>
          <a:p>
            <a:pPr algn="l"/>
            <a:endParaRPr lang="en-US" dirty="0"/>
          </a:p>
        </p:txBody>
      </p:sp>
      <p:sp>
        <p:nvSpPr>
          <p:cNvPr id="4" name="Slide Number Placeholder 3">
            <a:extLst>
              <a:ext uri="{FF2B5EF4-FFF2-40B4-BE49-F238E27FC236}">
                <a16:creationId xmlns:a16="http://schemas.microsoft.com/office/drawing/2014/main" id="{CEE29DB3-88C4-CC0A-69E3-CFF5FBFD8A3F}"/>
              </a:ext>
            </a:extLst>
          </p:cNvPr>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21487456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B2537-0DA7-6E95-F9DE-FB9971C890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79C67B-4C96-953E-2D01-623B7A7313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169345-EAF6-0663-C24B-FA0F07679217}"/>
              </a:ext>
            </a:extLst>
          </p:cNvPr>
          <p:cNvSpPr>
            <a:spLocks noGrp="1"/>
          </p:cNvSpPr>
          <p:nvPr>
            <p:ph type="body" idx="1"/>
          </p:nvPr>
        </p:nvSpPr>
        <p:spPr/>
        <p:txBody>
          <a:bodyPr/>
          <a:lstStyle/>
          <a:p>
            <a:pPr algn="l"/>
            <a:endParaRPr lang="en-US" dirty="0"/>
          </a:p>
        </p:txBody>
      </p:sp>
      <p:sp>
        <p:nvSpPr>
          <p:cNvPr id="4" name="Slide Number Placeholder 3">
            <a:extLst>
              <a:ext uri="{FF2B5EF4-FFF2-40B4-BE49-F238E27FC236}">
                <a16:creationId xmlns:a16="http://schemas.microsoft.com/office/drawing/2014/main" id="{34980AB4-3D51-1928-9EAB-72D214F961EB}"/>
              </a:ext>
            </a:extLst>
          </p:cNvPr>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20264746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EC87E-9337-023A-0B41-36ED94ADE4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AD177B-E657-6FC1-B022-B4E8DC473E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0F7EF3-4ED9-45BA-5921-CE763EF1EAB4}"/>
              </a:ext>
            </a:extLst>
          </p:cNvPr>
          <p:cNvSpPr>
            <a:spLocks noGrp="1"/>
          </p:cNvSpPr>
          <p:nvPr>
            <p:ph type="body" idx="1"/>
          </p:nvPr>
        </p:nvSpPr>
        <p:spPr/>
        <p:txBody>
          <a:bodyPr/>
          <a:lstStyle/>
          <a:p>
            <a:pPr algn="l"/>
            <a:r>
              <a:rPr lang="pt-BR" sz="1200" b="0" i="0" u="none" strike="noStrike" baseline="0" dirty="0">
                <a:solidFill>
                  <a:srgbClr val="585757"/>
                </a:solidFill>
                <a:latin typeface="OpenSans-Regular"/>
              </a:rPr>
              <a:t>Você já sabe que existem diferenças entre os navegadores, porém as diferenças estão</a:t>
            </a:r>
          </a:p>
          <a:p>
            <a:pPr algn="l"/>
            <a:r>
              <a:rPr lang="pt-BR" sz="1200" b="0" i="0" u="none" strike="noStrike" baseline="0" dirty="0">
                <a:solidFill>
                  <a:srgbClr val="585757"/>
                </a:solidFill>
                <a:latin typeface="OpenSans-Regular"/>
              </a:rPr>
              <a:t>diminuindo a cada ano. Mas a execução dos testes acima em um Internet Explorer ou no</a:t>
            </a:r>
          </a:p>
          <a:p>
            <a:pPr algn="l"/>
            <a:r>
              <a:rPr lang="pt-BR" sz="1200" b="0" i="0" u="none" strike="noStrike" baseline="0" dirty="0">
                <a:solidFill>
                  <a:srgbClr val="585757"/>
                </a:solidFill>
                <a:latin typeface="OpenSans-Regular"/>
              </a:rPr>
              <a:t>Chrome podem ter um resultado diferente?</a:t>
            </a:r>
          </a:p>
          <a:p>
            <a:pPr algn="l"/>
            <a:r>
              <a:rPr lang="pt-BR" sz="1200" b="0" i="0" u="none" strike="noStrike" baseline="0" dirty="0">
                <a:solidFill>
                  <a:srgbClr val="585757"/>
                </a:solidFill>
                <a:latin typeface="OpenSans-Regular"/>
              </a:rPr>
              <a:t>Para obter essa resposta, execute o código HTML nos navegadores e inspecione o código</a:t>
            </a:r>
          </a:p>
          <a:p>
            <a:pPr algn="l"/>
            <a:r>
              <a:rPr lang="pt-BR" sz="1200" b="0" i="0" u="none" strike="noStrike" baseline="0" dirty="0">
                <a:solidFill>
                  <a:srgbClr val="585757"/>
                </a:solidFill>
                <a:latin typeface="OpenSans-Regular"/>
              </a:rPr>
              <a:t>utilizando o </a:t>
            </a:r>
            <a:r>
              <a:rPr lang="pt-BR" sz="1200" b="0" i="0" u="none" strike="noStrike" baseline="0" dirty="0" err="1">
                <a:solidFill>
                  <a:srgbClr val="585757"/>
                </a:solidFill>
                <a:latin typeface="OpenSans-Regular"/>
              </a:rPr>
              <a:t>DevTools</a:t>
            </a:r>
            <a:r>
              <a:rPr lang="pt-BR" sz="1200" b="0" i="0" u="none" strike="noStrike" baseline="0" dirty="0">
                <a:solidFill>
                  <a:srgbClr val="585757"/>
                </a:solidFill>
                <a:latin typeface="OpenSans-Regular"/>
              </a:rPr>
              <a:t>.</a:t>
            </a:r>
          </a:p>
          <a:p>
            <a:pPr algn="l"/>
            <a:endParaRPr lang="pt-BR" sz="1200" b="0" i="0" u="none" strike="noStrike" baseline="0" dirty="0">
              <a:solidFill>
                <a:srgbClr val="585757"/>
              </a:solidFill>
              <a:latin typeface="OpenSans-Regular"/>
            </a:endParaRPr>
          </a:p>
          <a:p>
            <a:pPr algn="l"/>
            <a:r>
              <a:rPr lang="pt-BR" sz="1200" b="0" i="0" u="none" strike="noStrike" baseline="0" dirty="0">
                <a:solidFill>
                  <a:srgbClr val="585757"/>
                </a:solidFill>
                <a:latin typeface="OpenSans-Regular"/>
              </a:rPr>
              <a:t>O </a:t>
            </a:r>
            <a:r>
              <a:rPr lang="pt-BR" sz="1200" b="0" i="0" u="none" strike="noStrike" baseline="0" dirty="0" err="1">
                <a:solidFill>
                  <a:srgbClr val="585757"/>
                </a:solidFill>
                <a:latin typeface="OpenSans-Regular"/>
              </a:rPr>
              <a:t>DevTools</a:t>
            </a:r>
            <a:r>
              <a:rPr lang="pt-BR" sz="1200" b="0" i="0" u="none" strike="noStrike" baseline="0" dirty="0">
                <a:solidFill>
                  <a:srgbClr val="585757"/>
                </a:solidFill>
                <a:latin typeface="OpenSans-Regular"/>
              </a:rPr>
              <a:t> deve ser utilizado para a verificação de erros pontuais no código. Para uma validação mais</a:t>
            </a:r>
          </a:p>
          <a:p>
            <a:pPr algn="l"/>
            <a:r>
              <a:rPr lang="pt-BR" sz="1200" b="0" i="0" u="none" strike="noStrike" baseline="0" dirty="0">
                <a:solidFill>
                  <a:srgbClr val="585757"/>
                </a:solidFill>
                <a:latin typeface="OpenSans-Regular"/>
              </a:rPr>
              <a:t>completa do seu HTML, com o objetivo de verificar se está bem escrito, a melhor estratégia é utilizar o</a:t>
            </a:r>
          </a:p>
          <a:p>
            <a:pPr algn="l"/>
            <a:r>
              <a:rPr lang="pt-BR" sz="1200" b="0" i="0" u="none" strike="noStrike" baseline="0" dirty="0">
                <a:solidFill>
                  <a:srgbClr val="585757"/>
                </a:solidFill>
                <a:latin typeface="OpenSans-Regular"/>
              </a:rPr>
              <a:t>serviço da W3C para validação de documentos, que se encontra no endereço: </a:t>
            </a:r>
            <a:r>
              <a:rPr lang="pt-BR" sz="1200" b="0" i="1" u="none" strike="noStrike" baseline="0" dirty="0">
                <a:solidFill>
                  <a:srgbClr val="585757"/>
                </a:solidFill>
                <a:latin typeface="OpenSans-Italic"/>
              </a:rPr>
              <a:t>https://validator.w3.org/</a:t>
            </a:r>
            <a:endParaRPr lang="en-US" dirty="0"/>
          </a:p>
          <a:p>
            <a:pPr algn="l"/>
            <a:endParaRPr lang="en-US" dirty="0"/>
          </a:p>
        </p:txBody>
      </p:sp>
      <p:sp>
        <p:nvSpPr>
          <p:cNvPr id="4" name="Slide Number Placeholder 3">
            <a:extLst>
              <a:ext uri="{FF2B5EF4-FFF2-40B4-BE49-F238E27FC236}">
                <a16:creationId xmlns:a16="http://schemas.microsoft.com/office/drawing/2014/main" id="{6636B599-A2C6-4319-80C0-08D9440DC1BB}"/>
              </a:ext>
            </a:extLst>
          </p:cNvPr>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30996351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A5FF4-72C0-3285-07B8-20527C7C05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599614-A113-974E-E999-2BFF7ADAAE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71B2B4-83F1-9661-B1D6-D22F97B948D6}"/>
              </a:ext>
            </a:extLst>
          </p:cNvPr>
          <p:cNvSpPr>
            <a:spLocks noGrp="1"/>
          </p:cNvSpPr>
          <p:nvPr>
            <p:ph type="body" idx="1"/>
          </p:nvPr>
        </p:nvSpPr>
        <p:spPr/>
        <p:txBody>
          <a:bodyPr/>
          <a:lstStyle/>
          <a:p>
            <a:pPr algn="l"/>
            <a:r>
              <a:rPr lang="pt-BR" sz="1200" b="0" i="0" u="none" strike="noStrike" baseline="0" dirty="0">
                <a:solidFill>
                  <a:srgbClr val="585757"/>
                </a:solidFill>
                <a:latin typeface="OpenSans-Regular"/>
              </a:rPr>
              <a:t>Você já sabe que existem diferenças entre os navegadores, porém as diferenças estão diminuindo a cada ano. Mas a execução dos testes acima em um Internet Explorer ou no</a:t>
            </a:r>
          </a:p>
          <a:p>
            <a:pPr algn="l"/>
            <a:r>
              <a:rPr lang="pt-BR" sz="1200" b="0" i="0" u="none" strike="noStrike" baseline="0" dirty="0">
                <a:solidFill>
                  <a:srgbClr val="585757"/>
                </a:solidFill>
                <a:latin typeface="OpenSans-Regular"/>
              </a:rPr>
              <a:t>Chrome podem ter um resultado diferente?</a:t>
            </a:r>
          </a:p>
          <a:p>
            <a:pPr algn="l"/>
            <a:r>
              <a:rPr lang="pt-BR" sz="1200" b="0" i="0" u="none" strike="noStrike" baseline="0" dirty="0">
                <a:solidFill>
                  <a:srgbClr val="585757"/>
                </a:solidFill>
                <a:latin typeface="OpenSans-Regular"/>
              </a:rPr>
              <a:t>Para obter essa resposta, execute o código HTML nos navegadores e inspecione o código</a:t>
            </a:r>
          </a:p>
          <a:p>
            <a:pPr algn="l"/>
            <a:r>
              <a:rPr lang="pt-BR" sz="1200" b="0" i="0" u="none" strike="noStrike" baseline="0" dirty="0">
                <a:solidFill>
                  <a:srgbClr val="585757"/>
                </a:solidFill>
                <a:latin typeface="OpenSans-Regular"/>
              </a:rPr>
              <a:t>utilizando o </a:t>
            </a:r>
            <a:r>
              <a:rPr lang="pt-BR" sz="1200" b="0" i="0" u="none" strike="noStrike" baseline="0" dirty="0" err="1">
                <a:solidFill>
                  <a:srgbClr val="585757"/>
                </a:solidFill>
                <a:latin typeface="OpenSans-Regular"/>
              </a:rPr>
              <a:t>DevTools</a:t>
            </a:r>
            <a:r>
              <a:rPr lang="pt-BR" sz="1200" b="0" i="0" u="none" strike="noStrike" baseline="0" dirty="0">
                <a:solidFill>
                  <a:srgbClr val="585757"/>
                </a:solidFill>
                <a:latin typeface="OpenSans-Regular"/>
              </a:rPr>
              <a:t>.</a:t>
            </a:r>
          </a:p>
          <a:p>
            <a:pPr algn="l"/>
            <a:endParaRPr lang="pt-BR" sz="1200" b="0" i="0" u="none" strike="noStrike" baseline="0" dirty="0">
              <a:solidFill>
                <a:srgbClr val="585757"/>
              </a:solidFill>
              <a:latin typeface="OpenSans-Regular"/>
            </a:endParaRPr>
          </a:p>
          <a:p>
            <a:pPr algn="l"/>
            <a:r>
              <a:rPr lang="pt-BR" sz="1200" b="0" i="0" u="none" strike="noStrike" baseline="0" dirty="0">
                <a:solidFill>
                  <a:srgbClr val="585757"/>
                </a:solidFill>
                <a:latin typeface="OpenSans-Regular"/>
              </a:rPr>
              <a:t>O </a:t>
            </a:r>
            <a:r>
              <a:rPr lang="pt-BR" sz="1200" b="0" i="0" u="none" strike="noStrike" baseline="0" dirty="0" err="1">
                <a:solidFill>
                  <a:srgbClr val="585757"/>
                </a:solidFill>
                <a:latin typeface="OpenSans-Regular"/>
              </a:rPr>
              <a:t>DevTools</a:t>
            </a:r>
            <a:r>
              <a:rPr lang="pt-BR" sz="1200" b="0" i="0" u="none" strike="noStrike" baseline="0" dirty="0">
                <a:solidFill>
                  <a:srgbClr val="585757"/>
                </a:solidFill>
                <a:latin typeface="OpenSans-Regular"/>
              </a:rPr>
              <a:t> deve ser utilizado para a verificação de erros pontuais no código. Para uma validação mais</a:t>
            </a:r>
          </a:p>
          <a:p>
            <a:pPr algn="l"/>
            <a:r>
              <a:rPr lang="pt-BR" sz="1200" b="0" i="0" u="none" strike="noStrike" baseline="0" dirty="0">
                <a:solidFill>
                  <a:srgbClr val="585757"/>
                </a:solidFill>
                <a:latin typeface="OpenSans-Regular"/>
              </a:rPr>
              <a:t>completa do seu HTML, com o objetivo de verificar se está bem escrito, a melhor estratégia é utilizar o</a:t>
            </a:r>
          </a:p>
          <a:p>
            <a:pPr algn="l"/>
            <a:r>
              <a:rPr lang="pt-BR" sz="1200" b="0" i="0" u="none" strike="noStrike" baseline="0" dirty="0">
                <a:solidFill>
                  <a:srgbClr val="585757"/>
                </a:solidFill>
                <a:latin typeface="OpenSans-Regular"/>
              </a:rPr>
              <a:t>serviço da W3C para validação de documentos, que se encontra no endereço: </a:t>
            </a:r>
            <a:r>
              <a:rPr lang="pt-BR" sz="1200" b="0" i="1" u="none" strike="noStrike" baseline="0" dirty="0">
                <a:solidFill>
                  <a:srgbClr val="585757"/>
                </a:solidFill>
                <a:latin typeface="OpenSans-Italic"/>
              </a:rPr>
              <a:t>https://validator.w3.org/</a:t>
            </a:r>
            <a:endParaRPr lang="en-US" dirty="0"/>
          </a:p>
          <a:p>
            <a:pPr algn="l"/>
            <a:endParaRPr lang="en-US" dirty="0"/>
          </a:p>
        </p:txBody>
      </p:sp>
      <p:sp>
        <p:nvSpPr>
          <p:cNvPr id="4" name="Slide Number Placeholder 3">
            <a:extLst>
              <a:ext uri="{FF2B5EF4-FFF2-40B4-BE49-F238E27FC236}">
                <a16:creationId xmlns:a16="http://schemas.microsoft.com/office/drawing/2014/main" id="{1ADEDF52-DFC4-DA86-C251-039482068661}"/>
              </a:ext>
            </a:extLst>
          </p:cNvPr>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41286438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C6917-770D-5C41-E621-8ADB21BF53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C7CE32-75C8-33D3-2009-907184F3B6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8B6ED-9F0D-4527-CA96-A4F6099817A9}"/>
              </a:ext>
            </a:extLst>
          </p:cNvPr>
          <p:cNvSpPr>
            <a:spLocks noGrp="1"/>
          </p:cNvSpPr>
          <p:nvPr>
            <p:ph type="body" idx="1"/>
          </p:nvPr>
        </p:nvSpPr>
        <p:spPr/>
        <p:txBody>
          <a:bodyPr/>
          <a:lstStyle/>
          <a:p>
            <a:pPr algn="l"/>
            <a:r>
              <a:rPr lang="pt-BR" sz="1200" b="0" i="0" u="none" strike="noStrike" baseline="0" dirty="0">
                <a:solidFill>
                  <a:srgbClr val="585757"/>
                </a:solidFill>
                <a:latin typeface="OpenSans-Regular"/>
              </a:rPr>
              <a:t>Você já sabe que existem diferenças entre os navegadores, porém as diferenças estão diminuindo a cada ano. Mas a execução dos testes acima em um Internet Explorer ou no</a:t>
            </a:r>
          </a:p>
          <a:p>
            <a:pPr algn="l"/>
            <a:r>
              <a:rPr lang="pt-BR" sz="1200" b="0" i="0" u="none" strike="noStrike" baseline="0" dirty="0">
                <a:solidFill>
                  <a:srgbClr val="585757"/>
                </a:solidFill>
                <a:latin typeface="OpenSans-Regular"/>
              </a:rPr>
              <a:t>Chrome podem ter um resultado diferente?</a:t>
            </a:r>
          </a:p>
          <a:p>
            <a:pPr algn="l"/>
            <a:r>
              <a:rPr lang="pt-BR" sz="1200" b="0" i="0" u="none" strike="noStrike" baseline="0" dirty="0">
                <a:solidFill>
                  <a:srgbClr val="585757"/>
                </a:solidFill>
                <a:latin typeface="OpenSans-Regular"/>
              </a:rPr>
              <a:t>Para obter essa resposta, execute o código HTML nos navegadores e inspecione o código utilizando o </a:t>
            </a:r>
            <a:r>
              <a:rPr lang="pt-BR" sz="1200" b="0" i="0" u="none" strike="noStrike" baseline="0" dirty="0" err="1">
                <a:solidFill>
                  <a:srgbClr val="585757"/>
                </a:solidFill>
                <a:latin typeface="OpenSans-Regular"/>
              </a:rPr>
              <a:t>DevTools</a:t>
            </a:r>
            <a:r>
              <a:rPr lang="pt-BR" sz="1200" b="0" i="0" u="none" strike="noStrike" baseline="0" dirty="0">
                <a:solidFill>
                  <a:srgbClr val="585757"/>
                </a:solidFill>
                <a:latin typeface="OpenSans-Regular"/>
              </a:rPr>
              <a:t>.</a:t>
            </a:r>
          </a:p>
          <a:p>
            <a:pPr algn="l"/>
            <a:endParaRPr lang="pt-BR" sz="1200" b="0" i="0" u="none" strike="noStrike" baseline="0" dirty="0">
              <a:solidFill>
                <a:srgbClr val="585757"/>
              </a:solidFill>
              <a:latin typeface="OpenSans-Regular"/>
            </a:endParaRPr>
          </a:p>
          <a:p>
            <a:pPr algn="l"/>
            <a:r>
              <a:rPr lang="pt-BR" sz="1200" b="0" i="0" u="none" strike="noStrike" baseline="0" dirty="0">
                <a:solidFill>
                  <a:srgbClr val="585757"/>
                </a:solidFill>
                <a:latin typeface="OpenSans-Regular"/>
              </a:rPr>
              <a:t>O </a:t>
            </a:r>
            <a:r>
              <a:rPr lang="pt-BR" sz="1200" b="0" i="0" u="none" strike="noStrike" baseline="0" dirty="0" err="1">
                <a:solidFill>
                  <a:srgbClr val="585757"/>
                </a:solidFill>
                <a:latin typeface="OpenSans-Regular"/>
              </a:rPr>
              <a:t>DevTools</a:t>
            </a:r>
            <a:r>
              <a:rPr lang="pt-BR" sz="1200" b="0" i="0" u="none" strike="noStrike" baseline="0" dirty="0">
                <a:solidFill>
                  <a:srgbClr val="585757"/>
                </a:solidFill>
                <a:latin typeface="OpenSans-Regular"/>
              </a:rPr>
              <a:t> deve ser utilizado para a verificação de erros pontuais no código. Para uma validação mais completa do seu HTML, com o objetivo de verificar se está bem escrito, a melhor estratégia é utilizar o serviço da W3C para validação de documentos, que se encontra no endereço: </a:t>
            </a:r>
            <a:r>
              <a:rPr lang="pt-BR" sz="1200" b="0" i="1" u="none" strike="noStrike" baseline="0" dirty="0">
                <a:solidFill>
                  <a:srgbClr val="585757"/>
                </a:solidFill>
                <a:latin typeface="OpenSans-Italic"/>
              </a:rPr>
              <a:t>https://validator.w3.org/</a:t>
            </a:r>
            <a:endParaRPr lang="en-US" dirty="0"/>
          </a:p>
          <a:p>
            <a:pPr algn="l"/>
            <a:endParaRPr lang="en-US" dirty="0"/>
          </a:p>
        </p:txBody>
      </p:sp>
      <p:sp>
        <p:nvSpPr>
          <p:cNvPr id="4" name="Slide Number Placeholder 3">
            <a:extLst>
              <a:ext uri="{FF2B5EF4-FFF2-40B4-BE49-F238E27FC236}">
                <a16:creationId xmlns:a16="http://schemas.microsoft.com/office/drawing/2014/main" id="{50E37328-A8C4-B4C6-F3B7-FFF17DC6C8BB}"/>
              </a:ext>
            </a:extLst>
          </p:cNvPr>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2780784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E2669-CB36-C642-930E-4E15A123126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E4864A0-74A4-D2E7-18DD-BD85D929A56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92DE9AB-3DAB-8C4B-1E38-E5AA1155AF6F}"/>
              </a:ext>
            </a:extLst>
          </p:cNvPr>
          <p:cNvSpPr>
            <a:spLocks noGrp="1"/>
          </p:cNvSpPr>
          <p:nvPr>
            <p:ph type="body" idx="1"/>
          </p:nvPr>
        </p:nvSpPr>
        <p:spPr/>
        <p:txBody>
          <a:bodyPr/>
          <a:lstStyle/>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Mas você deve entender que HTML não é uma linguagem de programação, ele não gera um programa autônomo como </a:t>
            </a:r>
            <a:r>
              <a:rPr lang="pt-BR" sz="1800" b="1" i="0" u="none" strike="noStrike" baseline="0" dirty="0">
                <a:solidFill>
                  <a:srgbClr val="416BB3"/>
                </a:solidFill>
                <a:latin typeface="OpenSans-Bold"/>
              </a:rPr>
              <a:t>PHP</a:t>
            </a:r>
            <a:r>
              <a:rPr lang="pt-BR" sz="1800" b="0" i="0" u="none" strike="noStrike" baseline="0" dirty="0">
                <a:solidFill>
                  <a:srgbClr val="585757"/>
                </a:solidFill>
                <a:latin typeface="OpenSans-Regular"/>
              </a:rPr>
              <a:t>, </a:t>
            </a:r>
            <a:r>
              <a:rPr lang="pt-BR" sz="1800" b="1" i="0" u="none" strike="noStrike" baseline="0" dirty="0">
                <a:solidFill>
                  <a:srgbClr val="416BB3"/>
                </a:solidFill>
                <a:latin typeface="OpenSans-Bold"/>
              </a:rPr>
              <a:t>Java </a:t>
            </a:r>
            <a:r>
              <a:rPr lang="pt-BR" sz="1800" b="0" i="0" u="none" strike="noStrike" baseline="0" dirty="0">
                <a:solidFill>
                  <a:srgbClr val="585757"/>
                </a:solidFill>
                <a:latin typeface="OpenSans-Regular"/>
              </a:rPr>
              <a:t>ou </a:t>
            </a:r>
            <a:r>
              <a:rPr lang="pt-BR" sz="1800" b="1" i="0" u="none" strike="noStrike" baseline="0" dirty="0">
                <a:solidFill>
                  <a:srgbClr val="416BB3"/>
                </a:solidFill>
                <a:latin typeface="OpenSans-Bold"/>
              </a:rPr>
              <a:t>C#</a:t>
            </a:r>
            <a:r>
              <a:rPr lang="pt-BR" sz="1800" b="0" i="0" u="none" strike="noStrike" baseline="0" dirty="0">
                <a:solidFill>
                  <a:srgbClr val="585757"/>
                </a:solidFill>
                <a:latin typeface="OpenSans-Regular"/>
              </a:rPr>
              <a:t>. HTML é mais bem classificado como uma linguagem de formatação</a:t>
            </a:r>
          </a:p>
          <a:p>
            <a:pPr algn="l"/>
            <a:r>
              <a:rPr lang="pt-BR" sz="1800" b="0" i="0" u="none" strike="noStrike" baseline="0" dirty="0">
                <a:solidFill>
                  <a:srgbClr val="585757"/>
                </a:solidFill>
                <a:latin typeface="OpenSans-Regular"/>
              </a:rPr>
              <a:t>de texto ou definição da estrutura do conteúdo de um documento. Outro fator que distingue o HTML das outras linguagens é que ele não possui estruturas de controle, estruturas de repetição, procedimentos, funções ou chamada de rotinas do sistema operacional. Para se ter esse tipo de recurso é necessário utilizar a linguagem </a:t>
            </a:r>
            <a:r>
              <a:rPr lang="pt-BR" sz="1800" b="0" i="0" u="none" strike="noStrike" baseline="0" dirty="0" err="1">
                <a:solidFill>
                  <a:srgbClr val="585757"/>
                </a:solidFill>
                <a:latin typeface="OpenSans-Regular"/>
              </a:rPr>
              <a:t>JavaScript</a:t>
            </a:r>
            <a:r>
              <a:rPr lang="pt-BR" sz="1800" b="0" i="0" u="none" strike="noStrike" baseline="0" dirty="0">
                <a:solidFill>
                  <a:srgbClr val="585757"/>
                </a:solidFill>
                <a:latin typeface="OpenSans-Regular"/>
              </a:rPr>
              <a:t>, mas até o </a:t>
            </a:r>
            <a:r>
              <a:rPr lang="pt-BR" sz="1800" b="0" i="0" u="none" strike="noStrike" baseline="0" dirty="0" err="1">
                <a:solidFill>
                  <a:srgbClr val="585757"/>
                </a:solidFill>
                <a:latin typeface="OpenSans-Regular"/>
              </a:rPr>
              <a:t>JavaScript</a:t>
            </a:r>
            <a:r>
              <a:rPr lang="pt-BR" sz="1800" b="0" i="0" u="none" strike="noStrike" baseline="0" dirty="0">
                <a:solidFill>
                  <a:srgbClr val="585757"/>
                </a:solidFill>
                <a:latin typeface="OpenSans-Regular"/>
              </a:rPr>
              <a:t> possui limitações</a:t>
            </a:r>
          </a:p>
          <a:p>
            <a:pPr algn="l"/>
            <a:r>
              <a:rPr lang="pt-BR" sz="1800" b="0" i="0" u="none" strike="noStrike" baseline="0" dirty="0">
                <a:solidFill>
                  <a:srgbClr val="585757"/>
                </a:solidFill>
                <a:latin typeface="OpenSans-Regular"/>
              </a:rPr>
              <a:t>impostas por motivos de segurança (ALVES, 2014).</a:t>
            </a:r>
            <a:endParaRPr lang="pt-BR" dirty="0"/>
          </a:p>
        </p:txBody>
      </p:sp>
      <p:sp>
        <p:nvSpPr>
          <p:cNvPr id="4" name="Espaço Reservado para Número de Slide 3">
            <a:extLst>
              <a:ext uri="{FF2B5EF4-FFF2-40B4-BE49-F238E27FC236}">
                <a16:creationId xmlns:a16="http://schemas.microsoft.com/office/drawing/2014/main" id="{C94F6B50-1F6E-DDBA-208A-5EA54281A3E1}"/>
              </a:ext>
            </a:extLst>
          </p:cNvPr>
          <p:cNvSpPr>
            <a:spLocks noGrp="1"/>
          </p:cNvSpPr>
          <p:nvPr>
            <p:ph type="sldNum" sz="quarter" idx="5"/>
          </p:nvPr>
        </p:nvSpPr>
        <p:spPr/>
        <p:txBody>
          <a:bodyPr/>
          <a:lstStyle/>
          <a:p>
            <a:fld id="{D0E42C9D-BC2F-4B75-8FE9-F32B3E470D2E}" type="slidenum">
              <a:rPr lang="pt-BR" smtClean="0"/>
              <a:t>8</a:t>
            </a:fld>
            <a:endParaRPr lang="pt-BR"/>
          </a:p>
        </p:txBody>
      </p:sp>
    </p:spTree>
    <p:extLst>
      <p:ext uri="{BB962C8B-B14F-4D97-AF65-F5344CB8AC3E}">
        <p14:creationId xmlns:p14="http://schemas.microsoft.com/office/powerpoint/2010/main" val="486682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FE57E-2CD5-A94A-1495-7DB4CAB677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DCF460-D98D-1905-7FB5-744DC61429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12FADF-AC19-DEF8-58C7-130CC0B8AC59}"/>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Veja que a ferramenta descreve o erro e a linha onde ele ocorre. As mensagens podem não ser claras a princípio, mas com o tempo você vai conseguir identificar rapidamente o erro. </a:t>
            </a:r>
          </a:p>
          <a:p>
            <a:pPr algn="l"/>
            <a:r>
              <a:rPr lang="pt-BR" sz="1800" b="0" i="0" u="none" strike="noStrike" baseline="0" dirty="0">
                <a:solidFill>
                  <a:srgbClr val="585757"/>
                </a:solidFill>
                <a:latin typeface="OpenSans-Regular"/>
              </a:rPr>
              <a:t>A grande vantagem dessa ferramenta é que em poucos segundos você pode validar um documento HTML grande e complexo. Em seguida, você pode utilizar a ferramenta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para investigar cada um dos erros.</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mais informações sobre a ferramenta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acesse o endereço:</a:t>
            </a:r>
          </a:p>
          <a:p>
            <a:pPr algn="l"/>
            <a:r>
              <a:rPr lang="pt-BR" sz="1800" b="0" i="1" u="none" strike="noStrike" baseline="0" dirty="0">
                <a:solidFill>
                  <a:srgbClr val="585757"/>
                </a:solidFill>
                <a:latin typeface="OpenSans-Italic"/>
              </a:rPr>
              <a:t>https://developer.mozilla.org/pt-BR/docs/Learn/Common_questions/ferramentas_de_desenvolvimento_do_navegador</a:t>
            </a:r>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1" i="0" u="none" strike="noStrike" baseline="0" dirty="0">
                <a:solidFill>
                  <a:srgbClr val="585757"/>
                </a:solidFill>
                <a:latin typeface="OpenSans-Bold"/>
              </a:rPr>
              <a:t>CONSIDERAÇÕES FINAIS</a:t>
            </a:r>
          </a:p>
          <a:p>
            <a:pPr algn="l"/>
            <a:r>
              <a:rPr lang="pt-BR" sz="1800" b="0" i="0" u="none" strike="noStrike" baseline="0" dirty="0">
                <a:solidFill>
                  <a:srgbClr val="585757"/>
                </a:solidFill>
                <a:latin typeface="OpenSans-Regular"/>
              </a:rPr>
              <a:t>Parabéns, você concluiu a unidade 2 desta disciplina e já pode iniciar a construção do estudo de caso.</a:t>
            </a:r>
          </a:p>
          <a:p>
            <a:pPr algn="l"/>
            <a:r>
              <a:rPr lang="pt-BR" sz="1800" b="0" i="0" u="none" strike="noStrike" baseline="0" dirty="0">
                <a:solidFill>
                  <a:srgbClr val="585757"/>
                </a:solidFill>
                <a:latin typeface="OpenSans-Regular"/>
              </a:rPr>
              <a:t>Nesta unidade você se familiarizou com a linguagem HTML e adquiriu um pouco de prática escrevendo</a:t>
            </a:r>
          </a:p>
          <a:p>
            <a:pPr algn="l"/>
            <a:r>
              <a:rPr lang="pt-BR" sz="1800" b="0" i="0" u="none" strike="noStrike" baseline="0" dirty="0">
                <a:solidFill>
                  <a:srgbClr val="585757"/>
                </a:solidFill>
                <a:latin typeface="OpenSans-Regular"/>
              </a:rPr>
              <a:t>alguns elementos HTML na ferramenta Repl.it. Também aprendeu a utilizar as ferramentas de depuração</a:t>
            </a:r>
          </a:p>
          <a:p>
            <a:pPr algn="l"/>
            <a:r>
              <a:rPr lang="pt-BR" sz="1800" b="0" i="0" u="none" strike="noStrike" baseline="0" dirty="0">
                <a:solidFill>
                  <a:srgbClr val="585757"/>
                </a:solidFill>
                <a:latin typeface="OpenSans-Regular"/>
              </a:rPr>
              <a:t>para encontrar problemas em HTML. Continue firme nos estudos!</a:t>
            </a:r>
            <a:endParaRPr lang="en-US" dirty="0"/>
          </a:p>
        </p:txBody>
      </p:sp>
      <p:sp>
        <p:nvSpPr>
          <p:cNvPr id="4" name="Slide Number Placeholder 3">
            <a:extLst>
              <a:ext uri="{FF2B5EF4-FFF2-40B4-BE49-F238E27FC236}">
                <a16:creationId xmlns:a16="http://schemas.microsoft.com/office/drawing/2014/main" id="{9CCC3F99-2BDD-443F-96FA-AA77B934D910}"/>
              </a:ext>
            </a:extLst>
          </p:cNvPr>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41602728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7C667-EDD3-945C-1E10-54A7ECC92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EF0E8-08A3-3687-3063-C5A74716EA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801AF5-C67F-2B42-9DEB-3412C8C6A010}"/>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Você viu que escrever código em HTML é muito fácil, mas alguns erros podem acontecer à medida que suas páginas começam a ficar maiores e mais complexas. Esta seção apresenta algumas ferramentas</a:t>
            </a:r>
          </a:p>
          <a:p>
            <a:pPr algn="l"/>
            <a:r>
              <a:rPr lang="pt-BR" sz="1800" b="0" i="0" u="none" strike="noStrike" baseline="0" dirty="0">
                <a:solidFill>
                  <a:srgbClr val="585757"/>
                </a:solidFill>
                <a:latin typeface="OpenSans-Regular"/>
              </a:rPr>
              <a:t>que podem te ajudar a encontrar e corrigir erros nas suas páginas HTML.</a:t>
            </a:r>
          </a:p>
          <a:p>
            <a:pPr algn="l"/>
            <a:r>
              <a:rPr lang="pt-BR" sz="1800" b="0" i="0" u="none" strike="noStrike" baseline="0" dirty="0">
                <a:solidFill>
                  <a:srgbClr val="585757"/>
                </a:solidFill>
                <a:latin typeface="OpenSans-Regular"/>
              </a:rPr>
              <a:t>A linguagem HTML é muito mais permissiva do que outras de programação, ou seja, um navegador exibe a página mesmo que ela tenha erros de sintaxe. Os navegadores possuem regras para interpretar as marcações que estão incorretas, claro que isso pode gerar um resultado que você não esperava, em resumo, um problema na sua página. O site MDN web </a:t>
            </a:r>
            <a:r>
              <a:rPr lang="pt-BR" sz="1800" b="0" i="0" u="none" strike="noStrike" baseline="0" dirty="0" err="1">
                <a:solidFill>
                  <a:srgbClr val="585757"/>
                </a:solidFill>
                <a:latin typeface="OpenSans-Regular"/>
              </a:rPr>
              <a:t>docs</a:t>
            </a:r>
            <a:r>
              <a:rPr lang="pt-BR" sz="1800" b="0" i="0" u="none" strike="noStrike" baseline="0" dirty="0">
                <a:solidFill>
                  <a:srgbClr val="585757"/>
                </a:solidFill>
                <a:latin typeface="OpenSans-Regular"/>
              </a:rPr>
              <a:t> explica o motivo do HTML ser assim:</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HTML é analisado permissivamente porque, quando a web foi criada, foi decidido que permitir</a:t>
            </a:r>
          </a:p>
          <a:p>
            <a:pPr algn="l"/>
            <a:r>
              <a:rPr lang="pt-BR" sz="1800" b="0" i="0" u="none" strike="noStrike" baseline="0" dirty="0">
                <a:solidFill>
                  <a:srgbClr val="585757"/>
                </a:solidFill>
                <a:latin typeface="OpenSans-Regular"/>
              </a:rPr>
              <a:t>que as pessoas publicassem seu conteúdo era mais importante do que garantir que a sintaxe estivesse</a:t>
            </a:r>
          </a:p>
          <a:p>
            <a:pPr algn="l"/>
            <a:r>
              <a:rPr lang="pt-BR" sz="1800" b="0" i="0" u="none" strike="noStrike" baseline="0" dirty="0">
                <a:solidFill>
                  <a:srgbClr val="585757"/>
                </a:solidFill>
                <a:latin typeface="OpenSans-Regular"/>
              </a:rPr>
              <a:t>absolutamente correta. A web provavelmente não seria tão popular como é hoje, se tivesse</a:t>
            </a:r>
          </a:p>
          <a:p>
            <a:pPr algn="l"/>
            <a:r>
              <a:rPr lang="pt-BR" sz="1800" b="0" i="0" u="none" strike="noStrike" baseline="0" dirty="0">
                <a:solidFill>
                  <a:srgbClr val="585757"/>
                </a:solidFill>
                <a:latin typeface="OpenSans-Regular"/>
              </a:rPr>
              <a:t>sido mais rigorosa desde o início (MDN, 2019).</a:t>
            </a:r>
            <a:endParaRPr lang="en-US" dirty="0"/>
          </a:p>
        </p:txBody>
      </p:sp>
      <p:sp>
        <p:nvSpPr>
          <p:cNvPr id="4" name="Slide Number Placeholder 3">
            <a:extLst>
              <a:ext uri="{FF2B5EF4-FFF2-40B4-BE49-F238E27FC236}">
                <a16:creationId xmlns:a16="http://schemas.microsoft.com/office/drawing/2014/main" id="{06AB7083-A0BE-48D0-D498-C5E5125C09C2}"/>
              </a:ext>
            </a:extLst>
          </p:cNvPr>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30274796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C9791-AE13-DB3D-DC24-DA39E8FC5B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495F93-D03D-B907-6554-1CD085C5AF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D28046-03E2-9B14-FD00-0828DA27479D}"/>
              </a:ext>
            </a:extLst>
          </p:cNvPr>
          <p:cNvSpPr>
            <a:spLocks noGrp="1"/>
          </p:cNvSpPr>
          <p:nvPr>
            <p:ph type="body" idx="1"/>
          </p:nvPr>
        </p:nvSpPr>
        <p:spPr/>
        <p:txBody>
          <a:bodyPr/>
          <a:lstStyle/>
          <a:p>
            <a:pPr algn="l"/>
            <a:r>
              <a:rPr lang="pt-BR" sz="1800" b="1" i="0" u="none" strike="noStrike" baseline="0" dirty="0">
                <a:solidFill>
                  <a:srgbClr val="585757"/>
                </a:solidFill>
                <a:latin typeface="OpenSans-Bold"/>
              </a:rPr>
              <a:t>Acesse na plataforma o vídeo: </a:t>
            </a:r>
            <a:r>
              <a:rPr lang="pt-BR" sz="1800" b="0" i="0" u="none" strike="noStrike" baseline="0" dirty="0">
                <a:solidFill>
                  <a:srgbClr val="585757"/>
                </a:solidFill>
                <a:latin typeface="OpenSans-Regular"/>
              </a:rPr>
              <a:t>Depurando o HTML</a:t>
            </a:r>
          </a:p>
          <a:p>
            <a:pPr algn="l"/>
            <a:r>
              <a:rPr lang="pt-BR" sz="1800" b="0" i="0" u="none" strike="noStrike" baseline="0" dirty="0">
                <a:solidFill>
                  <a:srgbClr val="585757"/>
                </a:solidFill>
                <a:latin typeface="Roboto-Black"/>
              </a:rPr>
              <a:t>Aprofunde-se</a:t>
            </a:r>
          </a:p>
          <a:p>
            <a:pPr algn="l"/>
            <a:r>
              <a:rPr lang="pt-BR" sz="1800" b="0" i="0" u="none" strike="noStrike" baseline="0" dirty="0">
                <a:solidFill>
                  <a:srgbClr val="585757"/>
                </a:solidFill>
                <a:latin typeface="OpenSans-Regular"/>
              </a:rPr>
              <a:t>Para mais informações sobre o serviço da W3C para validação de documentos, acesse os endereços:</a:t>
            </a:r>
          </a:p>
          <a:p>
            <a:pPr algn="l"/>
            <a:r>
              <a:rPr lang="pt-BR" sz="1800" b="0" i="1" u="none" strike="noStrike" baseline="0" dirty="0">
                <a:solidFill>
                  <a:srgbClr val="585757"/>
                </a:solidFill>
                <a:latin typeface="OpenSans-Italic"/>
              </a:rPr>
              <a:t>https://medium.com/@erretres/codepen-and-w3c-markup-validation-service-fbb62f1de568</a:t>
            </a:r>
          </a:p>
          <a:p>
            <a:pPr algn="l"/>
            <a:r>
              <a:rPr lang="pt-BR" sz="1800" b="0" i="1" u="none" strike="noStrike" baseline="0" dirty="0">
                <a:solidFill>
                  <a:srgbClr val="585757"/>
                </a:solidFill>
                <a:latin typeface="OpenSans-Italic"/>
              </a:rPr>
              <a:t>https://validator.w3.org/docs/</a:t>
            </a:r>
          </a:p>
          <a:p>
            <a:pPr algn="l"/>
            <a:r>
              <a:rPr lang="pt-BR" sz="1800" b="0" i="0" u="none" strike="noStrike" baseline="0" dirty="0">
                <a:solidFill>
                  <a:srgbClr val="585757"/>
                </a:solidFill>
                <a:latin typeface="OpenSans-Regular"/>
              </a:rPr>
              <a:t>Você viu que escrever código em HTML é muito fácil, mas alguns erros podem acontecer à medida que suas páginas começam a ficar maiores e mais complexas. Esta seção apresenta algumas ferramentas</a:t>
            </a:r>
          </a:p>
          <a:p>
            <a:pPr algn="l"/>
            <a:r>
              <a:rPr lang="pt-BR" sz="1800" b="0" i="0" u="none" strike="noStrike" baseline="0" dirty="0">
                <a:solidFill>
                  <a:srgbClr val="585757"/>
                </a:solidFill>
                <a:latin typeface="OpenSans-Regular"/>
              </a:rPr>
              <a:t>que podem te ajudar a encontrar e corrigir erros nas suas páginas HTML.</a:t>
            </a:r>
          </a:p>
          <a:p>
            <a:pPr algn="l"/>
            <a:r>
              <a:rPr lang="pt-BR" sz="1800" b="0" i="0" u="none" strike="noStrike" baseline="0" dirty="0">
                <a:solidFill>
                  <a:srgbClr val="585757"/>
                </a:solidFill>
                <a:latin typeface="OpenSans-Regular"/>
              </a:rPr>
              <a:t>A linguagem HTML é muito mais permissiva do que outras de programação, ou seja, um navegador exibe a página mesmo que ela tenha erros de sintaxe. Os navegadores possuem regras para interpretar as marcações que estão incorretas, claro que isso pode gerar um resultado que você não esperava, em resumo, um problema na sua página. O site MDN web </a:t>
            </a:r>
            <a:r>
              <a:rPr lang="pt-BR" sz="1800" b="0" i="0" u="none" strike="noStrike" baseline="0" dirty="0" err="1">
                <a:solidFill>
                  <a:srgbClr val="585757"/>
                </a:solidFill>
                <a:latin typeface="OpenSans-Regular"/>
              </a:rPr>
              <a:t>docs</a:t>
            </a:r>
            <a:r>
              <a:rPr lang="pt-BR" sz="1800" b="0" i="0" u="none" strike="noStrike" baseline="0" dirty="0">
                <a:solidFill>
                  <a:srgbClr val="585757"/>
                </a:solidFill>
                <a:latin typeface="OpenSans-Regular"/>
              </a:rPr>
              <a:t> explica o motivo do HTML ser assim:</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HTML é analisado permissivamente porque, quando a web foi criada, foi decidido que permitir que as pessoas publicassem seu conteúdo era mais importante do que garantir que a sintaxe estivesse absolutamente correta. A web provavelmente não seria tão popular como é hoje, se tivesse sido mais rigorosa desde o início (MDN, 2019).</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na prática essa natureza permissiva do HTML. Acesse o código: </a:t>
            </a:r>
            <a:r>
              <a:rPr lang="pt-BR" sz="1800" b="0" i="1" u="none" strike="noStrike" baseline="0" dirty="0">
                <a:solidFill>
                  <a:srgbClr val="585757"/>
                </a:solidFill>
                <a:latin typeface="OpenSans-Italic"/>
              </a:rPr>
              <a:t>https://repl.it/@Fbricadede/depurando-html</a:t>
            </a:r>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Esse código possui três erros comuns: elementos não fechados, elementos mal aninhados e atributos</a:t>
            </a:r>
          </a:p>
          <a:p>
            <a:pPr algn="l"/>
            <a:r>
              <a:rPr lang="pt-BR" sz="1800" b="0" i="0" u="none" strike="noStrike" baseline="0" dirty="0">
                <a:solidFill>
                  <a:srgbClr val="585757"/>
                </a:solidFill>
                <a:latin typeface="OpenSans-Regular"/>
              </a:rPr>
              <a:t>não fechados.</a:t>
            </a:r>
          </a:p>
          <a:p>
            <a:pPr algn="l"/>
            <a:r>
              <a:rPr lang="pt-BR" sz="1800" b="0" i="0" u="none" strike="noStrike" baseline="0" dirty="0">
                <a:solidFill>
                  <a:srgbClr val="585757"/>
                </a:solidFill>
                <a:latin typeface="OpenSans-Regular"/>
              </a:rPr>
              <a:t>Agora abra o código em um navegador para ver o seguinte resultado:</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Os problemas da página são:</a:t>
            </a:r>
          </a:p>
          <a:p>
            <a:pPr algn="l"/>
            <a:r>
              <a:rPr lang="pt-BR" sz="1800" b="0" i="0" u="none" strike="noStrike" baseline="0" dirty="0">
                <a:solidFill>
                  <a:srgbClr val="585757"/>
                </a:solidFill>
                <a:latin typeface="OpenSans-Regular"/>
              </a:rPr>
              <a:t>• Parágrafo e listas não possuem </a:t>
            </a:r>
            <a:r>
              <a:rPr lang="pt-BR" sz="1800" b="0" i="0" u="none" strike="noStrike" baseline="0" dirty="0" err="1">
                <a:solidFill>
                  <a:srgbClr val="585757"/>
                </a:solidFill>
                <a:latin typeface="OpenSans-Regular"/>
              </a:rPr>
              <a:t>tags</a:t>
            </a:r>
            <a:r>
              <a:rPr lang="pt-BR" sz="1800" b="0" i="0" u="none" strike="noStrike" baseline="0" dirty="0">
                <a:solidFill>
                  <a:srgbClr val="585757"/>
                </a:solidFill>
                <a:latin typeface="OpenSans-Regular"/>
              </a:rPr>
              <a:t> de fechamento: conforme imagem acima, isso não afetou o desenho da página, pois o navegador inferiu onde cada elemento deveria terminar.</a:t>
            </a:r>
          </a:p>
          <a:p>
            <a:pPr algn="l"/>
            <a:r>
              <a:rPr lang="pt-BR" sz="1800" b="1" i="0" u="none" strike="noStrike" baseline="0" dirty="0">
                <a:solidFill>
                  <a:srgbClr val="585757"/>
                </a:solidFill>
                <a:latin typeface="OpenSans-Bold"/>
              </a:rPr>
              <a:t>• &lt;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não possui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de fechamento: veja que neste caso o navegador não conseguiu resolver e todo o texto foi destacado.</a:t>
            </a:r>
          </a:p>
          <a:p>
            <a:pPr algn="l"/>
            <a:r>
              <a:rPr lang="pt-BR" sz="1800" b="0" i="0" u="none" strike="noStrike" baseline="0" dirty="0">
                <a:solidFill>
                  <a:srgbClr val="585757"/>
                </a:solidFill>
                <a:latin typeface="OpenSans-Regular"/>
              </a:rPr>
              <a:t>• Elementos mal aninhados: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&gt;&lt;em&gt;&lt;/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&gt;&lt;/em&gt;</a:t>
            </a:r>
            <a:r>
              <a:rPr lang="pt-BR" sz="1800" b="0" i="0" u="none" strike="noStrike" baseline="0" dirty="0">
                <a:solidFill>
                  <a:srgbClr val="585757"/>
                </a:solidFill>
                <a:latin typeface="OpenSans-Regular"/>
              </a:rPr>
              <a:t>. Neste caso, foi aplicado o estilo negrito e itálico a um texto que não deveria ter formatação.</a:t>
            </a:r>
          </a:p>
          <a:p>
            <a:pPr algn="l"/>
            <a:r>
              <a:rPr lang="pt-BR" sz="1800" b="0" i="0" u="none" strike="noStrike" baseline="0" dirty="0">
                <a:solidFill>
                  <a:srgbClr val="585757"/>
                </a:solidFill>
                <a:latin typeface="OpenSans-Regular"/>
              </a:rPr>
              <a:t>• Valor do atributo </a:t>
            </a:r>
            <a:r>
              <a:rPr lang="pt-BR" sz="1800" b="1" i="0" u="none" strike="noStrike" baseline="0" dirty="0" err="1">
                <a:solidFill>
                  <a:srgbClr val="585757"/>
                </a:solidFill>
                <a:latin typeface="OpenSans-Bold"/>
              </a:rPr>
              <a:t>href</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não possui as aspas de fechamento: neste caso o elemento link não foi exibido na tela.</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Navegadores modernos possuem um conjunto de ferramentas para inspecionar código HTML, como 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ferramenta disponível para Internet Explorer, Firefox, Chrome, Safari e Opera. No Firefox,</a:t>
            </a:r>
          </a:p>
          <a:p>
            <a:pPr algn="l"/>
            <a:r>
              <a:rPr lang="pt-BR" sz="1800" b="0" i="0" u="none" strike="noStrike" baseline="0" dirty="0">
                <a:solidFill>
                  <a:srgbClr val="585757"/>
                </a:solidFill>
                <a:latin typeface="OpenSans-Regular"/>
              </a:rPr>
              <a:t>você pode ativar a ferramenta de três formas:</a:t>
            </a:r>
          </a:p>
          <a:p>
            <a:pPr algn="l"/>
            <a:r>
              <a:rPr lang="pt-BR" sz="1800" b="0" i="0" u="none" strike="noStrike" baseline="0" dirty="0">
                <a:solidFill>
                  <a:srgbClr val="585757"/>
                </a:solidFill>
                <a:latin typeface="OpenSans-Regular"/>
              </a:rPr>
              <a:t>• Usando teclado: Ctrl + Shift + I.</a:t>
            </a:r>
          </a:p>
          <a:p>
            <a:pPr algn="l"/>
            <a:r>
              <a:rPr lang="pt-BR" sz="1800" b="0" i="0" u="none" strike="noStrike" baseline="0" dirty="0">
                <a:solidFill>
                  <a:srgbClr val="585757"/>
                </a:solidFill>
                <a:latin typeface="OpenSans-Regular"/>
              </a:rPr>
              <a:t>• Usando o menu do navegador: Menu &gt; Web </a:t>
            </a:r>
            <a:r>
              <a:rPr lang="pt-BR" sz="1800" b="0" i="0" u="none" strike="noStrike" baseline="0" dirty="0" err="1">
                <a:solidFill>
                  <a:srgbClr val="585757"/>
                </a:solidFill>
                <a:latin typeface="OpenSans-Regular"/>
              </a:rPr>
              <a:t>Developer</a:t>
            </a:r>
            <a:r>
              <a:rPr lang="pt-BR" sz="1800" b="0" i="0" u="none" strike="noStrike" baseline="0" dirty="0">
                <a:solidFill>
                  <a:srgbClr val="585757"/>
                </a:solidFill>
                <a:latin typeface="OpenSans-Regular"/>
              </a:rPr>
              <a:t> &gt; Inspector.</a:t>
            </a:r>
          </a:p>
          <a:p>
            <a:pPr algn="l"/>
            <a:r>
              <a:rPr lang="pt-BR" sz="1800" b="0" i="0" u="none" strike="noStrike" baseline="0" dirty="0">
                <a:solidFill>
                  <a:srgbClr val="585757"/>
                </a:solidFill>
                <a:latin typeface="OpenSans-Regular"/>
              </a:rPr>
              <a:t>• Usando o mouse: clique com o botão direito na página e selecione “</a:t>
            </a:r>
            <a:r>
              <a:rPr lang="pt-BR" sz="1800" b="0" i="0" u="none" strike="noStrike" baseline="0" dirty="0" err="1">
                <a:solidFill>
                  <a:srgbClr val="585757"/>
                </a:solidFill>
                <a:latin typeface="OpenSans-Regular"/>
              </a:rPr>
              <a:t>Inspect</a:t>
            </a:r>
            <a:r>
              <a:rPr lang="pt-BR" sz="1800" b="0" i="0" u="none" strike="noStrike" baseline="0" dirty="0">
                <a:solidFill>
                  <a:srgbClr val="585757"/>
                </a:solidFill>
                <a:latin typeface="OpenSans-Regular"/>
              </a:rPr>
              <a:t> Element” no menu que aparece.</a:t>
            </a:r>
          </a:p>
          <a:p>
            <a:pPr algn="l"/>
            <a:r>
              <a:rPr lang="pt-BR" sz="1800" b="0" i="0" u="none" strike="noStrike" baseline="0" dirty="0">
                <a:solidFill>
                  <a:srgbClr val="585757"/>
                </a:solidFill>
                <a:latin typeface="OpenSans-Regular"/>
              </a:rPr>
              <a:t>Ao ativar a ferramenta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você vai ver o resultado do HTML em uma página em execução.</a:t>
            </a:r>
          </a:p>
          <a:p>
            <a:pPr algn="l"/>
            <a:r>
              <a:rPr lang="pt-BR" sz="1800" b="0" i="0" u="none" strike="noStrike" baseline="0" dirty="0">
                <a:solidFill>
                  <a:srgbClr val="585757"/>
                </a:solidFill>
                <a:latin typeface="OpenSans-Regular"/>
              </a:rPr>
              <a:t>Conforme imagem abaixo: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ferramenta disponibiliza três funcionalidades para lhe ajudar a depurar o HTML:</a:t>
            </a:r>
          </a:p>
          <a:p>
            <a:pPr algn="l"/>
            <a:r>
              <a:rPr lang="pt-BR" sz="1800" b="0" i="0" u="none" strike="noStrike" baseline="0" dirty="0">
                <a:solidFill>
                  <a:srgbClr val="585757"/>
                </a:solidFill>
                <a:latin typeface="OpenSans-Regular"/>
              </a:rPr>
              <a:t>1. Selecionar elemento da página.</a:t>
            </a:r>
          </a:p>
          <a:p>
            <a:pPr algn="l"/>
            <a:r>
              <a:rPr lang="pt-BR" sz="1800" b="0" i="0" u="none" strike="noStrike" baseline="0" dirty="0">
                <a:solidFill>
                  <a:srgbClr val="585757"/>
                </a:solidFill>
                <a:latin typeface="OpenSans-Regular"/>
              </a:rPr>
              <a:t>2. Pesquisar elemento no HTML.</a:t>
            </a:r>
          </a:p>
          <a:p>
            <a:pPr algn="l"/>
            <a:r>
              <a:rPr lang="pt-BR" sz="1800" b="0" i="0" u="none" strike="noStrike" baseline="0" dirty="0">
                <a:solidFill>
                  <a:srgbClr val="585757"/>
                </a:solidFill>
                <a:latin typeface="OpenSans-Regular"/>
              </a:rPr>
              <a:t>3. Adicionar nos elementos.</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Ao clicar em algum elemento com o botão direito do mouse, outras funcionalidades são exibidas:</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exemplo, permite que você crie elementos no HTML (</a:t>
            </a:r>
            <a:r>
              <a:rPr lang="pt-BR" sz="1800" b="0" i="0" u="none" strike="noStrike" baseline="0" dirty="0" err="1">
                <a:solidFill>
                  <a:srgbClr val="585757"/>
                </a:solidFill>
                <a:latin typeface="OpenSans-Regular"/>
              </a:rPr>
              <a:t>Create</a:t>
            </a:r>
            <a:r>
              <a:rPr lang="pt-BR" sz="1800" b="0" i="0" u="none" strike="noStrike" baseline="0" dirty="0">
                <a:solidFill>
                  <a:srgbClr val="585757"/>
                </a:solidFill>
                <a:latin typeface="OpenSans-Regular"/>
              </a:rPr>
              <a:t> New Node), duplique (</a:t>
            </a:r>
            <a:r>
              <a:rPr lang="pt-BR" sz="1800" b="0" i="0" u="none" strike="noStrike" baseline="0" dirty="0" err="1">
                <a:solidFill>
                  <a:srgbClr val="585757"/>
                </a:solidFill>
                <a:latin typeface="OpenSans-Regular"/>
              </a:rPr>
              <a:t>Duplicate</a:t>
            </a:r>
            <a:r>
              <a:rPr lang="pt-BR" sz="1800" b="0" i="0" u="none" strike="noStrike" baseline="0" dirty="0">
                <a:solidFill>
                  <a:srgbClr val="585757"/>
                </a:solidFill>
                <a:latin typeface="OpenSans-Regular"/>
              </a:rPr>
              <a:t> Node) ou exclua um elemento selecionado (Delete Node). Você também pode realizar alterações no código</a:t>
            </a:r>
          </a:p>
          <a:p>
            <a:pPr algn="l"/>
            <a:r>
              <a:rPr lang="pt-BR" sz="1800" b="0" i="0" u="none" strike="noStrike" baseline="0" dirty="0">
                <a:solidFill>
                  <a:srgbClr val="585757"/>
                </a:solidFill>
                <a:latin typeface="OpenSans-Regular"/>
              </a:rPr>
              <a:t>exibido pelo navegador (</a:t>
            </a:r>
            <a:r>
              <a:rPr lang="pt-BR" sz="1800" b="0" i="0" u="none" strike="noStrike" baseline="0" dirty="0" err="1">
                <a:solidFill>
                  <a:srgbClr val="585757"/>
                </a:solidFill>
                <a:latin typeface="OpenSans-Regular"/>
              </a:rPr>
              <a:t>Edit</a:t>
            </a:r>
            <a:r>
              <a:rPr lang="pt-BR" sz="1800" b="0" i="0" u="none" strike="noStrike" baseline="0" dirty="0">
                <a:solidFill>
                  <a:srgbClr val="585757"/>
                </a:solidFill>
                <a:latin typeface="OpenSans-Regular"/>
              </a:rPr>
              <a:t> As HTML), os resultados são exibidos imediatamente.</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Você pode fazer todas as alterações que quiser usando o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porém essas alterações </a:t>
            </a:r>
            <a:r>
              <a:rPr lang="pt-BR" sz="1800" b="1" i="0" u="none" strike="noStrike" baseline="0" dirty="0">
                <a:solidFill>
                  <a:srgbClr val="585757"/>
                </a:solidFill>
                <a:latin typeface="OpenSans-Bold"/>
              </a:rPr>
              <a:t>não </a:t>
            </a:r>
            <a:r>
              <a:rPr lang="pt-BR" sz="1800" b="0" i="0" u="none" strike="noStrike" baseline="0" dirty="0">
                <a:solidFill>
                  <a:srgbClr val="585757"/>
                </a:solidFill>
                <a:latin typeface="OpenSans-Regular"/>
              </a:rPr>
              <a:t>são salvas no seu HTML. Se você teclar Ctrl + F5, sua página será recarregada e todas as alterações serão perdidas.</a:t>
            </a:r>
          </a:p>
          <a:p>
            <a:pPr algn="l"/>
            <a:r>
              <a:rPr lang="pt-BR" sz="1800" b="0" i="0" u="none" strike="noStrike" baseline="0" dirty="0">
                <a:solidFill>
                  <a:srgbClr val="585757"/>
                </a:solidFill>
                <a:latin typeface="OpenSans-Regular"/>
              </a:rPr>
              <a:t>O </a:t>
            </a:r>
            <a:r>
              <a:rPr lang="pt-BR" sz="1800" b="0" i="0" u="none" strike="noStrike" baseline="0" dirty="0" err="1">
                <a:solidFill>
                  <a:srgbClr val="585757"/>
                </a:solidFill>
                <a:latin typeface="OpenSans-Regular"/>
              </a:rPr>
              <a:t>Inspect</a:t>
            </a:r>
            <a:r>
              <a:rPr lang="pt-BR" sz="1800" b="0" i="0" u="none" strike="noStrike" baseline="0" dirty="0">
                <a:solidFill>
                  <a:srgbClr val="585757"/>
                </a:solidFill>
                <a:latin typeface="OpenSans-Regular"/>
              </a:rPr>
              <a:t> é apenas para identificar problemas e simular correções. Ao final, as correções devem ser replicadas para o seu arquivo HTML.</a:t>
            </a:r>
          </a:p>
          <a:p>
            <a:pPr algn="l"/>
            <a:r>
              <a:rPr lang="pt-BR" sz="1800" b="0" i="0" u="none" strike="noStrike" baseline="0" dirty="0">
                <a:solidFill>
                  <a:srgbClr val="585757"/>
                </a:solidFill>
                <a:latin typeface="OpenSans-Regular"/>
              </a:rPr>
              <a:t>Utilizando o </a:t>
            </a:r>
            <a:r>
              <a:rPr lang="pt-BR" sz="1800" b="0" i="0" u="none" strike="noStrike" baseline="0" dirty="0" err="1">
                <a:solidFill>
                  <a:srgbClr val="585757"/>
                </a:solidFill>
                <a:latin typeface="OpenSans-Regular"/>
              </a:rPr>
              <a:t>Inspect</a:t>
            </a:r>
            <a:r>
              <a:rPr lang="pt-BR" sz="1800" b="0" i="0" u="none" strike="noStrike" baseline="0" dirty="0">
                <a:solidFill>
                  <a:srgbClr val="585757"/>
                </a:solidFill>
                <a:latin typeface="OpenSans-Regular"/>
              </a:rPr>
              <a:t>, você verá como o navegador resolveu os erros de HTML. Em resumo:</a:t>
            </a:r>
          </a:p>
          <a:p>
            <a:pPr algn="l"/>
            <a:r>
              <a:rPr lang="pt-BR" sz="1800" b="0" i="0" u="none" strike="noStrike" baseline="0" dirty="0">
                <a:solidFill>
                  <a:srgbClr val="585757"/>
                </a:solidFill>
                <a:latin typeface="OpenSans-Regular"/>
              </a:rPr>
              <a:t>• Os parágrafos e itens da lista receberam </a:t>
            </a:r>
            <a:r>
              <a:rPr lang="pt-BR" sz="1800" b="0" i="0" u="none" strike="noStrike" baseline="0" dirty="0" err="1">
                <a:solidFill>
                  <a:srgbClr val="585757"/>
                </a:solidFill>
                <a:latin typeface="OpenSans-Regular"/>
              </a:rPr>
              <a:t>tags</a:t>
            </a:r>
            <a:r>
              <a:rPr lang="pt-BR" sz="1800" b="0" i="0" u="none" strike="noStrike" baseline="0" dirty="0">
                <a:solidFill>
                  <a:srgbClr val="585757"/>
                </a:solidFill>
                <a:latin typeface="OpenSans-Regular"/>
              </a:rPr>
              <a:t> de fechamento.</a:t>
            </a:r>
          </a:p>
          <a:p>
            <a:pPr algn="l"/>
            <a:r>
              <a:rPr lang="pt-BR" sz="1800" b="0" i="0" u="none" strike="noStrike" baseline="0" dirty="0">
                <a:solidFill>
                  <a:srgbClr val="585757"/>
                </a:solidFill>
                <a:latin typeface="OpenSans-Regular"/>
              </a:rPr>
              <a:t>•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foi fechado antes do início do próximo </a:t>
            </a:r>
            <a:r>
              <a:rPr lang="pt-BR" sz="1800" b="1" i="0" u="none" strike="noStrike" baseline="0" dirty="0">
                <a:solidFill>
                  <a:srgbClr val="585757"/>
                </a:solidFill>
                <a:latin typeface="OpenSans-Bold"/>
              </a:rPr>
              <a:t>&lt;li&gt;</a:t>
            </a:r>
            <a:r>
              <a:rPr lang="pt-BR" sz="1800" b="0" i="0" u="none" strike="noStrike" baseline="0" dirty="0">
                <a:solidFill>
                  <a:srgbClr val="585757"/>
                </a:solidFill>
                <a:latin typeface="OpenSans-Regular"/>
              </a:rPr>
              <a:t>, deixando todo o texto em negrito.</a:t>
            </a:r>
          </a:p>
          <a:p>
            <a:pPr algn="l"/>
            <a:r>
              <a:rPr lang="pt-BR" sz="1800" b="0" i="0" u="none" strike="noStrike" baseline="0" dirty="0">
                <a:solidFill>
                  <a:srgbClr val="585757"/>
                </a:solidFill>
                <a:latin typeface="OpenSans-Regular"/>
              </a:rPr>
              <a:t>• Já o aninhamento incorreto, foi corrigido pelo navegador da seguinte forma:</a:t>
            </a:r>
          </a:p>
          <a:p>
            <a:pPr algn="l"/>
            <a:r>
              <a:rPr lang="pt-BR" sz="1800" b="0" i="0" u="none" strike="noStrike" baseline="0" dirty="0">
                <a:solidFill>
                  <a:srgbClr val="585757"/>
                </a:solidFill>
                <a:latin typeface="OpenSans-Regular"/>
              </a:rPr>
              <a:t>• O elemento de link foi excluído por completo do HTML.</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verificação acima foi feita utilizando o Firefox, outros navegadores podem levar a resultados diferentes.</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Você já sabe que existem diferenças entre os navegadores, porém as diferenças estão diminuindo a cada ano. Mas a execução dos testes acima em um Internet Explorer ou no Chrome podem ter um resultado diferente?</a:t>
            </a:r>
          </a:p>
          <a:p>
            <a:pPr algn="l"/>
            <a:r>
              <a:rPr lang="pt-BR" sz="1800" b="0" i="0" u="none" strike="noStrike" baseline="0" dirty="0">
                <a:solidFill>
                  <a:srgbClr val="585757"/>
                </a:solidFill>
                <a:latin typeface="OpenSans-Regular"/>
              </a:rPr>
              <a:t>Para obter essa resposta, execute o código HTML nos navegadores e inspecione o código utilizando o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deve ser utilizado para a verificação de erros pontuais no código. Para uma validação mais completa do seu HTML, com o objetivo de verificar se está bem escrito, a melhor estratégia é utilizar o serviço da W3C para validação de documentos, que se encontra no endereço: </a:t>
            </a:r>
            <a:r>
              <a:rPr lang="pt-BR" sz="1800" b="0" i="1" u="none" strike="noStrike" baseline="0" dirty="0">
                <a:solidFill>
                  <a:srgbClr val="585757"/>
                </a:solidFill>
                <a:latin typeface="OpenSans-Italic"/>
              </a:rPr>
              <a:t>https://validator.w3.org/</a:t>
            </a:r>
          </a:p>
          <a:p>
            <a:pPr algn="l"/>
            <a:endParaRPr lang="pt-BR" sz="1800" b="0" i="1" u="none" strike="noStrike" baseline="0" dirty="0">
              <a:solidFill>
                <a:srgbClr val="585757"/>
              </a:solidFill>
              <a:latin typeface="OpenSans-Italic"/>
            </a:endParaRP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O funcionamento é simples, você fornece a URL da sua página (aba </a:t>
            </a:r>
            <a:r>
              <a:rPr lang="pt-BR" sz="1800" b="0" i="0" u="none" strike="noStrike" baseline="0" dirty="0" err="1">
                <a:solidFill>
                  <a:srgbClr val="585757"/>
                </a:solidFill>
                <a:latin typeface="OpenSans-Regular"/>
              </a:rPr>
              <a:t>Validate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by</a:t>
            </a:r>
            <a:r>
              <a:rPr lang="pt-BR" sz="1800" b="0" i="0" u="none" strike="noStrike" baseline="0" dirty="0">
                <a:solidFill>
                  <a:srgbClr val="585757"/>
                </a:solidFill>
                <a:latin typeface="OpenSans-Regular"/>
              </a:rPr>
              <a:t> </a:t>
            </a:r>
            <a:r>
              <a:rPr lang="pt-BR" sz="1800" b="1" i="0" u="none" strike="noStrike" baseline="0" dirty="0">
                <a:solidFill>
                  <a:srgbClr val="416BB3"/>
                </a:solidFill>
                <a:latin typeface="OpenSans-Bold"/>
              </a:rPr>
              <a:t>URI</a:t>
            </a:r>
            <a:r>
              <a:rPr lang="pt-BR" sz="1800" b="0" i="0" u="none" strike="noStrike" baseline="0" dirty="0">
                <a:solidFill>
                  <a:srgbClr val="585757"/>
                </a:solidFill>
                <a:latin typeface="OpenSans-Regular"/>
              </a:rPr>
              <a:t>) ou pode fazer o upload do seu arquivo HTML (aba Validade </a:t>
            </a:r>
            <a:r>
              <a:rPr lang="pt-BR" sz="1800" b="0" i="0" u="none" strike="noStrike" baseline="0" dirty="0" err="1">
                <a:solidFill>
                  <a:srgbClr val="585757"/>
                </a:solidFill>
                <a:latin typeface="OpenSans-Regular"/>
              </a:rPr>
              <a:t>by</a:t>
            </a:r>
            <a:r>
              <a:rPr lang="pt-BR" sz="1800" b="0" i="0" u="none" strike="noStrike" baseline="0" dirty="0">
                <a:solidFill>
                  <a:srgbClr val="585757"/>
                </a:solidFill>
                <a:latin typeface="OpenSans-Regular"/>
              </a:rPr>
              <a:t> File Upload) ou pode inserir o código diretamente na ferramenta </a:t>
            </a:r>
            <a:r>
              <a:rPr lang="en-US" sz="1800" b="0" i="0" u="none" strike="noStrike" baseline="0" dirty="0">
                <a:solidFill>
                  <a:srgbClr val="585757"/>
                </a:solidFill>
                <a:latin typeface="OpenSans-Regular"/>
              </a:rPr>
              <a:t>(aba </a:t>
            </a:r>
            <a:r>
              <a:rPr lang="en-US" sz="1800" b="0" i="0" u="none" strike="noStrike" baseline="0" dirty="0" err="1">
                <a:solidFill>
                  <a:srgbClr val="585757"/>
                </a:solidFill>
                <a:latin typeface="OpenSans-Regular"/>
              </a:rPr>
              <a:t>Validade</a:t>
            </a:r>
            <a:r>
              <a:rPr lang="en-US" sz="1800" b="0" i="0" u="none" strike="noStrike" baseline="0" dirty="0">
                <a:solidFill>
                  <a:srgbClr val="585757"/>
                </a:solidFill>
                <a:latin typeface="OpenSans-Regular"/>
              </a:rPr>
              <a:t> by Direct Input).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realizar a validação no código descrito acima, digite a URL do seu projeto no campo “</a:t>
            </a:r>
            <a:r>
              <a:rPr lang="pt-BR" sz="1800" b="0" i="0" u="none" strike="noStrike" baseline="0" dirty="0" err="1">
                <a:solidFill>
                  <a:srgbClr val="585757"/>
                </a:solidFill>
                <a:latin typeface="OpenSans-Regular"/>
              </a:rPr>
              <a:t>Address</a:t>
            </a:r>
            <a:r>
              <a:rPr lang="pt-BR" sz="1800" b="0" i="0" u="none" strike="noStrike" baseline="0" dirty="0">
                <a:solidFill>
                  <a:srgbClr val="585757"/>
                </a:solidFill>
                <a:latin typeface="OpenSans-Regular"/>
              </a:rPr>
              <a:t>”, por exemplo: </a:t>
            </a:r>
            <a:r>
              <a:rPr lang="pt-BR" sz="1800" b="0" i="1" u="none" strike="noStrike" baseline="0" dirty="0">
                <a:solidFill>
                  <a:srgbClr val="585757"/>
                </a:solidFill>
                <a:latin typeface="OpenSans-Italic"/>
              </a:rPr>
              <a:t>https://repl.it/@Fbricadede/depurando-html </a:t>
            </a:r>
            <a:r>
              <a:rPr lang="pt-BR" sz="1800" b="0" i="0" u="none" strike="noStrike" baseline="0" dirty="0">
                <a:solidFill>
                  <a:srgbClr val="585757"/>
                </a:solidFill>
                <a:latin typeface="OpenSans-Regular"/>
              </a:rPr>
              <a:t>Em seguida, clique em “</a:t>
            </a:r>
            <a:r>
              <a:rPr lang="pt-BR" sz="1800" b="0" i="0" u="none" strike="noStrike" baseline="0" dirty="0" err="1">
                <a:solidFill>
                  <a:srgbClr val="585757"/>
                </a:solidFill>
                <a:latin typeface="OpenSans-Regular"/>
              </a:rPr>
              <a:t>Check</a:t>
            </a:r>
            <a:r>
              <a:rPr lang="pt-BR" sz="1800" b="0" i="0" u="none" strike="noStrike" baseline="0" dirty="0">
                <a:solidFill>
                  <a:srgbClr val="585757"/>
                </a:solidFill>
                <a:latin typeface="OpenSans-Regular"/>
              </a:rPr>
              <a:t>”. A seguinte lista de erros e avisos é exibida:</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que a ferramenta descreve o erro e a linha onde ele ocorre. As mensagens podem não ser claras a princípio, mas com o tempo você vai conseguir identificar rapidamente o erro.</a:t>
            </a:r>
          </a:p>
          <a:p>
            <a:pPr algn="l"/>
            <a:r>
              <a:rPr lang="pt-BR" sz="1800" b="0" i="0" u="none" strike="noStrike" baseline="0" dirty="0">
                <a:solidFill>
                  <a:srgbClr val="585757"/>
                </a:solidFill>
                <a:latin typeface="OpenSans-Regular"/>
              </a:rPr>
              <a:t>A grande vantagem dessa ferramenta é que em poucos segundos você pode validar um documento HTML grande e complexo. Em seguida, você pode utilizar a ferramenta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para investigar cada um dos erros.</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mais informações sobre a ferramenta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acesse o endereço: </a:t>
            </a:r>
            <a:r>
              <a:rPr lang="pt-BR" sz="1800" b="0" i="1" u="none" strike="noStrike" baseline="0" dirty="0">
                <a:solidFill>
                  <a:srgbClr val="585757"/>
                </a:solidFill>
                <a:latin typeface="OpenSans-Italic"/>
              </a:rPr>
              <a:t>https://developer.mozilla.org/pt-BR/docs/Learn/Common_questions/ferramentas_de_desenvolvimento_do_navegador</a:t>
            </a:r>
            <a:endParaRPr lang="en-US" dirty="0"/>
          </a:p>
        </p:txBody>
      </p:sp>
      <p:sp>
        <p:nvSpPr>
          <p:cNvPr id="4" name="Slide Number Placeholder 3">
            <a:extLst>
              <a:ext uri="{FF2B5EF4-FFF2-40B4-BE49-F238E27FC236}">
                <a16:creationId xmlns:a16="http://schemas.microsoft.com/office/drawing/2014/main" id="{783E9122-10AD-CE64-EA18-C3A10FC5D94D}"/>
              </a:ext>
            </a:extLst>
          </p:cNvPr>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39354688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33DBE-94CC-68E0-36AF-45DDCCF41B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4BB081-5E14-46A5-B190-5F6BF02900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56F94D-8A58-F69E-5EB6-7CF157BEB2A4}"/>
              </a:ext>
            </a:extLst>
          </p:cNvPr>
          <p:cNvSpPr>
            <a:spLocks noGrp="1"/>
          </p:cNvSpPr>
          <p:nvPr>
            <p:ph type="body" idx="1"/>
          </p:nvPr>
        </p:nvSpPr>
        <p:spPr/>
        <p:txBody>
          <a:bodyPr/>
          <a:lstStyle/>
          <a:p>
            <a:pPr algn="l"/>
            <a:r>
              <a:rPr lang="pt-BR" sz="1800" b="1" i="0" u="none" strike="noStrike" baseline="0" dirty="0">
                <a:solidFill>
                  <a:srgbClr val="585757"/>
                </a:solidFill>
                <a:latin typeface="OpenSans-Bold"/>
              </a:rPr>
              <a:t>Acesse na plataforma o vídeo: </a:t>
            </a:r>
            <a:r>
              <a:rPr lang="pt-BR" sz="1800" b="0" i="0" u="none" strike="noStrike" baseline="0" dirty="0">
                <a:solidFill>
                  <a:srgbClr val="585757"/>
                </a:solidFill>
                <a:latin typeface="OpenSans-Regular"/>
              </a:rPr>
              <a:t>Depurando o HTML</a:t>
            </a:r>
          </a:p>
          <a:p>
            <a:pPr algn="l"/>
            <a:r>
              <a:rPr lang="pt-BR" sz="1800" b="0" i="0" u="none" strike="noStrike" baseline="0" dirty="0">
                <a:solidFill>
                  <a:srgbClr val="585757"/>
                </a:solidFill>
                <a:latin typeface="Roboto-Black"/>
              </a:rPr>
              <a:t>Aprofunde-se</a:t>
            </a:r>
          </a:p>
          <a:p>
            <a:pPr algn="l"/>
            <a:r>
              <a:rPr lang="pt-BR" sz="1800" b="0" i="0" u="none" strike="noStrike" baseline="0" dirty="0">
                <a:solidFill>
                  <a:srgbClr val="585757"/>
                </a:solidFill>
                <a:latin typeface="OpenSans-Regular"/>
              </a:rPr>
              <a:t>Para mais informações sobre o serviço da W3C para validação de documentos, acesse os endereços:</a:t>
            </a:r>
          </a:p>
          <a:p>
            <a:pPr algn="l"/>
            <a:r>
              <a:rPr lang="pt-BR" sz="1800" b="0" i="1" u="none" strike="noStrike" baseline="0" dirty="0">
                <a:solidFill>
                  <a:srgbClr val="585757"/>
                </a:solidFill>
                <a:latin typeface="OpenSans-Italic"/>
              </a:rPr>
              <a:t>https://medium.com/@erretres/codepen-and-w3c-markup-validation-service-fbb62f1de568</a:t>
            </a:r>
          </a:p>
          <a:p>
            <a:pPr algn="l"/>
            <a:r>
              <a:rPr lang="pt-BR" sz="1800" b="0" i="1" u="none" strike="noStrike" baseline="0" dirty="0">
                <a:solidFill>
                  <a:srgbClr val="585757"/>
                </a:solidFill>
                <a:latin typeface="OpenSans-Italic"/>
              </a:rPr>
              <a:t>https://validator.w3.org/docs/</a:t>
            </a:r>
          </a:p>
          <a:p>
            <a:pPr algn="l"/>
            <a:r>
              <a:rPr lang="pt-BR" sz="1800" b="0" i="0" u="none" strike="noStrike" baseline="0" dirty="0">
                <a:solidFill>
                  <a:srgbClr val="585757"/>
                </a:solidFill>
                <a:latin typeface="OpenSans-Regular"/>
              </a:rPr>
              <a:t>Você viu que escrever código em HTML é muito fácil, mas alguns erros podem acontecer à medida que suas páginas começam a ficar maiores e mais complexas. Esta seção apresenta algumas ferramentas</a:t>
            </a:r>
          </a:p>
          <a:p>
            <a:pPr algn="l"/>
            <a:r>
              <a:rPr lang="pt-BR" sz="1800" b="0" i="0" u="none" strike="noStrike" baseline="0" dirty="0">
                <a:solidFill>
                  <a:srgbClr val="585757"/>
                </a:solidFill>
                <a:latin typeface="OpenSans-Regular"/>
              </a:rPr>
              <a:t>que podem te ajudar a encontrar e corrigir erros nas suas páginas HTML.</a:t>
            </a:r>
          </a:p>
          <a:p>
            <a:pPr algn="l"/>
            <a:r>
              <a:rPr lang="pt-BR" sz="1800" b="0" i="0" u="none" strike="noStrike" baseline="0" dirty="0">
                <a:solidFill>
                  <a:srgbClr val="585757"/>
                </a:solidFill>
                <a:latin typeface="OpenSans-Regular"/>
              </a:rPr>
              <a:t>A linguagem HTML é muito mais permissiva do que outras de programação, ou seja, um navegador exibe a página mesmo que ela tenha erros de sintaxe. Os navegadores possuem regras para interpretar as marcações que estão incorretas, claro que isso pode gerar um resultado que você não esperava, em resumo, um problema na sua página. O site MDN web </a:t>
            </a:r>
            <a:r>
              <a:rPr lang="pt-BR" sz="1800" b="0" i="0" u="none" strike="noStrike" baseline="0" dirty="0" err="1">
                <a:solidFill>
                  <a:srgbClr val="585757"/>
                </a:solidFill>
                <a:latin typeface="OpenSans-Regular"/>
              </a:rPr>
              <a:t>docs</a:t>
            </a:r>
            <a:r>
              <a:rPr lang="pt-BR" sz="1800" b="0" i="0" u="none" strike="noStrike" baseline="0" dirty="0">
                <a:solidFill>
                  <a:srgbClr val="585757"/>
                </a:solidFill>
                <a:latin typeface="OpenSans-Regular"/>
              </a:rPr>
              <a:t> explica o motivo do HTML ser assim:</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HTML é analisado permissivamente porque, quando a web foi criada, foi decidido que permitir que as pessoas publicassem seu conteúdo era mais importante do que garantir que a sintaxe estivesse absolutamente correta. A web provavelmente não seria tão popular como é hoje, se tivesse sido mais rigorosa desde o início (MDN, 2019).</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na prática essa natureza permissiva do HTML. Acesse o código: </a:t>
            </a:r>
            <a:r>
              <a:rPr lang="pt-BR" sz="1800" b="0" i="1" u="none" strike="noStrike" baseline="0" dirty="0">
                <a:solidFill>
                  <a:srgbClr val="585757"/>
                </a:solidFill>
                <a:latin typeface="OpenSans-Italic"/>
              </a:rPr>
              <a:t>https://repl.it/@Fbricadede/depurando-html</a:t>
            </a:r>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Esse código possui três erros comuns: elementos não fechados, elementos mal aninhados e atributos</a:t>
            </a:r>
          </a:p>
          <a:p>
            <a:pPr algn="l"/>
            <a:r>
              <a:rPr lang="pt-BR" sz="1800" b="0" i="0" u="none" strike="noStrike" baseline="0" dirty="0">
                <a:solidFill>
                  <a:srgbClr val="585757"/>
                </a:solidFill>
                <a:latin typeface="OpenSans-Regular"/>
              </a:rPr>
              <a:t>não fechados.</a:t>
            </a:r>
          </a:p>
          <a:p>
            <a:pPr algn="l"/>
            <a:r>
              <a:rPr lang="pt-BR" sz="1800" b="0" i="0" u="none" strike="noStrike" baseline="0" dirty="0">
                <a:solidFill>
                  <a:srgbClr val="585757"/>
                </a:solidFill>
                <a:latin typeface="OpenSans-Regular"/>
              </a:rPr>
              <a:t>Agora abra o código em um navegador para ver o seguinte resultado:</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Os problemas da página são:</a:t>
            </a:r>
          </a:p>
          <a:p>
            <a:pPr algn="l"/>
            <a:r>
              <a:rPr lang="pt-BR" sz="1800" b="0" i="0" u="none" strike="noStrike" baseline="0" dirty="0">
                <a:solidFill>
                  <a:srgbClr val="585757"/>
                </a:solidFill>
                <a:latin typeface="OpenSans-Regular"/>
              </a:rPr>
              <a:t>• Parágrafo e listas não possuem </a:t>
            </a:r>
            <a:r>
              <a:rPr lang="pt-BR" sz="1800" b="0" i="0" u="none" strike="noStrike" baseline="0" dirty="0" err="1">
                <a:solidFill>
                  <a:srgbClr val="585757"/>
                </a:solidFill>
                <a:latin typeface="OpenSans-Regular"/>
              </a:rPr>
              <a:t>tags</a:t>
            </a:r>
            <a:r>
              <a:rPr lang="pt-BR" sz="1800" b="0" i="0" u="none" strike="noStrike" baseline="0" dirty="0">
                <a:solidFill>
                  <a:srgbClr val="585757"/>
                </a:solidFill>
                <a:latin typeface="OpenSans-Regular"/>
              </a:rPr>
              <a:t> de fechamento: conforme imagem acima, isso não afetou o desenho da página, pois o navegador inferiu onde cada elemento deveria terminar.</a:t>
            </a:r>
          </a:p>
          <a:p>
            <a:pPr algn="l"/>
            <a:r>
              <a:rPr lang="pt-BR" sz="1800" b="1" i="0" u="none" strike="noStrike" baseline="0" dirty="0">
                <a:solidFill>
                  <a:srgbClr val="585757"/>
                </a:solidFill>
                <a:latin typeface="OpenSans-Bold"/>
              </a:rPr>
              <a:t>• &lt;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não possui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de fechamento: veja que neste caso o navegador não conseguiu resolver e todo o texto foi destacado.</a:t>
            </a:r>
          </a:p>
          <a:p>
            <a:pPr algn="l"/>
            <a:r>
              <a:rPr lang="pt-BR" sz="1800" b="0" i="0" u="none" strike="noStrike" baseline="0" dirty="0">
                <a:solidFill>
                  <a:srgbClr val="585757"/>
                </a:solidFill>
                <a:latin typeface="OpenSans-Regular"/>
              </a:rPr>
              <a:t>• Elementos mal aninhados: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&gt;&lt;em&gt;&lt;/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&gt;&lt;/em&gt;</a:t>
            </a:r>
            <a:r>
              <a:rPr lang="pt-BR" sz="1800" b="0" i="0" u="none" strike="noStrike" baseline="0" dirty="0">
                <a:solidFill>
                  <a:srgbClr val="585757"/>
                </a:solidFill>
                <a:latin typeface="OpenSans-Regular"/>
              </a:rPr>
              <a:t>. Neste caso, foi aplicado o estilo negrito e itálico a um texto que não deveria ter formatação.</a:t>
            </a:r>
          </a:p>
          <a:p>
            <a:pPr algn="l"/>
            <a:r>
              <a:rPr lang="pt-BR" sz="1800" b="0" i="0" u="none" strike="noStrike" baseline="0" dirty="0">
                <a:solidFill>
                  <a:srgbClr val="585757"/>
                </a:solidFill>
                <a:latin typeface="OpenSans-Regular"/>
              </a:rPr>
              <a:t>• Valor do atributo </a:t>
            </a:r>
            <a:r>
              <a:rPr lang="pt-BR" sz="1800" b="1" i="0" u="none" strike="noStrike" baseline="0" dirty="0" err="1">
                <a:solidFill>
                  <a:srgbClr val="585757"/>
                </a:solidFill>
                <a:latin typeface="OpenSans-Bold"/>
              </a:rPr>
              <a:t>href</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não possui as aspas de fechamento: neste caso o elemento link não foi exibido na tela.</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Navegadores modernos possuem um conjunto de ferramentas para inspecionar código HTML, como 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ferramenta disponível para Internet Explorer, Firefox, Chrome, Safari e Opera. No Firefox,</a:t>
            </a:r>
          </a:p>
          <a:p>
            <a:pPr algn="l"/>
            <a:r>
              <a:rPr lang="pt-BR" sz="1800" b="0" i="0" u="none" strike="noStrike" baseline="0" dirty="0">
                <a:solidFill>
                  <a:srgbClr val="585757"/>
                </a:solidFill>
                <a:latin typeface="OpenSans-Regular"/>
              </a:rPr>
              <a:t>você pode ativar a ferramenta de três formas:</a:t>
            </a:r>
          </a:p>
          <a:p>
            <a:pPr algn="l"/>
            <a:r>
              <a:rPr lang="pt-BR" sz="1800" b="0" i="0" u="none" strike="noStrike" baseline="0" dirty="0">
                <a:solidFill>
                  <a:srgbClr val="585757"/>
                </a:solidFill>
                <a:latin typeface="OpenSans-Regular"/>
              </a:rPr>
              <a:t>• Usando teclado: Ctrl + Shift + I.</a:t>
            </a:r>
          </a:p>
          <a:p>
            <a:pPr algn="l"/>
            <a:r>
              <a:rPr lang="pt-BR" sz="1800" b="0" i="0" u="none" strike="noStrike" baseline="0" dirty="0">
                <a:solidFill>
                  <a:srgbClr val="585757"/>
                </a:solidFill>
                <a:latin typeface="OpenSans-Regular"/>
              </a:rPr>
              <a:t>• Usando o menu do navegador: Menu &gt; Web </a:t>
            </a:r>
            <a:r>
              <a:rPr lang="pt-BR" sz="1800" b="0" i="0" u="none" strike="noStrike" baseline="0" dirty="0" err="1">
                <a:solidFill>
                  <a:srgbClr val="585757"/>
                </a:solidFill>
                <a:latin typeface="OpenSans-Regular"/>
              </a:rPr>
              <a:t>Developer</a:t>
            </a:r>
            <a:r>
              <a:rPr lang="pt-BR" sz="1800" b="0" i="0" u="none" strike="noStrike" baseline="0" dirty="0">
                <a:solidFill>
                  <a:srgbClr val="585757"/>
                </a:solidFill>
                <a:latin typeface="OpenSans-Regular"/>
              </a:rPr>
              <a:t> &gt; Inspector.</a:t>
            </a:r>
          </a:p>
          <a:p>
            <a:pPr algn="l"/>
            <a:r>
              <a:rPr lang="pt-BR" sz="1800" b="0" i="0" u="none" strike="noStrike" baseline="0" dirty="0">
                <a:solidFill>
                  <a:srgbClr val="585757"/>
                </a:solidFill>
                <a:latin typeface="OpenSans-Regular"/>
              </a:rPr>
              <a:t>• Usando o mouse: clique com o botão direito na página e selecione “</a:t>
            </a:r>
            <a:r>
              <a:rPr lang="pt-BR" sz="1800" b="0" i="0" u="none" strike="noStrike" baseline="0" dirty="0" err="1">
                <a:solidFill>
                  <a:srgbClr val="585757"/>
                </a:solidFill>
                <a:latin typeface="OpenSans-Regular"/>
              </a:rPr>
              <a:t>Inspect</a:t>
            </a:r>
            <a:r>
              <a:rPr lang="pt-BR" sz="1800" b="0" i="0" u="none" strike="noStrike" baseline="0" dirty="0">
                <a:solidFill>
                  <a:srgbClr val="585757"/>
                </a:solidFill>
                <a:latin typeface="OpenSans-Regular"/>
              </a:rPr>
              <a:t> Element” no menu que aparece.</a:t>
            </a:r>
          </a:p>
          <a:p>
            <a:pPr algn="l"/>
            <a:r>
              <a:rPr lang="pt-BR" sz="1800" b="0" i="0" u="none" strike="noStrike" baseline="0" dirty="0">
                <a:solidFill>
                  <a:srgbClr val="585757"/>
                </a:solidFill>
                <a:latin typeface="OpenSans-Regular"/>
              </a:rPr>
              <a:t>Ao ativar a ferramenta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você vai ver o resultado do HTML em uma página em execução.</a:t>
            </a:r>
          </a:p>
          <a:p>
            <a:pPr algn="l"/>
            <a:r>
              <a:rPr lang="pt-BR" sz="1800" b="0" i="0" u="none" strike="noStrike" baseline="0" dirty="0">
                <a:solidFill>
                  <a:srgbClr val="585757"/>
                </a:solidFill>
                <a:latin typeface="OpenSans-Regular"/>
              </a:rPr>
              <a:t>Conforme imagem abaixo: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ferramenta disponibiliza três funcionalidades para lhe ajudar a depurar o HTML:</a:t>
            </a:r>
          </a:p>
          <a:p>
            <a:pPr algn="l"/>
            <a:r>
              <a:rPr lang="pt-BR" sz="1800" b="0" i="0" u="none" strike="noStrike" baseline="0" dirty="0">
                <a:solidFill>
                  <a:srgbClr val="585757"/>
                </a:solidFill>
                <a:latin typeface="OpenSans-Regular"/>
              </a:rPr>
              <a:t>1. Selecionar elemento da página.</a:t>
            </a:r>
          </a:p>
          <a:p>
            <a:pPr algn="l"/>
            <a:r>
              <a:rPr lang="pt-BR" sz="1800" b="0" i="0" u="none" strike="noStrike" baseline="0" dirty="0">
                <a:solidFill>
                  <a:srgbClr val="585757"/>
                </a:solidFill>
                <a:latin typeface="OpenSans-Regular"/>
              </a:rPr>
              <a:t>2. Pesquisar elemento no HTML.</a:t>
            </a:r>
          </a:p>
          <a:p>
            <a:pPr algn="l"/>
            <a:r>
              <a:rPr lang="pt-BR" sz="1800" b="0" i="0" u="none" strike="noStrike" baseline="0" dirty="0">
                <a:solidFill>
                  <a:srgbClr val="585757"/>
                </a:solidFill>
                <a:latin typeface="OpenSans-Regular"/>
              </a:rPr>
              <a:t>3. Adicionar nos elementos.</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Ao clicar em algum elemento com o botão direito do mouse, outras funcionalidades são exibidas:</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exemplo, permite que você crie elementos no HTML (</a:t>
            </a:r>
            <a:r>
              <a:rPr lang="pt-BR" sz="1800" b="0" i="0" u="none" strike="noStrike" baseline="0" dirty="0" err="1">
                <a:solidFill>
                  <a:srgbClr val="585757"/>
                </a:solidFill>
                <a:latin typeface="OpenSans-Regular"/>
              </a:rPr>
              <a:t>Create</a:t>
            </a:r>
            <a:r>
              <a:rPr lang="pt-BR" sz="1800" b="0" i="0" u="none" strike="noStrike" baseline="0" dirty="0">
                <a:solidFill>
                  <a:srgbClr val="585757"/>
                </a:solidFill>
                <a:latin typeface="OpenSans-Regular"/>
              </a:rPr>
              <a:t> New Node), duplique (</a:t>
            </a:r>
            <a:r>
              <a:rPr lang="pt-BR" sz="1800" b="0" i="0" u="none" strike="noStrike" baseline="0" dirty="0" err="1">
                <a:solidFill>
                  <a:srgbClr val="585757"/>
                </a:solidFill>
                <a:latin typeface="OpenSans-Regular"/>
              </a:rPr>
              <a:t>Duplicate</a:t>
            </a:r>
            <a:r>
              <a:rPr lang="pt-BR" sz="1800" b="0" i="0" u="none" strike="noStrike" baseline="0" dirty="0">
                <a:solidFill>
                  <a:srgbClr val="585757"/>
                </a:solidFill>
                <a:latin typeface="OpenSans-Regular"/>
              </a:rPr>
              <a:t> Node) ou exclua um elemento selecionado (Delete Node). Você também pode realizar alterações no código</a:t>
            </a:r>
          </a:p>
          <a:p>
            <a:pPr algn="l"/>
            <a:r>
              <a:rPr lang="pt-BR" sz="1800" b="0" i="0" u="none" strike="noStrike" baseline="0" dirty="0">
                <a:solidFill>
                  <a:srgbClr val="585757"/>
                </a:solidFill>
                <a:latin typeface="OpenSans-Regular"/>
              </a:rPr>
              <a:t>exibido pelo navegador (</a:t>
            </a:r>
            <a:r>
              <a:rPr lang="pt-BR" sz="1800" b="0" i="0" u="none" strike="noStrike" baseline="0" dirty="0" err="1">
                <a:solidFill>
                  <a:srgbClr val="585757"/>
                </a:solidFill>
                <a:latin typeface="OpenSans-Regular"/>
              </a:rPr>
              <a:t>Edit</a:t>
            </a:r>
            <a:r>
              <a:rPr lang="pt-BR" sz="1800" b="0" i="0" u="none" strike="noStrike" baseline="0" dirty="0">
                <a:solidFill>
                  <a:srgbClr val="585757"/>
                </a:solidFill>
                <a:latin typeface="OpenSans-Regular"/>
              </a:rPr>
              <a:t> As HTML), os resultados são exibidos imediatamente.</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Você pode fazer todas as alterações que quiser usando o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porém essas alterações </a:t>
            </a:r>
            <a:r>
              <a:rPr lang="pt-BR" sz="1800" b="1" i="0" u="none" strike="noStrike" baseline="0" dirty="0">
                <a:solidFill>
                  <a:srgbClr val="585757"/>
                </a:solidFill>
                <a:latin typeface="OpenSans-Bold"/>
              </a:rPr>
              <a:t>não </a:t>
            </a:r>
            <a:r>
              <a:rPr lang="pt-BR" sz="1800" b="0" i="0" u="none" strike="noStrike" baseline="0" dirty="0">
                <a:solidFill>
                  <a:srgbClr val="585757"/>
                </a:solidFill>
                <a:latin typeface="OpenSans-Regular"/>
              </a:rPr>
              <a:t>são salvas no seu HTML. Se você teclar Ctrl + F5, sua página será recarregada e todas as alterações serão perdidas.</a:t>
            </a:r>
          </a:p>
          <a:p>
            <a:pPr algn="l"/>
            <a:r>
              <a:rPr lang="pt-BR" sz="1800" b="0" i="0" u="none" strike="noStrike" baseline="0" dirty="0">
                <a:solidFill>
                  <a:srgbClr val="585757"/>
                </a:solidFill>
                <a:latin typeface="OpenSans-Regular"/>
              </a:rPr>
              <a:t>O </a:t>
            </a:r>
            <a:r>
              <a:rPr lang="pt-BR" sz="1800" b="0" i="0" u="none" strike="noStrike" baseline="0" dirty="0" err="1">
                <a:solidFill>
                  <a:srgbClr val="585757"/>
                </a:solidFill>
                <a:latin typeface="OpenSans-Regular"/>
              </a:rPr>
              <a:t>Inspect</a:t>
            </a:r>
            <a:r>
              <a:rPr lang="pt-BR" sz="1800" b="0" i="0" u="none" strike="noStrike" baseline="0" dirty="0">
                <a:solidFill>
                  <a:srgbClr val="585757"/>
                </a:solidFill>
                <a:latin typeface="OpenSans-Regular"/>
              </a:rPr>
              <a:t> é apenas para identificar problemas e simular correções. Ao final, as correções devem ser replicadas para o seu arquivo HTML.</a:t>
            </a:r>
          </a:p>
          <a:p>
            <a:pPr algn="l"/>
            <a:r>
              <a:rPr lang="pt-BR" sz="1800" b="0" i="0" u="none" strike="noStrike" baseline="0" dirty="0">
                <a:solidFill>
                  <a:srgbClr val="585757"/>
                </a:solidFill>
                <a:latin typeface="OpenSans-Regular"/>
              </a:rPr>
              <a:t>Utilizando o </a:t>
            </a:r>
            <a:r>
              <a:rPr lang="pt-BR" sz="1800" b="0" i="0" u="none" strike="noStrike" baseline="0" dirty="0" err="1">
                <a:solidFill>
                  <a:srgbClr val="585757"/>
                </a:solidFill>
                <a:latin typeface="OpenSans-Regular"/>
              </a:rPr>
              <a:t>Inspect</a:t>
            </a:r>
            <a:r>
              <a:rPr lang="pt-BR" sz="1800" b="0" i="0" u="none" strike="noStrike" baseline="0" dirty="0">
                <a:solidFill>
                  <a:srgbClr val="585757"/>
                </a:solidFill>
                <a:latin typeface="OpenSans-Regular"/>
              </a:rPr>
              <a:t>, você verá como o navegador resolveu os erros de HTML. Em resumo:</a:t>
            </a:r>
          </a:p>
          <a:p>
            <a:pPr algn="l"/>
            <a:r>
              <a:rPr lang="pt-BR" sz="1800" b="0" i="0" u="none" strike="noStrike" baseline="0" dirty="0">
                <a:solidFill>
                  <a:srgbClr val="585757"/>
                </a:solidFill>
                <a:latin typeface="OpenSans-Regular"/>
              </a:rPr>
              <a:t>• Os parágrafos e itens da lista receberam </a:t>
            </a:r>
            <a:r>
              <a:rPr lang="pt-BR" sz="1800" b="0" i="0" u="none" strike="noStrike" baseline="0" dirty="0" err="1">
                <a:solidFill>
                  <a:srgbClr val="585757"/>
                </a:solidFill>
                <a:latin typeface="OpenSans-Regular"/>
              </a:rPr>
              <a:t>tags</a:t>
            </a:r>
            <a:r>
              <a:rPr lang="pt-BR" sz="1800" b="0" i="0" u="none" strike="noStrike" baseline="0" dirty="0">
                <a:solidFill>
                  <a:srgbClr val="585757"/>
                </a:solidFill>
                <a:latin typeface="OpenSans-Regular"/>
              </a:rPr>
              <a:t> de fechamento.</a:t>
            </a:r>
          </a:p>
          <a:p>
            <a:pPr algn="l"/>
            <a:r>
              <a:rPr lang="pt-BR" sz="1800" b="0" i="0" u="none" strike="noStrike" baseline="0" dirty="0">
                <a:solidFill>
                  <a:srgbClr val="585757"/>
                </a:solidFill>
                <a:latin typeface="OpenSans-Regular"/>
              </a:rPr>
              <a:t>•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foi fechado antes do início do próximo </a:t>
            </a:r>
            <a:r>
              <a:rPr lang="pt-BR" sz="1800" b="1" i="0" u="none" strike="noStrike" baseline="0" dirty="0">
                <a:solidFill>
                  <a:srgbClr val="585757"/>
                </a:solidFill>
                <a:latin typeface="OpenSans-Bold"/>
              </a:rPr>
              <a:t>&lt;li&gt;</a:t>
            </a:r>
            <a:r>
              <a:rPr lang="pt-BR" sz="1800" b="0" i="0" u="none" strike="noStrike" baseline="0" dirty="0">
                <a:solidFill>
                  <a:srgbClr val="585757"/>
                </a:solidFill>
                <a:latin typeface="OpenSans-Regular"/>
              </a:rPr>
              <a:t>, deixando todo o texto em negrito.</a:t>
            </a:r>
          </a:p>
          <a:p>
            <a:pPr algn="l"/>
            <a:r>
              <a:rPr lang="pt-BR" sz="1800" b="0" i="0" u="none" strike="noStrike" baseline="0" dirty="0">
                <a:solidFill>
                  <a:srgbClr val="585757"/>
                </a:solidFill>
                <a:latin typeface="OpenSans-Regular"/>
              </a:rPr>
              <a:t>• Já o aninhamento incorreto, foi corrigido pelo navegador da seguinte forma:</a:t>
            </a:r>
          </a:p>
          <a:p>
            <a:pPr algn="l"/>
            <a:r>
              <a:rPr lang="pt-BR" sz="1800" b="0" i="0" u="none" strike="noStrike" baseline="0" dirty="0">
                <a:solidFill>
                  <a:srgbClr val="585757"/>
                </a:solidFill>
                <a:latin typeface="OpenSans-Regular"/>
              </a:rPr>
              <a:t>• O elemento de link foi excluído por completo do HTML.</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verificação acima foi feita utilizando o Firefox, outros navegadores podem levar a resultados diferentes.</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Você já sabe que existem diferenças entre os navegadores, porém as diferenças estão diminuindo a cada ano. Mas a execução dos testes acima em um Internet Explorer ou no Chrome podem ter um resultado diferente?</a:t>
            </a:r>
          </a:p>
          <a:p>
            <a:pPr algn="l"/>
            <a:r>
              <a:rPr lang="pt-BR" sz="1800" b="0" i="0" u="none" strike="noStrike" baseline="0" dirty="0">
                <a:solidFill>
                  <a:srgbClr val="585757"/>
                </a:solidFill>
                <a:latin typeface="OpenSans-Regular"/>
              </a:rPr>
              <a:t>Para obter essa resposta, execute o código HTML nos navegadores e inspecione o código utilizando o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deve ser utilizado para a verificação de erros pontuais no código. Para uma validação mais completa do seu HTML, com o objetivo de verificar se está bem escrito, a melhor estratégia é utilizar o serviço da W3C para validação de documentos, que se encontra no endereço: </a:t>
            </a:r>
            <a:r>
              <a:rPr lang="pt-BR" sz="1800" b="0" i="1" u="none" strike="noStrike" baseline="0" dirty="0">
                <a:solidFill>
                  <a:srgbClr val="585757"/>
                </a:solidFill>
                <a:latin typeface="OpenSans-Italic"/>
              </a:rPr>
              <a:t>https://validator.w3.org/</a:t>
            </a:r>
          </a:p>
          <a:p>
            <a:pPr algn="l"/>
            <a:endParaRPr lang="pt-BR" sz="1800" b="0" i="1" u="none" strike="noStrike" baseline="0" dirty="0">
              <a:solidFill>
                <a:srgbClr val="585757"/>
              </a:solidFill>
              <a:latin typeface="OpenSans-Italic"/>
            </a:endParaRP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O funcionamento é simples, você fornece a URL da sua página (aba </a:t>
            </a:r>
            <a:r>
              <a:rPr lang="pt-BR" sz="1800" b="0" i="0" u="none" strike="noStrike" baseline="0" dirty="0" err="1">
                <a:solidFill>
                  <a:srgbClr val="585757"/>
                </a:solidFill>
                <a:latin typeface="OpenSans-Regular"/>
              </a:rPr>
              <a:t>Validate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by</a:t>
            </a:r>
            <a:r>
              <a:rPr lang="pt-BR" sz="1800" b="0" i="0" u="none" strike="noStrike" baseline="0" dirty="0">
                <a:solidFill>
                  <a:srgbClr val="585757"/>
                </a:solidFill>
                <a:latin typeface="OpenSans-Regular"/>
              </a:rPr>
              <a:t> </a:t>
            </a:r>
            <a:r>
              <a:rPr lang="pt-BR" sz="1800" b="1" i="0" u="none" strike="noStrike" baseline="0" dirty="0">
                <a:solidFill>
                  <a:srgbClr val="416BB3"/>
                </a:solidFill>
                <a:latin typeface="OpenSans-Bold"/>
              </a:rPr>
              <a:t>URI</a:t>
            </a:r>
            <a:r>
              <a:rPr lang="pt-BR" sz="1800" b="0" i="0" u="none" strike="noStrike" baseline="0" dirty="0">
                <a:solidFill>
                  <a:srgbClr val="585757"/>
                </a:solidFill>
                <a:latin typeface="OpenSans-Regular"/>
              </a:rPr>
              <a:t>) ou pode fazer o upload do seu arquivo HTML (aba Validade </a:t>
            </a:r>
            <a:r>
              <a:rPr lang="pt-BR" sz="1800" b="0" i="0" u="none" strike="noStrike" baseline="0" dirty="0" err="1">
                <a:solidFill>
                  <a:srgbClr val="585757"/>
                </a:solidFill>
                <a:latin typeface="OpenSans-Regular"/>
              </a:rPr>
              <a:t>by</a:t>
            </a:r>
            <a:r>
              <a:rPr lang="pt-BR" sz="1800" b="0" i="0" u="none" strike="noStrike" baseline="0" dirty="0">
                <a:solidFill>
                  <a:srgbClr val="585757"/>
                </a:solidFill>
                <a:latin typeface="OpenSans-Regular"/>
              </a:rPr>
              <a:t> File Upload) ou pode inserir o código diretamente na ferramenta </a:t>
            </a:r>
            <a:r>
              <a:rPr lang="en-US" sz="1800" b="0" i="0" u="none" strike="noStrike" baseline="0" dirty="0">
                <a:solidFill>
                  <a:srgbClr val="585757"/>
                </a:solidFill>
                <a:latin typeface="OpenSans-Regular"/>
              </a:rPr>
              <a:t>(aba </a:t>
            </a:r>
            <a:r>
              <a:rPr lang="en-US" sz="1800" b="0" i="0" u="none" strike="noStrike" baseline="0" dirty="0" err="1">
                <a:solidFill>
                  <a:srgbClr val="585757"/>
                </a:solidFill>
                <a:latin typeface="OpenSans-Regular"/>
              </a:rPr>
              <a:t>Validade</a:t>
            </a:r>
            <a:r>
              <a:rPr lang="en-US" sz="1800" b="0" i="0" u="none" strike="noStrike" baseline="0" dirty="0">
                <a:solidFill>
                  <a:srgbClr val="585757"/>
                </a:solidFill>
                <a:latin typeface="OpenSans-Regular"/>
              </a:rPr>
              <a:t> by Direct Input).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realizar a validação no código descrito acima, digite a URL do seu projeto no campo “</a:t>
            </a:r>
            <a:r>
              <a:rPr lang="pt-BR" sz="1800" b="0" i="0" u="none" strike="noStrike" baseline="0" dirty="0" err="1">
                <a:solidFill>
                  <a:srgbClr val="585757"/>
                </a:solidFill>
                <a:latin typeface="OpenSans-Regular"/>
              </a:rPr>
              <a:t>Address</a:t>
            </a:r>
            <a:r>
              <a:rPr lang="pt-BR" sz="1800" b="0" i="0" u="none" strike="noStrike" baseline="0" dirty="0">
                <a:solidFill>
                  <a:srgbClr val="585757"/>
                </a:solidFill>
                <a:latin typeface="OpenSans-Regular"/>
              </a:rPr>
              <a:t>”, por exemplo: </a:t>
            </a:r>
            <a:r>
              <a:rPr lang="pt-BR" sz="1800" b="0" i="1" u="none" strike="noStrike" baseline="0" dirty="0">
                <a:solidFill>
                  <a:srgbClr val="585757"/>
                </a:solidFill>
                <a:latin typeface="OpenSans-Italic"/>
              </a:rPr>
              <a:t>https://repl.it/@Fbricadede/depurando-html </a:t>
            </a:r>
            <a:r>
              <a:rPr lang="pt-BR" sz="1800" b="0" i="0" u="none" strike="noStrike" baseline="0" dirty="0">
                <a:solidFill>
                  <a:srgbClr val="585757"/>
                </a:solidFill>
                <a:latin typeface="OpenSans-Regular"/>
              </a:rPr>
              <a:t>Em seguida, clique em “</a:t>
            </a:r>
            <a:r>
              <a:rPr lang="pt-BR" sz="1800" b="0" i="0" u="none" strike="noStrike" baseline="0" dirty="0" err="1">
                <a:solidFill>
                  <a:srgbClr val="585757"/>
                </a:solidFill>
                <a:latin typeface="OpenSans-Regular"/>
              </a:rPr>
              <a:t>Check</a:t>
            </a:r>
            <a:r>
              <a:rPr lang="pt-BR" sz="1800" b="0" i="0" u="none" strike="noStrike" baseline="0" dirty="0">
                <a:solidFill>
                  <a:srgbClr val="585757"/>
                </a:solidFill>
                <a:latin typeface="OpenSans-Regular"/>
              </a:rPr>
              <a:t>”. A seguinte lista de erros e avisos é exibida:</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que a ferramenta descreve o erro e a linha onde ele ocorre. As mensagens podem não ser claras a princípio, mas com o tempo você vai conseguir identificar rapidamente o erro.</a:t>
            </a:r>
          </a:p>
          <a:p>
            <a:pPr algn="l"/>
            <a:r>
              <a:rPr lang="pt-BR" sz="1800" b="0" i="0" u="none" strike="noStrike" baseline="0" dirty="0">
                <a:solidFill>
                  <a:srgbClr val="585757"/>
                </a:solidFill>
                <a:latin typeface="OpenSans-Regular"/>
              </a:rPr>
              <a:t>A grande vantagem dessa ferramenta é que em poucos segundos você pode validar um documento HTML grande e complexo. Em seguida, você pode utilizar a ferramenta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para investigar cada um dos erros.</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mais informações sobre a ferramenta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acesse o endereço: </a:t>
            </a:r>
            <a:r>
              <a:rPr lang="pt-BR" sz="1800" b="0" i="1" u="none" strike="noStrike" baseline="0" dirty="0">
                <a:solidFill>
                  <a:srgbClr val="585757"/>
                </a:solidFill>
                <a:latin typeface="OpenSans-Italic"/>
              </a:rPr>
              <a:t>https://developer.mozilla.org/pt-BR/docs/Learn/Common_questions/ferramentas_de_desenvolvimento_do_navegador</a:t>
            </a:r>
            <a:endParaRPr lang="en-US" dirty="0"/>
          </a:p>
        </p:txBody>
      </p:sp>
      <p:sp>
        <p:nvSpPr>
          <p:cNvPr id="4" name="Slide Number Placeholder 3">
            <a:extLst>
              <a:ext uri="{FF2B5EF4-FFF2-40B4-BE49-F238E27FC236}">
                <a16:creationId xmlns:a16="http://schemas.microsoft.com/office/drawing/2014/main" id="{BF47BDBB-1730-63B0-A102-B744A605FC8A}"/>
              </a:ext>
            </a:extLst>
          </p:cNvPr>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39550374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C2321-68A5-AD9C-9566-F3593ABA32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119CA4-6943-58CC-3F2C-BFF7956BDD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406FE2-5147-95F9-B920-A8B653B304DB}"/>
              </a:ext>
            </a:extLst>
          </p:cNvPr>
          <p:cNvSpPr>
            <a:spLocks noGrp="1"/>
          </p:cNvSpPr>
          <p:nvPr>
            <p:ph type="body" idx="1"/>
          </p:nvPr>
        </p:nvSpPr>
        <p:spPr/>
        <p:txBody>
          <a:bodyPr/>
          <a:lstStyle/>
          <a:p>
            <a:pPr algn="l"/>
            <a:r>
              <a:rPr lang="pt-BR" sz="1800" b="1" i="0" u="none" strike="noStrike" baseline="0" dirty="0">
                <a:solidFill>
                  <a:srgbClr val="585757"/>
                </a:solidFill>
                <a:latin typeface="OpenSans-Bold"/>
              </a:rPr>
              <a:t>Acesse na plataforma o vídeo: </a:t>
            </a:r>
            <a:r>
              <a:rPr lang="pt-BR" sz="1800" b="0" i="0" u="none" strike="noStrike" baseline="0" dirty="0">
                <a:solidFill>
                  <a:srgbClr val="585757"/>
                </a:solidFill>
                <a:latin typeface="OpenSans-Regular"/>
              </a:rPr>
              <a:t>Depurando o HTML</a:t>
            </a:r>
          </a:p>
          <a:p>
            <a:pPr algn="l"/>
            <a:r>
              <a:rPr lang="pt-BR" sz="1800" b="0" i="0" u="none" strike="noStrike" baseline="0" dirty="0">
                <a:solidFill>
                  <a:srgbClr val="585757"/>
                </a:solidFill>
                <a:latin typeface="Roboto-Black"/>
              </a:rPr>
              <a:t>Aprofunde-se</a:t>
            </a:r>
          </a:p>
          <a:p>
            <a:pPr algn="l"/>
            <a:r>
              <a:rPr lang="pt-BR" sz="1800" b="0" i="0" u="none" strike="noStrike" baseline="0" dirty="0">
                <a:solidFill>
                  <a:srgbClr val="585757"/>
                </a:solidFill>
                <a:latin typeface="OpenSans-Regular"/>
              </a:rPr>
              <a:t>Para mais informações sobre o serviço da W3C para validação de documentos, acesse os endereços:</a:t>
            </a:r>
          </a:p>
          <a:p>
            <a:pPr algn="l"/>
            <a:r>
              <a:rPr lang="pt-BR" sz="1800" b="0" i="1" u="none" strike="noStrike" baseline="0" dirty="0">
                <a:solidFill>
                  <a:srgbClr val="585757"/>
                </a:solidFill>
                <a:latin typeface="OpenSans-Italic"/>
              </a:rPr>
              <a:t>https://medium.com/@erretres/codepen-and-w3c-markup-validation-service-fbb62f1de568</a:t>
            </a:r>
          </a:p>
          <a:p>
            <a:pPr algn="l"/>
            <a:r>
              <a:rPr lang="pt-BR" sz="1800" b="0" i="1" u="none" strike="noStrike" baseline="0" dirty="0">
                <a:solidFill>
                  <a:srgbClr val="585757"/>
                </a:solidFill>
                <a:latin typeface="OpenSans-Italic"/>
              </a:rPr>
              <a:t>https://validator.w3.org/docs/</a:t>
            </a:r>
          </a:p>
          <a:p>
            <a:pPr algn="l"/>
            <a:r>
              <a:rPr lang="pt-BR" sz="1800" b="0" i="0" u="none" strike="noStrike" baseline="0" dirty="0">
                <a:solidFill>
                  <a:srgbClr val="585757"/>
                </a:solidFill>
                <a:latin typeface="OpenSans-Regular"/>
              </a:rPr>
              <a:t>Você viu que escrever código em HTML é muito fácil, mas alguns erros podem acontecer à medida que suas páginas começam a ficar maiores e mais complexas. Esta seção apresenta algumas ferramentas</a:t>
            </a:r>
          </a:p>
          <a:p>
            <a:pPr algn="l"/>
            <a:r>
              <a:rPr lang="pt-BR" sz="1800" b="0" i="0" u="none" strike="noStrike" baseline="0" dirty="0">
                <a:solidFill>
                  <a:srgbClr val="585757"/>
                </a:solidFill>
                <a:latin typeface="OpenSans-Regular"/>
              </a:rPr>
              <a:t>que podem te ajudar a encontrar e corrigir erros nas suas páginas HTML.</a:t>
            </a:r>
          </a:p>
          <a:p>
            <a:pPr algn="l"/>
            <a:r>
              <a:rPr lang="pt-BR" sz="1800" b="0" i="0" u="none" strike="noStrike" baseline="0" dirty="0">
                <a:solidFill>
                  <a:srgbClr val="585757"/>
                </a:solidFill>
                <a:latin typeface="OpenSans-Regular"/>
              </a:rPr>
              <a:t>A linguagem HTML é muito mais permissiva do que outras de programação, ou seja, um navegador exibe a página mesmo que ela tenha erros de sintaxe. Os navegadores possuem regras para interpretar as marcações que estão incorretas, claro que isso pode gerar um resultado que você não esperava, em resumo, um problema na sua página. O site MDN web </a:t>
            </a:r>
            <a:r>
              <a:rPr lang="pt-BR" sz="1800" b="0" i="0" u="none" strike="noStrike" baseline="0" dirty="0" err="1">
                <a:solidFill>
                  <a:srgbClr val="585757"/>
                </a:solidFill>
                <a:latin typeface="OpenSans-Regular"/>
              </a:rPr>
              <a:t>docs</a:t>
            </a:r>
            <a:r>
              <a:rPr lang="pt-BR" sz="1800" b="0" i="0" u="none" strike="noStrike" baseline="0" dirty="0">
                <a:solidFill>
                  <a:srgbClr val="585757"/>
                </a:solidFill>
                <a:latin typeface="OpenSans-Regular"/>
              </a:rPr>
              <a:t> explica o motivo do HTML ser assim:</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HTML é analisado permissivamente porque, quando a web foi criada, foi decidido que permitir que as pessoas publicassem seu conteúdo era mais importante do que garantir que a sintaxe estivesse absolutamente correta. A web provavelmente não seria tão popular como é hoje, se tivesse sido mais rigorosa desde o início (MDN, 2019).</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na prática essa natureza permissiva do HTML. Acesse o código: </a:t>
            </a:r>
            <a:r>
              <a:rPr lang="pt-BR" sz="1800" b="0" i="1" u="none" strike="noStrike" baseline="0" dirty="0">
                <a:solidFill>
                  <a:srgbClr val="585757"/>
                </a:solidFill>
                <a:latin typeface="OpenSans-Italic"/>
              </a:rPr>
              <a:t>https://repl.it/@Fbricadede/depurando-html</a:t>
            </a:r>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Esse código possui três erros comuns: elementos não fechados, elementos mal aninhados e atributos</a:t>
            </a:r>
          </a:p>
          <a:p>
            <a:pPr algn="l"/>
            <a:r>
              <a:rPr lang="pt-BR" sz="1800" b="0" i="0" u="none" strike="noStrike" baseline="0" dirty="0">
                <a:solidFill>
                  <a:srgbClr val="585757"/>
                </a:solidFill>
                <a:latin typeface="OpenSans-Regular"/>
              </a:rPr>
              <a:t>não fechados.</a:t>
            </a:r>
          </a:p>
          <a:p>
            <a:pPr algn="l"/>
            <a:r>
              <a:rPr lang="pt-BR" sz="1800" b="0" i="0" u="none" strike="noStrike" baseline="0" dirty="0">
                <a:solidFill>
                  <a:srgbClr val="585757"/>
                </a:solidFill>
                <a:latin typeface="OpenSans-Regular"/>
              </a:rPr>
              <a:t>Agora abra o código em um navegador para ver o seguinte resultado:</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Os problemas da página são:</a:t>
            </a:r>
          </a:p>
          <a:p>
            <a:pPr algn="l"/>
            <a:r>
              <a:rPr lang="pt-BR" sz="1800" b="0" i="0" u="none" strike="noStrike" baseline="0" dirty="0">
                <a:solidFill>
                  <a:srgbClr val="585757"/>
                </a:solidFill>
                <a:latin typeface="OpenSans-Regular"/>
              </a:rPr>
              <a:t>• Parágrafo e listas não possuem </a:t>
            </a:r>
            <a:r>
              <a:rPr lang="pt-BR" sz="1800" b="0" i="0" u="none" strike="noStrike" baseline="0" dirty="0" err="1">
                <a:solidFill>
                  <a:srgbClr val="585757"/>
                </a:solidFill>
                <a:latin typeface="OpenSans-Regular"/>
              </a:rPr>
              <a:t>tags</a:t>
            </a:r>
            <a:r>
              <a:rPr lang="pt-BR" sz="1800" b="0" i="0" u="none" strike="noStrike" baseline="0" dirty="0">
                <a:solidFill>
                  <a:srgbClr val="585757"/>
                </a:solidFill>
                <a:latin typeface="OpenSans-Regular"/>
              </a:rPr>
              <a:t> de fechamento: conforme imagem acima, isso não afetou o desenho da página, pois o navegador inferiu onde cada elemento deveria terminar.</a:t>
            </a:r>
          </a:p>
          <a:p>
            <a:pPr algn="l"/>
            <a:r>
              <a:rPr lang="pt-BR" sz="1800" b="1" i="0" u="none" strike="noStrike" baseline="0" dirty="0">
                <a:solidFill>
                  <a:srgbClr val="585757"/>
                </a:solidFill>
                <a:latin typeface="OpenSans-Bold"/>
              </a:rPr>
              <a:t>• &lt;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não possui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de fechamento: veja que neste caso o navegador não conseguiu resolver e todo o texto foi destacado.</a:t>
            </a:r>
          </a:p>
          <a:p>
            <a:pPr algn="l"/>
            <a:r>
              <a:rPr lang="pt-BR" sz="1800" b="0" i="0" u="none" strike="noStrike" baseline="0" dirty="0">
                <a:solidFill>
                  <a:srgbClr val="585757"/>
                </a:solidFill>
                <a:latin typeface="OpenSans-Regular"/>
              </a:rPr>
              <a:t>• Elementos mal aninhados: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&gt;&lt;em&gt;&lt;/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&gt;&lt;/em&gt;</a:t>
            </a:r>
            <a:r>
              <a:rPr lang="pt-BR" sz="1800" b="0" i="0" u="none" strike="noStrike" baseline="0" dirty="0">
                <a:solidFill>
                  <a:srgbClr val="585757"/>
                </a:solidFill>
                <a:latin typeface="OpenSans-Regular"/>
              </a:rPr>
              <a:t>. Neste caso, foi aplicado o estilo negrito e itálico a um texto que não deveria ter formatação.</a:t>
            </a:r>
          </a:p>
          <a:p>
            <a:pPr algn="l"/>
            <a:r>
              <a:rPr lang="pt-BR" sz="1800" b="0" i="0" u="none" strike="noStrike" baseline="0" dirty="0">
                <a:solidFill>
                  <a:srgbClr val="585757"/>
                </a:solidFill>
                <a:latin typeface="OpenSans-Regular"/>
              </a:rPr>
              <a:t>• Valor do atributo </a:t>
            </a:r>
            <a:r>
              <a:rPr lang="pt-BR" sz="1800" b="1" i="0" u="none" strike="noStrike" baseline="0" dirty="0" err="1">
                <a:solidFill>
                  <a:srgbClr val="585757"/>
                </a:solidFill>
                <a:latin typeface="OpenSans-Bold"/>
              </a:rPr>
              <a:t>href</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não possui as aspas de fechamento: neste caso o elemento link não foi exibido na tela.</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Navegadores modernos possuem um conjunto de ferramentas para inspecionar código HTML, como 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ferramenta disponível para Internet Explorer, Firefox, Chrome, Safari e Opera. No Firefox,</a:t>
            </a:r>
          </a:p>
          <a:p>
            <a:pPr algn="l"/>
            <a:r>
              <a:rPr lang="pt-BR" sz="1800" b="0" i="0" u="none" strike="noStrike" baseline="0" dirty="0">
                <a:solidFill>
                  <a:srgbClr val="585757"/>
                </a:solidFill>
                <a:latin typeface="OpenSans-Regular"/>
              </a:rPr>
              <a:t>você pode ativar a ferramenta de três formas:</a:t>
            </a:r>
          </a:p>
          <a:p>
            <a:pPr algn="l"/>
            <a:r>
              <a:rPr lang="pt-BR" sz="1800" b="0" i="0" u="none" strike="noStrike" baseline="0" dirty="0">
                <a:solidFill>
                  <a:srgbClr val="585757"/>
                </a:solidFill>
                <a:latin typeface="OpenSans-Regular"/>
              </a:rPr>
              <a:t>• Usando teclado: Ctrl + Shift + I.</a:t>
            </a:r>
          </a:p>
          <a:p>
            <a:pPr algn="l"/>
            <a:r>
              <a:rPr lang="pt-BR" sz="1800" b="0" i="0" u="none" strike="noStrike" baseline="0" dirty="0">
                <a:solidFill>
                  <a:srgbClr val="585757"/>
                </a:solidFill>
                <a:latin typeface="OpenSans-Regular"/>
              </a:rPr>
              <a:t>• Usando o menu do navegador: Menu &gt; Web </a:t>
            </a:r>
            <a:r>
              <a:rPr lang="pt-BR" sz="1800" b="0" i="0" u="none" strike="noStrike" baseline="0" dirty="0" err="1">
                <a:solidFill>
                  <a:srgbClr val="585757"/>
                </a:solidFill>
                <a:latin typeface="OpenSans-Regular"/>
              </a:rPr>
              <a:t>Developer</a:t>
            </a:r>
            <a:r>
              <a:rPr lang="pt-BR" sz="1800" b="0" i="0" u="none" strike="noStrike" baseline="0" dirty="0">
                <a:solidFill>
                  <a:srgbClr val="585757"/>
                </a:solidFill>
                <a:latin typeface="OpenSans-Regular"/>
              </a:rPr>
              <a:t> &gt; Inspector.</a:t>
            </a:r>
          </a:p>
          <a:p>
            <a:pPr algn="l"/>
            <a:r>
              <a:rPr lang="pt-BR" sz="1800" b="0" i="0" u="none" strike="noStrike" baseline="0" dirty="0">
                <a:solidFill>
                  <a:srgbClr val="585757"/>
                </a:solidFill>
                <a:latin typeface="OpenSans-Regular"/>
              </a:rPr>
              <a:t>• Usando o mouse: clique com o botão direito na página e selecione “</a:t>
            </a:r>
            <a:r>
              <a:rPr lang="pt-BR" sz="1800" b="0" i="0" u="none" strike="noStrike" baseline="0" dirty="0" err="1">
                <a:solidFill>
                  <a:srgbClr val="585757"/>
                </a:solidFill>
                <a:latin typeface="OpenSans-Regular"/>
              </a:rPr>
              <a:t>Inspect</a:t>
            </a:r>
            <a:r>
              <a:rPr lang="pt-BR" sz="1800" b="0" i="0" u="none" strike="noStrike" baseline="0" dirty="0">
                <a:solidFill>
                  <a:srgbClr val="585757"/>
                </a:solidFill>
                <a:latin typeface="OpenSans-Regular"/>
              </a:rPr>
              <a:t> Element” no menu que aparece.</a:t>
            </a:r>
          </a:p>
          <a:p>
            <a:pPr algn="l"/>
            <a:r>
              <a:rPr lang="pt-BR" sz="1800" b="0" i="0" u="none" strike="noStrike" baseline="0" dirty="0">
                <a:solidFill>
                  <a:srgbClr val="585757"/>
                </a:solidFill>
                <a:latin typeface="OpenSans-Regular"/>
              </a:rPr>
              <a:t>Ao ativar a ferramenta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você vai ver o resultado do HTML em uma página em execução.</a:t>
            </a:r>
          </a:p>
          <a:p>
            <a:pPr algn="l"/>
            <a:r>
              <a:rPr lang="pt-BR" sz="1800" b="0" i="0" u="none" strike="noStrike" baseline="0" dirty="0">
                <a:solidFill>
                  <a:srgbClr val="585757"/>
                </a:solidFill>
                <a:latin typeface="OpenSans-Regular"/>
              </a:rPr>
              <a:t>Conforme imagem abaixo: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ferramenta disponibiliza três funcionalidades para lhe ajudar a depurar o HTML:</a:t>
            </a:r>
          </a:p>
          <a:p>
            <a:pPr algn="l"/>
            <a:r>
              <a:rPr lang="pt-BR" sz="1800" b="0" i="0" u="none" strike="noStrike" baseline="0" dirty="0">
                <a:solidFill>
                  <a:srgbClr val="585757"/>
                </a:solidFill>
                <a:latin typeface="OpenSans-Regular"/>
              </a:rPr>
              <a:t>1. Selecionar elemento da página.</a:t>
            </a:r>
          </a:p>
          <a:p>
            <a:pPr algn="l"/>
            <a:r>
              <a:rPr lang="pt-BR" sz="1800" b="0" i="0" u="none" strike="noStrike" baseline="0" dirty="0">
                <a:solidFill>
                  <a:srgbClr val="585757"/>
                </a:solidFill>
                <a:latin typeface="OpenSans-Regular"/>
              </a:rPr>
              <a:t>2. Pesquisar elemento no HTML.</a:t>
            </a:r>
          </a:p>
          <a:p>
            <a:pPr algn="l"/>
            <a:r>
              <a:rPr lang="pt-BR" sz="1800" b="0" i="0" u="none" strike="noStrike" baseline="0" dirty="0">
                <a:solidFill>
                  <a:srgbClr val="585757"/>
                </a:solidFill>
                <a:latin typeface="OpenSans-Regular"/>
              </a:rPr>
              <a:t>3. Adicionar nos elementos.</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Ao clicar em algum elemento com o botão direito do mouse, outras funcionalidades são exibidas:</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exemplo, permite que você crie elementos no HTML (</a:t>
            </a:r>
            <a:r>
              <a:rPr lang="pt-BR" sz="1800" b="0" i="0" u="none" strike="noStrike" baseline="0" dirty="0" err="1">
                <a:solidFill>
                  <a:srgbClr val="585757"/>
                </a:solidFill>
                <a:latin typeface="OpenSans-Regular"/>
              </a:rPr>
              <a:t>Create</a:t>
            </a:r>
            <a:r>
              <a:rPr lang="pt-BR" sz="1800" b="0" i="0" u="none" strike="noStrike" baseline="0" dirty="0">
                <a:solidFill>
                  <a:srgbClr val="585757"/>
                </a:solidFill>
                <a:latin typeface="OpenSans-Regular"/>
              </a:rPr>
              <a:t> New Node), duplique (</a:t>
            </a:r>
            <a:r>
              <a:rPr lang="pt-BR" sz="1800" b="0" i="0" u="none" strike="noStrike" baseline="0" dirty="0" err="1">
                <a:solidFill>
                  <a:srgbClr val="585757"/>
                </a:solidFill>
                <a:latin typeface="OpenSans-Regular"/>
              </a:rPr>
              <a:t>Duplicate</a:t>
            </a:r>
            <a:r>
              <a:rPr lang="pt-BR" sz="1800" b="0" i="0" u="none" strike="noStrike" baseline="0" dirty="0">
                <a:solidFill>
                  <a:srgbClr val="585757"/>
                </a:solidFill>
                <a:latin typeface="OpenSans-Regular"/>
              </a:rPr>
              <a:t> Node) ou exclua um elemento selecionado (Delete Node). Você também pode realizar alterações no código</a:t>
            </a:r>
          </a:p>
          <a:p>
            <a:pPr algn="l"/>
            <a:r>
              <a:rPr lang="pt-BR" sz="1800" b="0" i="0" u="none" strike="noStrike" baseline="0" dirty="0">
                <a:solidFill>
                  <a:srgbClr val="585757"/>
                </a:solidFill>
                <a:latin typeface="OpenSans-Regular"/>
              </a:rPr>
              <a:t>exibido pelo navegador (</a:t>
            </a:r>
            <a:r>
              <a:rPr lang="pt-BR" sz="1800" b="0" i="0" u="none" strike="noStrike" baseline="0" dirty="0" err="1">
                <a:solidFill>
                  <a:srgbClr val="585757"/>
                </a:solidFill>
                <a:latin typeface="OpenSans-Regular"/>
              </a:rPr>
              <a:t>Edit</a:t>
            </a:r>
            <a:r>
              <a:rPr lang="pt-BR" sz="1800" b="0" i="0" u="none" strike="noStrike" baseline="0" dirty="0">
                <a:solidFill>
                  <a:srgbClr val="585757"/>
                </a:solidFill>
                <a:latin typeface="OpenSans-Regular"/>
              </a:rPr>
              <a:t> As HTML), os resultados são exibidos imediatamente.</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Você pode fazer todas as alterações que quiser usando o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porém essas alterações </a:t>
            </a:r>
            <a:r>
              <a:rPr lang="pt-BR" sz="1800" b="1" i="0" u="none" strike="noStrike" baseline="0" dirty="0">
                <a:solidFill>
                  <a:srgbClr val="585757"/>
                </a:solidFill>
                <a:latin typeface="OpenSans-Bold"/>
              </a:rPr>
              <a:t>não </a:t>
            </a:r>
            <a:r>
              <a:rPr lang="pt-BR" sz="1800" b="0" i="0" u="none" strike="noStrike" baseline="0" dirty="0">
                <a:solidFill>
                  <a:srgbClr val="585757"/>
                </a:solidFill>
                <a:latin typeface="OpenSans-Regular"/>
              </a:rPr>
              <a:t>são salvas no seu HTML. Se você teclar Ctrl + F5, sua página será recarregada e todas as alterações serão perdidas.</a:t>
            </a:r>
          </a:p>
          <a:p>
            <a:pPr algn="l"/>
            <a:r>
              <a:rPr lang="pt-BR" sz="1800" b="0" i="0" u="none" strike="noStrike" baseline="0" dirty="0">
                <a:solidFill>
                  <a:srgbClr val="585757"/>
                </a:solidFill>
                <a:latin typeface="OpenSans-Regular"/>
              </a:rPr>
              <a:t>O </a:t>
            </a:r>
            <a:r>
              <a:rPr lang="pt-BR" sz="1800" b="0" i="0" u="none" strike="noStrike" baseline="0" dirty="0" err="1">
                <a:solidFill>
                  <a:srgbClr val="585757"/>
                </a:solidFill>
                <a:latin typeface="OpenSans-Regular"/>
              </a:rPr>
              <a:t>Inspect</a:t>
            </a:r>
            <a:r>
              <a:rPr lang="pt-BR" sz="1800" b="0" i="0" u="none" strike="noStrike" baseline="0" dirty="0">
                <a:solidFill>
                  <a:srgbClr val="585757"/>
                </a:solidFill>
                <a:latin typeface="OpenSans-Regular"/>
              </a:rPr>
              <a:t> é apenas para identificar problemas e simular correções. Ao final, as correções devem ser replicadas para o seu arquivo HTML.</a:t>
            </a:r>
          </a:p>
          <a:p>
            <a:pPr algn="l"/>
            <a:r>
              <a:rPr lang="pt-BR" sz="1800" b="0" i="0" u="none" strike="noStrike" baseline="0" dirty="0">
                <a:solidFill>
                  <a:srgbClr val="585757"/>
                </a:solidFill>
                <a:latin typeface="OpenSans-Regular"/>
              </a:rPr>
              <a:t>Utilizando o </a:t>
            </a:r>
            <a:r>
              <a:rPr lang="pt-BR" sz="1800" b="0" i="0" u="none" strike="noStrike" baseline="0" dirty="0" err="1">
                <a:solidFill>
                  <a:srgbClr val="585757"/>
                </a:solidFill>
                <a:latin typeface="OpenSans-Regular"/>
              </a:rPr>
              <a:t>Inspect</a:t>
            </a:r>
            <a:r>
              <a:rPr lang="pt-BR" sz="1800" b="0" i="0" u="none" strike="noStrike" baseline="0" dirty="0">
                <a:solidFill>
                  <a:srgbClr val="585757"/>
                </a:solidFill>
                <a:latin typeface="OpenSans-Regular"/>
              </a:rPr>
              <a:t>, você verá como o navegador resolveu os erros de HTML. Em resumo:</a:t>
            </a:r>
          </a:p>
          <a:p>
            <a:pPr algn="l"/>
            <a:r>
              <a:rPr lang="pt-BR" sz="1800" b="0" i="0" u="none" strike="noStrike" baseline="0" dirty="0">
                <a:solidFill>
                  <a:srgbClr val="585757"/>
                </a:solidFill>
                <a:latin typeface="OpenSans-Regular"/>
              </a:rPr>
              <a:t>• Os parágrafos e itens da lista receberam </a:t>
            </a:r>
            <a:r>
              <a:rPr lang="pt-BR" sz="1800" b="0" i="0" u="none" strike="noStrike" baseline="0" dirty="0" err="1">
                <a:solidFill>
                  <a:srgbClr val="585757"/>
                </a:solidFill>
                <a:latin typeface="OpenSans-Regular"/>
              </a:rPr>
              <a:t>tags</a:t>
            </a:r>
            <a:r>
              <a:rPr lang="pt-BR" sz="1800" b="0" i="0" u="none" strike="noStrike" baseline="0" dirty="0">
                <a:solidFill>
                  <a:srgbClr val="585757"/>
                </a:solidFill>
                <a:latin typeface="OpenSans-Regular"/>
              </a:rPr>
              <a:t> de fechamento.</a:t>
            </a:r>
          </a:p>
          <a:p>
            <a:pPr algn="l"/>
            <a:r>
              <a:rPr lang="pt-BR" sz="1800" b="0" i="0" u="none" strike="noStrike" baseline="0" dirty="0">
                <a:solidFill>
                  <a:srgbClr val="585757"/>
                </a:solidFill>
                <a:latin typeface="OpenSans-Regular"/>
              </a:rPr>
              <a:t>•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foi fechado antes do início do próximo </a:t>
            </a:r>
            <a:r>
              <a:rPr lang="pt-BR" sz="1800" b="1" i="0" u="none" strike="noStrike" baseline="0" dirty="0">
                <a:solidFill>
                  <a:srgbClr val="585757"/>
                </a:solidFill>
                <a:latin typeface="OpenSans-Bold"/>
              </a:rPr>
              <a:t>&lt;li&gt;</a:t>
            </a:r>
            <a:r>
              <a:rPr lang="pt-BR" sz="1800" b="0" i="0" u="none" strike="noStrike" baseline="0" dirty="0">
                <a:solidFill>
                  <a:srgbClr val="585757"/>
                </a:solidFill>
                <a:latin typeface="OpenSans-Regular"/>
              </a:rPr>
              <a:t>, deixando todo o texto em negrito.</a:t>
            </a:r>
          </a:p>
          <a:p>
            <a:pPr algn="l"/>
            <a:r>
              <a:rPr lang="pt-BR" sz="1800" b="0" i="0" u="none" strike="noStrike" baseline="0" dirty="0">
                <a:solidFill>
                  <a:srgbClr val="585757"/>
                </a:solidFill>
                <a:latin typeface="OpenSans-Regular"/>
              </a:rPr>
              <a:t>• Já o aninhamento incorreto, foi corrigido pelo navegador da seguinte forma:</a:t>
            </a:r>
          </a:p>
          <a:p>
            <a:pPr algn="l"/>
            <a:r>
              <a:rPr lang="pt-BR" sz="1800" b="0" i="0" u="none" strike="noStrike" baseline="0" dirty="0">
                <a:solidFill>
                  <a:srgbClr val="585757"/>
                </a:solidFill>
                <a:latin typeface="OpenSans-Regular"/>
              </a:rPr>
              <a:t>• O elemento de link foi excluído por completo do HTML.</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verificação acima foi feita utilizando o Firefox, outros navegadores podem levar a resultados diferentes.</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Você já sabe que existem diferenças entre os navegadores, porém as diferenças estão diminuindo a cada ano. Mas a execução dos testes acima em um Internet Explorer ou no Chrome podem ter um resultado diferente?</a:t>
            </a:r>
          </a:p>
          <a:p>
            <a:pPr algn="l"/>
            <a:r>
              <a:rPr lang="pt-BR" sz="1800" b="0" i="0" u="none" strike="noStrike" baseline="0" dirty="0">
                <a:solidFill>
                  <a:srgbClr val="585757"/>
                </a:solidFill>
                <a:latin typeface="OpenSans-Regular"/>
              </a:rPr>
              <a:t>Para obter essa resposta, execute o código HTML nos navegadores e inspecione o código utilizando o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deve ser utilizado para a verificação de erros pontuais no código. Para uma validação mais completa do seu HTML, com o objetivo de verificar se está bem escrito, a melhor estratégia é utilizar o serviço da W3C para validação de documentos, que se encontra no endereço: </a:t>
            </a:r>
            <a:r>
              <a:rPr lang="pt-BR" sz="1800" b="0" i="1" u="none" strike="noStrike" baseline="0" dirty="0">
                <a:solidFill>
                  <a:srgbClr val="585757"/>
                </a:solidFill>
                <a:latin typeface="OpenSans-Italic"/>
              </a:rPr>
              <a:t>https://validator.w3.org/</a:t>
            </a:r>
          </a:p>
          <a:p>
            <a:pPr algn="l"/>
            <a:endParaRPr lang="pt-BR" sz="1800" b="0" i="1" u="none" strike="noStrike" baseline="0" dirty="0">
              <a:solidFill>
                <a:srgbClr val="585757"/>
              </a:solidFill>
              <a:latin typeface="OpenSans-Italic"/>
            </a:endParaRP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O funcionamento é simples, você fornece a URL da sua página (aba </a:t>
            </a:r>
            <a:r>
              <a:rPr lang="pt-BR" sz="1800" b="0" i="0" u="none" strike="noStrike" baseline="0" dirty="0" err="1">
                <a:solidFill>
                  <a:srgbClr val="585757"/>
                </a:solidFill>
                <a:latin typeface="OpenSans-Regular"/>
              </a:rPr>
              <a:t>Validate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by</a:t>
            </a:r>
            <a:r>
              <a:rPr lang="pt-BR" sz="1800" b="0" i="0" u="none" strike="noStrike" baseline="0" dirty="0">
                <a:solidFill>
                  <a:srgbClr val="585757"/>
                </a:solidFill>
                <a:latin typeface="OpenSans-Regular"/>
              </a:rPr>
              <a:t> </a:t>
            </a:r>
            <a:r>
              <a:rPr lang="pt-BR" sz="1800" b="1" i="0" u="none" strike="noStrike" baseline="0" dirty="0">
                <a:solidFill>
                  <a:srgbClr val="416BB3"/>
                </a:solidFill>
                <a:latin typeface="OpenSans-Bold"/>
              </a:rPr>
              <a:t>URI</a:t>
            </a:r>
            <a:r>
              <a:rPr lang="pt-BR" sz="1800" b="0" i="0" u="none" strike="noStrike" baseline="0" dirty="0">
                <a:solidFill>
                  <a:srgbClr val="585757"/>
                </a:solidFill>
                <a:latin typeface="OpenSans-Regular"/>
              </a:rPr>
              <a:t>) ou pode fazer o upload do seu arquivo HTML (aba Validade </a:t>
            </a:r>
            <a:r>
              <a:rPr lang="pt-BR" sz="1800" b="0" i="0" u="none" strike="noStrike" baseline="0" dirty="0" err="1">
                <a:solidFill>
                  <a:srgbClr val="585757"/>
                </a:solidFill>
                <a:latin typeface="OpenSans-Regular"/>
              </a:rPr>
              <a:t>by</a:t>
            </a:r>
            <a:r>
              <a:rPr lang="pt-BR" sz="1800" b="0" i="0" u="none" strike="noStrike" baseline="0" dirty="0">
                <a:solidFill>
                  <a:srgbClr val="585757"/>
                </a:solidFill>
                <a:latin typeface="OpenSans-Regular"/>
              </a:rPr>
              <a:t> File Upload) ou pode inserir o código diretamente na ferramenta </a:t>
            </a:r>
            <a:r>
              <a:rPr lang="en-US" sz="1800" b="0" i="0" u="none" strike="noStrike" baseline="0" dirty="0">
                <a:solidFill>
                  <a:srgbClr val="585757"/>
                </a:solidFill>
                <a:latin typeface="OpenSans-Regular"/>
              </a:rPr>
              <a:t>(aba </a:t>
            </a:r>
            <a:r>
              <a:rPr lang="en-US" sz="1800" b="0" i="0" u="none" strike="noStrike" baseline="0" dirty="0" err="1">
                <a:solidFill>
                  <a:srgbClr val="585757"/>
                </a:solidFill>
                <a:latin typeface="OpenSans-Regular"/>
              </a:rPr>
              <a:t>Validade</a:t>
            </a:r>
            <a:r>
              <a:rPr lang="en-US" sz="1800" b="0" i="0" u="none" strike="noStrike" baseline="0" dirty="0">
                <a:solidFill>
                  <a:srgbClr val="585757"/>
                </a:solidFill>
                <a:latin typeface="OpenSans-Regular"/>
              </a:rPr>
              <a:t> by Direct Input).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realizar a validação no código descrito acima, digite a URL do seu projeto no campo “</a:t>
            </a:r>
            <a:r>
              <a:rPr lang="pt-BR" sz="1800" b="0" i="0" u="none" strike="noStrike" baseline="0" dirty="0" err="1">
                <a:solidFill>
                  <a:srgbClr val="585757"/>
                </a:solidFill>
                <a:latin typeface="OpenSans-Regular"/>
              </a:rPr>
              <a:t>Address</a:t>
            </a:r>
            <a:r>
              <a:rPr lang="pt-BR" sz="1800" b="0" i="0" u="none" strike="noStrike" baseline="0" dirty="0">
                <a:solidFill>
                  <a:srgbClr val="585757"/>
                </a:solidFill>
                <a:latin typeface="OpenSans-Regular"/>
              </a:rPr>
              <a:t>”, por exemplo: </a:t>
            </a:r>
            <a:r>
              <a:rPr lang="pt-BR" sz="1800" b="0" i="1" u="none" strike="noStrike" baseline="0" dirty="0">
                <a:solidFill>
                  <a:srgbClr val="585757"/>
                </a:solidFill>
                <a:latin typeface="OpenSans-Italic"/>
              </a:rPr>
              <a:t>https://repl.it/@Fbricadede/depurando-html </a:t>
            </a:r>
            <a:r>
              <a:rPr lang="pt-BR" sz="1800" b="0" i="0" u="none" strike="noStrike" baseline="0" dirty="0">
                <a:solidFill>
                  <a:srgbClr val="585757"/>
                </a:solidFill>
                <a:latin typeface="OpenSans-Regular"/>
              </a:rPr>
              <a:t>Em seguida, clique em “</a:t>
            </a:r>
            <a:r>
              <a:rPr lang="pt-BR" sz="1800" b="0" i="0" u="none" strike="noStrike" baseline="0" dirty="0" err="1">
                <a:solidFill>
                  <a:srgbClr val="585757"/>
                </a:solidFill>
                <a:latin typeface="OpenSans-Regular"/>
              </a:rPr>
              <a:t>Check</a:t>
            </a:r>
            <a:r>
              <a:rPr lang="pt-BR" sz="1800" b="0" i="0" u="none" strike="noStrike" baseline="0" dirty="0">
                <a:solidFill>
                  <a:srgbClr val="585757"/>
                </a:solidFill>
                <a:latin typeface="OpenSans-Regular"/>
              </a:rPr>
              <a:t>”. A seguinte lista de erros e avisos é exibida:</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que a ferramenta descreve o erro e a linha onde ele ocorre. As mensagens podem não ser claras a princípio, mas com o tempo você vai conseguir identificar rapidamente o erro.</a:t>
            </a:r>
          </a:p>
          <a:p>
            <a:pPr algn="l"/>
            <a:r>
              <a:rPr lang="pt-BR" sz="1800" b="0" i="0" u="none" strike="noStrike" baseline="0" dirty="0">
                <a:solidFill>
                  <a:srgbClr val="585757"/>
                </a:solidFill>
                <a:latin typeface="OpenSans-Regular"/>
              </a:rPr>
              <a:t>A grande vantagem dessa ferramenta é que em poucos segundos você pode validar um documento HTML grande e complexo. Em seguida, você pode utilizar a ferramenta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para investigar cada um dos erros.</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mais informações sobre a ferramenta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acesse o endereço: </a:t>
            </a:r>
            <a:r>
              <a:rPr lang="pt-BR" sz="1800" b="0" i="1" u="none" strike="noStrike" baseline="0" dirty="0">
                <a:solidFill>
                  <a:srgbClr val="585757"/>
                </a:solidFill>
                <a:latin typeface="OpenSans-Italic"/>
              </a:rPr>
              <a:t>https://developer.mozilla.org/pt-BR/docs/Learn/Common_questions/ferramentas_de_desenvolvimento_do_navegador</a:t>
            </a:r>
            <a:endParaRPr lang="en-US" dirty="0"/>
          </a:p>
        </p:txBody>
      </p:sp>
      <p:sp>
        <p:nvSpPr>
          <p:cNvPr id="4" name="Slide Number Placeholder 3">
            <a:extLst>
              <a:ext uri="{FF2B5EF4-FFF2-40B4-BE49-F238E27FC236}">
                <a16:creationId xmlns:a16="http://schemas.microsoft.com/office/drawing/2014/main" id="{15E8EA66-CF1C-A682-D386-7F2D409F7C12}"/>
              </a:ext>
            </a:extLst>
          </p:cNvPr>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34230862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16399-4CBB-2053-9426-E184919966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A01113-98FC-A515-107F-D4DA1F9FF5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2FE79B-8231-EFC0-F35F-A4CEC2A39747}"/>
              </a:ext>
            </a:extLst>
          </p:cNvPr>
          <p:cNvSpPr>
            <a:spLocks noGrp="1"/>
          </p:cNvSpPr>
          <p:nvPr>
            <p:ph type="body" idx="1"/>
          </p:nvPr>
        </p:nvSpPr>
        <p:spPr/>
        <p:txBody>
          <a:bodyPr/>
          <a:lstStyle/>
          <a:p>
            <a:pPr algn="l"/>
            <a:r>
              <a:rPr lang="pt-BR" sz="1800" b="1" i="0" u="none" strike="noStrike" baseline="0" dirty="0">
                <a:solidFill>
                  <a:srgbClr val="585757"/>
                </a:solidFill>
                <a:latin typeface="OpenSans-Bold"/>
              </a:rPr>
              <a:t>Acesse na plataforma o vídeo: </a:t>
            </a:r>
            <a:r>
              <a:rPr lang="pt-BR" sz="1800" b="0" i="0" u="none" strike="noStrike" baseline="0" dirty="0">
                <a:solidFill>
                  <a:srgbClr val="585757"/>
                </a:solidFill>
                <a:latin typeface="OpenSans-Regular"/>
              </a:rPr>
              <a:t>Depurando o HTML</a:t>
            </a:r>
          </a:p>
          <a:p>
            <a:pPr algn="l"/>
            <a:r>
              <a:rPr lang="pt-BR" sz="1800" b="0" i="0" u="none" strike="noStrike" baseline="0" dirty="0">
                <a:solidFill>
                  <a:srgbClr val="585757"/>
                </a:solidFill>
                <a:latin typeface="Roboto-Black"/>
              </a:rPr>
              <a:t>Aprofunde-se</a:t>
            </a:r>
          </a:p>
          <a:p>
            <a:pPr algn="l"/>
            <a:r>
              <a:rPr lang="pt-BR" sz="1800" b="0" i="0" u="none" strike="noStrike" baseline="0" dirty="0">
                <a:solidFill>
                  <a:srgbClr val="585757"/>
                </a:solidFill>
                <a:latin typeface="OpenSans-Regular"/>
              </a:rPr>
              <a:t>Para mais informações sobre o serviço da W3C para validação de documentos, acesse os endereços:</a:t>
            </a:r>
          </a:p>
          <a:p>
            <a:pPr algn="l"/>
            <a:r>
              <a:rPr lang="pt-BR" sz="1800" b="0" i="1" u="none" strike="noStrike" baseline="0" dirty="0">
                <a:solidFill>
                  <a:srgbClr val="585757"/>
                </a:solidFill>
                <a:latin typeface="OpenSans-Italic"/>
              </a:rPr>
              <a:t>https://medium.com/@erretres/codepen-and-w3c-markup-validation-service-fbb62f1de568</a:t>
            </a:r>
          </a:p>
          <a:p>
            <a:pPr algn="l"/>
            <a:r>
              <a:rPr lang="pt-BR" sz="1800" b="0" i="1" u="none" strike="noStrike" baseline="0" dirty="0">
                <a:solidFill>
                  <a:srgbClr val="585757"/>
                </a:solidFill>
                <a:latin typeface="OpenSans-Italic"/>
              </a:rPr>
              <a:t>https://validator.w3.org/docs/</a:t>
            </a:r>
          </a:p>
          <a:p>
            <a:pPr algn="l"/>
            <a:r>
              <a:rPr lang="pt-BR" sz="1800" b="0" i="0" u="none" strike="noStrike" baseline="0" dirty="0">
                <a:solidFill>
                  <a:srgbClr val="585757"/>
                </a:solidFill>
                <a:latin typeface="OpenSans-Regular"/>
              </a:rPr>
              <a:t>Você viu que escrever código em HTML é muito fácil, mas alguns erros podem acontecer à medida que suas páginas começam a ficar maiores e mais complexas. Esta seção apresenta algumas ferramentas</a:t>
            </a:r>
          </a:p>
          <a:p>
            <a:pPr algn="l"/>
            <a:r>
              <a:rPr lang="pt-BR" sz="1800" b="0" i="0" u="none" strike="noStrike" baseline="0" dirty="0">
                <a:solidFill>
                  <a:srgbClr val="585757"/>
                </a:solidFill>
                <a:latin typeface="OpenSans-Regular"/>
              </a:rPr>
              <a:t>que podem te ajudar a encontrar e corrigir erros nas suas páginas HTML.</a:t>
            </a:r>
          </a:p>
          <a:p>
            <a:pPr algn="l"/>
            <a:r>
              <a:rPr lang="pt-BR" sz="1800" b="0" i="0" u="none" strike="noStrike" baseline="0" dirty="0">
                <a:solidFill>
                  <a:srgbClr val="585757"/>
                </a:solidFill>
                <a:latin typeface="OpenSans-Regular"/>
              </a:rPr>
              <a:t>A linguagem HTML é muito mais permissiva do que outras de programação, ou seja, um navegador exibe a página mesmo que ela tenha erros de sintaxe. Os navegadores possuem regras para interpretar as marcações que estão incorretas, claro que isso pode gerar um resultado que você não esperava, em resumo, um problema na sua página. O site MDN web </a:t>
            </a:r>
            <a:r>
              <a:rPr lang="pt-BR" sz="1800" b="0" i="0" u="none" strike="noStrike" baseline="0" dirty="0" err="1">
                <a:solidFill>
                  <a:srgbClr val="585757"/>
                </a:solidFill>
                <a:latin typeface="OpenSans-Regular"/>
              </a:rPr>
              <a:t>docs</a:t>
            </a:r>
            <a:r>
              <a:rPr lang="pt-BR" sz="1800" b="0" i="0" u="none" strike="noStrike" baseline="0" dirty="0">
                <a:solidFill>
                  <a:srgbClr val="585757"/>
                </a:solidFill>
                <a:latin typeface="OpenSans-Regular"/>
              </a:rPr>
              <a:t> explica o motivo do HTML ser assim:</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HTML é analisado permissivamente porque, quando a web foi criada, foi decidido que permitir que as pessoas publicassem seu conteúdo era mais importante do que garantir que a sintaxe estivesse absolutamente correta. A web provavelmente não seria tão popular como é hoje, se tivesse sido mais rigorosa desde o início (MDN, 2019).</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na prática essa natureza permissiva do HTML. Acesse o código: </a:t>
            </a:r>
            <a:r>
              <a:rPr lang="pt-BR" sz="1800" b="0" i="1" u="none" strike="noStrike" baseline="0" dirty="0">
                <a:solidFill>
                  <a:srgbClr val="585757"/>
                </a:solidFill>
                <a:latin typeface="OpenSans-Italic"/>
              </a:rPr>
              <a:t>https://repl.it/@Fbricadede/depurando-html</a:t>
            </a:r>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Esse código possui três erros comuns: elementos não fechados, elementos mal aninhados e atributos</a:t>
            </a:r>
          </a:p>
          <a:p>
            <a:pPr algn="l"/>
            <a:r>
              <a:rPr lang="pt-BR" sz="1800" b="0" i="0" u="none" strike="noStrike" baseline="0" dirty="0">
                <a:solidFill>
                  <a:srgbClr val="585757"/>
                </a:solidFill>
                <a:latin typeface="OpenSans-Regular"/>
              </a:rPr>
              <a:t>não fechados.</a:t>
            </a:r>
          </a:p>
          <a:p>
            <a:pPr algn="l"/>
            <a:r>
              <a:rPr lang="pt-BR" sz="1800" b="0" i="0" u="none" strike="noStrike" baseline="0" dirty="0">
                <a:solidFill>
                  <a:srgbClr val="585757"/>
                </a:solidFill>
                <a:latin typeface="OpenSans-Regular"/>
              </a:rPr>
              <a:t>Agora abra o código em um navegador para ver o seguinte resultado:</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Os problemas da página são:</a:t>
            </a:r>
          </a:p>
          <a:p>
            <a:pPr algn="l"/>
            <a:r>
              <a:rPr lang="pt-BR" sz="1800" b="0" i="0" u="none" strike="noStrike" baseline="0" dirty="0">
                <a:solidFill>
                  <a:srgbClr val="585757"/>
                </a:solidFill>
                <a:latin typeface="OpenSans-Regular"/>
              </a:rPr>
              <a:t>• Parágrafo e listas não possuem </a:t>
            </a:r>
            <a:r>
              <a:rPr lang="pt-BR" sz="1800" b="0" i="0" u="none" strike="noStrike" baseline="0" dirty="0" err="1">
                <a:solidFill>
                  <a:srgbClr val="585757"/>
                </a:solidFill>
                <a:latin typeface="OpenSans-Regular"/>
              </a:rPr>
              <a:t>tags</a:t>
            </a:r>
            <a:r>
              <a:rPr lang="pt-BR" sz="1800" b="0" i="0" u="none" strike="noStrike" baseline="0" dirty="0">
                <a:solidFill>
                  <a:srgbClr val="585757"/>
                </a:solidFill>
                <a:latin typeface="OpenSans-Regular"/>
              </a:rPr>
              <a:t> de fechamento: conforme imagem acima, isso não afetou o desenho da página, pois o navegador inferiu onde cada elemento deveria terminar.</a:t>
            </a:r>
          </a:p>
          <a:p>
            <a:pPr algn="l"/>
            <a:r>
              <a:rPr lang="pt-BR" sz="1800" b="1" i="0" u="none" strike="noStrike" baseline="0" dirty="0">
                <a:solidFill>
                  <a:srgbClr val="585757"/>
                </a:solidFill>
                <a:latin typeface="OpenSans-Bold"/>
              </a:rPr>
              <a:t>• &lt;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não possui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de fechamento: veja que neste caso o navegador não conseguiu resolver e todo o texto foi destacado.</a:t>
            </a:r>
          </a:p>
          <a:p>
            <a:pPr algn="l"/>
            <a:r>
              <a:rPr lang="pt-BR" sz="1800" b="0" i="0" u="none" strike="noStrike" baseline="0" dirty="0">
                <a:solidFill>
                  <a:srgbClr val="585757"/>
                </a:solidFill>
                <a:latin typeface="OpenSans-Regular"/>
              </a:rPr>
              <a:t>• Elementos mal aninhados: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&gt;&lt;em&gt;&lt;/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&gt;&lt;/em&gt;</a:t>
            </a:r>
            <a:r>
              <a:rPr lang="pt-BR" sz="1800" b="0" i="0" u="none" strike="noStrike" baseline="0" dirty="0">
                <a:solidFill>
                  <a:srgbClr val="585757"/>
                </a:solidFill>
                <a:latin typeface="OpenSans-Regular"/>
              </a:rPr>
              <a:t>. Neste caso, foi aplicado o estilo negrito e itálico a um texto que não deveria ter formatação.</a:t>
            </a:r>
          </a:p>
          <a:p>
            <a:pPr algn="l"/>
            <a:r>
              <a:rPr lang="pt-BR" sz="1800" b="0" i="0" u="none" strike="noStrike" baseline="0" dirty="0">
                <a:solidFill>
                  <a:srgbClr val="585757"/>
                </a:solidFill>
                <a:latin typeface="OpenSans-Regular"/>
              </a:rPr>
              <a:t>• Valor do atributo </a:t>
            </a:r>
            <a:r>
              <a:rPr lang="pt-BR" sz="1800" b="1" i="0" u="none" strike="noStrike" baseline="0" dirty="0" err="1">
                <a:solidFill>
                  <a:srgbClr val="585757"/>
                </a:solidFill>
                <a:latin typeface="OpenSans-Bold"/>
              </a:rPr>
              <a:t>href</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não possui as aspas de fechamento: neste caso o elemento link não foi exibido na tela.</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Navegadores modernos possuem um conjunto de ferramentas para inspecionar código HTML, como 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ferramenta disponível para Internet Explorer, Firefox, Chrome, Safari e Opera. No Firefox,</a:t>
            </a:r>
          </a:p>
          <a:p>
            <a:pPr algn="l"/>
            <a:r>
              <a:rPr lang="pt-BR" sz="1800" b="0" i="0" u="none" strike="noStrike" baseline="0" dirty="0">
                <a:solidFill>
                  <a:srgbClr val="585757"/>
                </a:solidFill>
                <a:latin typeface="OpenSans-Regular"/>
              </a:rPr>
              <a:t>você pode ativar a ferramenta de três formas:</a:t>
            </a:r>
          </a:p>
          <a:p>
            <a:pPr algn="l"/>
            <a:r>
              <a:rPr lang="pt-BR" sz="1800" b="0" i="0" u="none" strike="noStrike" baseline="0" dirty="0">
                <a:solidFill>
                  <a:srgbClr val="585757"/>
                </a:solidFill>
                <a:latin typeface="OpenSans-Regular"/>
              </a:rPr>
              <a:t>• Usando teclado: Ctrl + Shift + I.</a:t>
            </a:r>
          </a:p>
          <a:p>
            <a:pPr algn="l"/>
            <a:r>
              <a:rPr lang="pt-BR" sz="1800" b="0" i="0" u="none" strike="noStrike" baseline="0" dirty="0">
                <a:solidFill>
                  <a:srgbClr val="585757"/>
                </a:solidFill>
                <a:latin typeface="OpenSans-Regular"/>
              </a:rPr>
              <a:t>• Usando o menu do navegador: Menu &gt; Web </a:t>
            </a:r>
            <a:r>
              <a:rPr lang="pt-BR" sz="1800" b="0" i="0" u="none" strike="noStrike" baseline="0" dirty="0" err="1">
                <a:solidFill>
                  <a:srgbClr val="585757"/>
                </a:solidFill>
                <a:latin typeface="OpenSans-Regular"/>
              </a:rPr>
              <a:t>Developer</a:t>
            </a:r>
            <a:r>
              <a:rPr lang="pt-BR" sz="1800" b="0" i="0" u="none" strike="noStrike" baseline="0" dirty="0">
                <a:solidFill>
                  <a:srgbClr val="585757"/>
                </a:solidFill>
                <a:latin typeface="OpenSans-Regular"/>
              </a:rPr>
              <a:t> &gt; Inspector.</a:t>
            </a:r>
          </a:p>
          <a:p>
            <a:pPr algn="l"/>
            <a:r>
              <a:rPr lang="pt-BR" sz="1800" b="0" i="0" u="none" strike="noStrike" baseline="0" dirty="0">
                <a:solidFill>
                  <a:srgbClr val="585757"/>
                </a:solidFill>
                <a:latin typeface="OpenSans-Regular"/>
              </a:rPr>
              <a:t>• Usando o mouse: clique com o botão direito na página e selecione “</a:t>
            </a:r>
            <a:r>
              <a:rPr lang="pt-BR" sz="1800" b="0" i="0" u="none" strike="noStrike" baseline="0" dirty="0" err="1">
                <a:solidFill>
                  <a:srgbClr val="585757"/>
                </a:solidFill>
                <a:latin typeface="OpenSans-Regular"/>
              </a:rPr>
              <a:t>Inspect</a:t>
            </a:r>
            <a:r>
              <a:rPr lang="pt-BR" sz="1800" b="0" i="0" u="none" strike="noStrike" baseline="0" dirty="0">
                <a:solidFill>
                  <a:srgbClr val="585757"/>
                </a:solidFill>
                <a:latin typeface="OpenSans-Regular"/>
              </a:rPr>
              <a:t> Element” no menu que aparece.</a:t>
            </a:r>
          </a:p>
          <a:p>
            <a:pPr algn="l"/>
            <a:r>
              <a:rPr lang="pt-BR" sz="1800" b="0" i="0" u="none" strike="noStrike" baseline="0" dirty="0">
                <a:solidFill>
                  <a:srgbClr val="585757"/>
                </a:solidFill>
                <a:latin typeface="OpenSans-Regular"/>
              </a:rPr>
              <a:t>Ao ativar a ferramenta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você vai ver o resultado do HTML em uma página em execução.</a:t>
            </a:r>
          </a:p>
          <a:p>
            <a:pPr algn="l"/>
            <a:r>
              <a:rPr lang="pt-BR" sz="1800" b="0" i="0" u="none" strike="noStrike" baseline="0" dirty="0">
                <a:solidFill>
                  <a:srgbClr val="585757"/>
                </a:solidFill>
                <a:latin typeface="OpenSans-Regular"/>
              </a:rPr>
              <a:t>Conforme imagem abaixo: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ferramenta disponibiliza três funcionalidades para lhe ajudar a depurar o HTML:</a:t>
            </a:r>
          </a:p>
          <a:p>
            <a:pPr algn="l"/>
            <a:r>
              <a:rPr lang="pt-BR" sz="1800" b="0" i="0" u="none" strike="noStrike" baseline="0" dirty="0">
                <a:solidFill>
                  <a:srgbClr val="585757"/>
                </a:solidFill>
                <a:latin typeface="OpenSans-Regular"/>
              </a:rPr>
              <a:t>1. Selecionar elemento da página.</a:t>
            </a:r>
          </a:p>
          <a:p>
            <a:pPr algn="l"/>
            <a:r>
              <a:rPr lang="pt-BR" sz="1800" b="0" i="0" u="none" strike="noStrike" baseline="0" dirty="0">
                <a:solidFill>
                  <a:srgbClr val="585757"/>
                </a:solidFill>
                <a:latin typeface="OpenSans-Regular"/>
              </a:rPr>
              <a:t>2. Pesquisar elemento no HTML.</a:t>
            </a:r>
          </a:p>
          <a:p>
            <a:pPr algn="l"/>
            <a:r>
              <a:rPr lang="pt-BR" sz="1800" b="0" i="0" u="none" strike="noStrike" baseline="0" dirty="0">
                <a:solidFill>
                  <a:srgbClr val="585757"/>
                </a:solidFill>
                <a:latin typeface="OpenSans-Regular"/>
              </a:rPr>
              <a:t>3. Adicionar nos elementos.</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Ao clicar em algum elemento com o botão direito do mouse, outras funcionalidades são exibidas:</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exemplo, permite que você crie elementos no HTML (</a:t>
            </a:r>
            <a:r>
              <a:rPr lang="pt-BR" sz="1800" b="0" i="0" u="none" strike="noStrike" baseline="0" dirty="0" err="1">
                <a:solidFill>
                  <a:srgbClr val="585757"/>
                </a:solidFill>
                <a:latin typeface="OpenSans-Regular"/>
              </a:rPr>
              <a:t>Create</a:t>
            </a:r>
            <a:r>
              <a:rPr lang="pt-BR" sz="1800" b="0" i="0" u="none" strike="noStrike" baseline="0" dirty="0">
                <a:solidFill>
                  <a:srgbClr val="585757"/>
                </a:solidFill>
                <a:latin typeface="OpenSans-Regular"/>
              </a:rPr>
              <a:t> New Node), duplique (</a:t>
            </a:r>
            <a:r>
              <a:rPr lang="pt-BR" sz="1800" b="0" i="0" u="none" strike="noStrike" baseline="0" dirty="0" err="1">
                <a:solidFill>
                  <a:srgbClr val="585757"/>
                </a:solidFill>
                <a:latin typeface="OpenSans-Regular"/>
              </a:rPr>
              <a:t>Duplicate</a:t>
            </a:r>
            <a:r>
              <a:rPr lang="pt-BR" sz="1800" b="0" i="0" u="none" strike="noStrike" baseline="0" dirty="0">
                <a:solidFill>
                  <a:srgbClr val="585757"/>
                </a:solidFill>
                <a:latin typeface="OpenSans-Regular"/>
              </a:rPr>
              <a:t> Node) ou exclua um elemento selecionado (Delete Node). Você também pode realizar alterações no código</a:t>
            </a:r>
          </a:p>
          <a:p>
            <a:pPr algn="l"/>
            <a:r>
              <a:rPr lang="pt-BR" sz="1800" b="0" i="0" u="none" strike="noStrike" baseline="0" dirty="0">
                <a:solidFill>
                  <a:srgbClr val="585757"/>
                </a:solidFill>
                <a:latin typeface="OpenSans-Regular"/>
              </a:rPr>
              <a:t>exibido pelo navegador (</a:t>
            </a:r>
            <a:r>
              <a:rPr lang="pt-BR" sz="1800" b="0" i="0" u="none" strike="noStrike" baseline="0" dirty="0" err="1">
                <a:solidFill>
                  <a:srgbClr val="585757"/>
                </a:solidFill>
                <a:latin typeface="OpenSans-Regular"/>
              </a:rPr>
              <a:t>Edit</a:t>
            </a:r>
            <a:r>
              <a:rPr lang="pt-BR" sz="1800" b="0" i="0" u="none" strike="noStrike" baseline="0" dirty="0">
                <a:solidFill>
                  <a:srgbClr val="585757"/>
                </a:solidFill>
                <a:latin typeface="OpenSans-Regular"/>
              </a:rPr>
              <a:t> As HTML), os resultados são exibidos imediatamente.</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Você pode fazer todas as alterações que quiser usando o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porém essas alterações </a:t>
            </a:r>
            <a:r>
              <a:rPr lang="pt-BR" sz="1800" b="1" i="0" u="none" strike="noStrike" baseline="0" dirty="0">
                <a:solidFill>
                  <a:srgbClr val="585757"/>
                </a:solidFill>
                <a:latin typeface="OpenSans-Bold"/>
              </a:rPr>
              <a:t>não </a:t>
            </a:r>
            <a:r>
              <a:rPr lang="pt-BR" sz="1800" b="0" i="0" u="none" strike="noStrike" baseline="0" dirty="0">
                <a:solidFill>
                  <a:srgbClr val="585757"/>
                </a:solidFill>
                <a:latin typeface="OpenSans-Regular"/>
              </a:rPr>
              <a:t>são salvas no seu HTML. Se você teclar Ctrl + F5, sua página será recarregada e todas as alterações serão perdidas.</a:t>
            </a:r>
          </a:p>
          <a:p>
            <a:pPr algn="l"/>
            <a:r>
              <a:rPr lang="pt-BR" sz="1800" b="0" i="0" u="none" strike="noStrike" baseline="0" dirty="0">
                <a:solidFill>
                  <a:srgbClr val="585757"/>
                </a:solidFill>
                <a:latin typeface="OpenSans-Regular"/>
              </a:rPr>
              <a:t>O </a:t>
            </a:r>
            <a:r>
              <a:rPr lang="pt-BR" sz="1800" b="0" i="0" u="none" strike="noStrike" baseline="0" dirty="0" err="1">
                <a:solidFill>
                  <a:srgbClr val="585757"/>
                </a:solidFill>
                <a:latin typeface="OpenSans-Regular"/>
              </a:rPr>
              <a:t>Inspect</a:t>
            </a:r>
            <a:r>
              <a:rPr lang="pt-BR" sz="1800" b="0" i="0" u="none" strike="noStrike" baseline="0" dirty="0">
                <a:solidFill>
                  <a:srgbClr val="585757"/>
                </a:solidFill>
                <a:latin typeface="OpenSans-Regular"/>
              </a:rPr>
              <a:t> é apenas para identificar problemas e simular correções. Ao final, as correções devem ser replicadas para o seu arquivo HTML.</a:t>
            </a:r>
          </a:p>
          <a:p>
            <a:pPr algn="l"/>
            <a:r>
              <a:rPr lang="pt-BR" sz="1800" b="0" i="0" u="none" strike="noStrike" baseline="0" dirty="0">
                <a:solidFill>
                  <a:srgbClr val="585757"/>
                </a:solidFill>
                <a:latin typeface="OpenSans-Regular"/>
              </a:rPr>
              <a:t>Utilizando o </a:t>
            </a:r>
            <a:r>
              <a:rPr lang="pt-BR" sz="1800" b="0" i="0" u="none" strike="noStrike" baseline="0" dirty="0" err="1">
                <a:solidFill>
                  <a:srgbClr val="585757"/>
                </a:solidFill>
                <a:latin typeface="OpenSans-Regular"/>
              </a:rPr>
              <a:t>Inspect</a:t>
            </a:r>
            <a:r>
              <a:rPr lang="pt-BR" sz="1800" b="0" i="0" u="none" strike="noStrike" baseline="0" dirty="0">
                <a:solidFill>
                  <a:srgbClr val="585757"/>
                </a:solidFill>
                <a:latin typeface="OpenSans-Regular"/>
              </a:rPr>
              <a:t>, você verá como o navegador resolveu os erros de HTML. Em resumo:</a:t>
            </a:r>
          </a:p>
          <a:p>
            <a:pPr algn="l"/>
            <a:r>
              <a:rPr lang="pt-BR" sz="1800" b="0" i="0" u="none" strike="noStrike" baseline="0" dirty="0">
                <a:solidFill>
                  <a:srgbClr val="585757"/>
                </a:solidFill>
                <a:latin typeface="OpenSans-Regular"/>
              </a:rPr>
              <a:t>• Os parágrafos e itens da lista receberam </a:t>
            </a:r>
            <a:r>
              <a:rPr lang="pt-BR" sz="1800" b="0" i="0" u="none" strike="noStrike" baseline="0" dirty="0" err="1">
                <a:solidFill>
                  <a:srgbClr val="585757"/>
                </a:solidFill>
                <a:latin typeface="OpenSans-Regular"/>
              </a:rPr>
              <a:t>tags</a:t>
            </a:r>
            <a:r>
              <a:rPr lang="pt-BR" sz="1800" b="0" i="0" u="none" strike="noStrike" baseline="0" dirty="0">
                <a:solidFill>
                  <a:srgbClr val="585757"/>
                </a:solidFill>
                <a:latin typeface="OpenSans-Regular"/>
              </a:rPr>
              <a:t> de fechamento.</a:t>
            </a:r>
          </a:p>
          <a:p>
            <a:pPr algn="l"/>
            <a:r>
              <a:rPr lang="pt-BR" sz="1800" b="0" i="0" u="none" strike="noStrike" baseline="0" dirty="0">
                <a:solidFill>
                  <a:srgbClr val="585757"/>
                </a:solidFill>
                <a:latin typeface="OpenSans-Regular"/>
              </a:rPr>
              <a:t>•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foi fechado antes do início do próximo </a:t>
            </a:r>
            <a:r>
              <a:rPr lang="pt-BR" sz="1800" b="1" i="0" u="none" strike="noStrike" baseline="0" dirty="0">
                <a:solidFill>
                  <a:srgbClr val="585757"/>
                </a:solidFill>
                <a:latin typeface="OpenSans-Bold"/>
              </a:rPr>
              <a:t>&lt;li&gt;</a:t>
            </a:r>
            <a:r>
              <a:rPr lang="pt-BR" sz="1800" b="0" i="0" u="none" strike="noStrike" baseline="0" dirty="0">
                <a:solidFill>
                  <a:srgbClr val="585757"/>
                </a:solidFill>
                <a:latin typeface="OpenSans-Regular"/>
              </a:rPr>
              <a:t>, deixando todo o texto em negrito.</a:t>
            </a:r>
          </a:p>
          <a:p>
            <a:pPr algn="l"/>
            <a:r>
              <a:rPr lang="pt-BR" sz="1800" b="0" i="0" u="none" strike="noStrike" baseline="0" dirty="0">
                <a:solidFill>
                  <a:srgbClr val="585757"/>
                </a:solidFill>
                <a:latin typeface="OpenSans-Regular"/>
              </a:rPr>
              <a:t>• Já o aninhamento incorreto, foi corrigido pelo navegador da seguinte forma:</a:t>
            </a:r>
          </a:p>
          <a:p>
            <a:pPr algn="l"/>
            <a:r>
              <a:rPr lang="pt-BR" sz="1800" b="0" i="0" u="none" strike="noStrike" baseline="0" dirty="0">
                <a:solidFill>
                  <a:srgbClr val="585757"/>
                </a:solidFill>
                <a:latin typeface="OpenSans-Regular"/>
              </a:rPr>
              <a:t>• O elemento de link foi excluído por completo do HTML.</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verificação acima foi feita utilizando o Firefox, outros navegadores podem levar a resultados diferentes.</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Você já sabe que existem diferenças entre os navegadores, porém as diferenças estão diminuindo a cada ano. Mas a execução dos testes acima em um Internet Explorer ou no Chrome podem ter um resultado diferente?</a:t>
            </a:r>
          </a:p>
          <a:p>
            <a:pPr algn="l"/>
            <a:r>
              <a:rPr lang="pt-BR" sz="1800" b="0" i="0" u="none" strike="noStrike" baseline="0" dirty="0">
                <a:solidFill>
                  <a:srgbClr val="585757"/>
                </a:solidFill>
                <a:latin typeface="OpenSans-Regular"/>
              </a:rPr>
              <a:t>Para obter essa resposta, execute o código HTML nos navegadores e inspecione o código utilizando o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deve ser utilizado para a verificação de erros pontuais no código. Para uma validação mais completa do seu HTML, com o objetivo de verificar se está bem escrito, a melhor estratégia é utilizar o serviço da W3C para validação de documentos, que se encontra no endereço: </a:t>
            </a:r>
            <a:r>
              <a:rPr lang="pt-BR" sz="1800" b="0" i="1" u="none" strike="noStrike" baseline="0" dirty="0">
                <a:solidFill>
                  <a:srgbClr val="585757"/>
                </a:solidFill>
                <a:latin typeface="OpenSans-Italic"/>
              </a:rPr>
              <a:t>https://validator.w3.org/</a:t>
            </a:r>
          </a:p>
          <a:p>
            <a:pPr algn="l"/>
            <a:endParaRPr lang="pt-BR" sz="1800" b="0" i="1" u="none" strike="noStrike" baseline="0" dirty="0">
              <a:solidFill>
                <a:srgbClr val="585757"/>
              </a:solidFill>
              <a:latin typeface="OpenSans-Italic"/>
            </a:endParaRP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O funcionamento é simples, você fornece a URL da sua página (aba </a:t>
            </a:r>
            <a:r>
              <a:rPr lang="pt-BR" sz="1800" b="0" i="0" u="none" strike="noStrike" baseline="0" dirty="0" err="1">
                <a:solidFill>
                  <a:srgbClr val="585757"/>
                </a:solidFill>
                <a:latin typeface="OpenSans-Regular"/>
              </a:rPr>
              <a:t>Validate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by</a:t>
            </a:r>
            <a:r>
              <a:rPr lang="pt-BR" sz="1800" b="0" i="0" u="none" strike="noStrike" baseline="0" dirty="0">
                <a:solidFill>
                  <a:srgbClr val="585757"/>
                </a:solidFill>
                <a:latin typeface="OpenSans-Regular"/>
              </a:rPr>
              <a:t> </a:t>
            </a:r>
            <a:r>
              <a:rPr lang="pt-BR" sz="1800" b="1" i="0" u="none" strike="noStrike" baseline="0" dirty="0">
                <a:solidFill>
                  <a:srgbClr val="416BB3"/>
                </a:solidFill>
                <a:latin typeface="OpenSans-Bold"/>
              </a:rPr>
              <a:t>URI</a:t>
            </a:r>
            <a:r>
              <a:rPr lang="pt-BR" sz="1800" b="0" i="0" u="none" strike="noStrike" baseline="0" dirty="0">
                <a:solidFill>
                  <a:srgbClr val="585757"/>
                </a:solidFill>
                <a:latin typeface="OpenSans-Regular"/>
              </a:rPr>
              <a:t>) ou pode fazer o upload do seu arquivo HTML (aba Validade </a:t>
            </a:r>
            <a:r>
              <a:rPr lang="pt-BR" sz="1800" b="0" i="0" u="none" strike="noStrike" baseline="0" dirty="0" err="1">
                <a:solidFill>
                  <a:srgbClr val="585757"/>
                </a:solidFill>
                <a:latin typeface="OpenSans-Regular"/>
              </a:rPr>
              <a:t>by</a:t>
            </a:r>
            <a:r>
              <a:rPr lang="pt-BR" sz="1800" b="0" i="0" u="none" strike="noStrike" baseline="0" dirty="0">
                <a:solidFill>
                  <a:srgbClr val="585757"/>
                </a:solidFill>
                <a:latin typeface="OpenSans-Regular"/>
              </a:rPr>
              <a:t> File Upload) ou pode inserir o código diretamente na ferramenta </a:t>
            </a:r>
            <a:r>
              <a:rPr lang="en-US" sz="1800" b="0" i="0" u="none" strike="noStrike" baseline="0" dirty="0">
                <a:solidFill>
                  <a:srgbClr val="585757"/>
                </a:solidFill>
                <a:latin typeface="OpenSans-Regular"/>
              </a:rPr>
              <a:t>(aba </a:t>
            </a:r>
            <a:r>
              <a:rPr lang="en-US" sz="1800" b="0" i="0" u="none" strike="noStrike" baseline="0" dirty="0" err="1">
                <a:solidFill>
                  <a:srgbClr val="585757"/>
                </a:solidFill>
                <a:latin typeface="OpenSans-Regular"/>
              </a:rPr>
              <a:t>Validade</a:t>
            </a:r>
            <a:r>
              <a:rPr lang="en-US" sz="1800" b="0" i="0" u="none" strike="noStrike" baseline="0" dirty="0">
                <a:solidFill>
                  <a:srgbClr val="585757"/>
                </a:solidFill>
                <a:latin typeface="OpenSans-Regular"/>
              </a:rPr>
              <a:t> by Direct Input).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realizar a validação no código descrito acima, digite a URL do seu projeto no campo “</a:t>
            </a:r>
            <a:r>
              <a:rPr lang="pt-BR" sz="1800" b="0" i="0" u="none" strike="noStrike" baseline="0" dirty="0" err="1">
                <a:solidFill>
                  <a:srgbClr val="585757"/>
                </a:solidFill>
                <a:latin typeface="OpenSans-Regular"/>
              </a:rPr>
              <a:t>Address</a:t>
            </a:r>
            <a:r>
              <a:rPr lang="pt-BR" sz="1800" b="0" i="0" u="none" strike="noStrike" baseline="0" dirty="0">
                <a:solidFill>
                  <a:srgbClr val="585757"/>
                </a:solidFill>
                <a:latin typeface="OpenSans-Regular"/>
              </a:rPr>
              <a:t>”, por exemplo: </a:t>
            </a:r>
            <a:r>
              <a:rPr lang="pt-BR" sz="1800" b="0" i="1" u="none" strike="noStrike" baseline="0" dirty="0">
                <a:solidFill>
                  <a:srgbClr val="585757"/>
                </a:solidFill>
                <a:latin typeface="OpenSans-Italic"/>
              </a:rPr>
              <a:t>https://repl.it/@Fbricadede/depurando-html </a:t>
            </a:r>
            <a:r>
              <a:rPr lang="pt-BR" sz="1800" b="0" i="0" u="none" strike="noStrike" baseline="0" dirty="0">
                <a:solidFill>
                  <a:srgbClr val="585757"/>
                </a:solidFill>
                <a:latin typeface="OpenSans-Regular"/>
              </a:rPr>
              <a:t>Em seguida, clique em “</a:t>
            </a:r>
            <a:r>
              <a:rPr lang="pt-BR" sz="1800" b="0" i="0" u="none" strike="noStrike" baseline="0" dirty="0" err="1">
                <a:solidFill>
                  <a:srgbClr val="585757"/>
                </a:solidFill>
                <a:latin typeface="OpenSans-Regular"/>
              </a:rPr>
              <a:t>Check</a:t>
            </a:r>
            <a:r>
              <a:rPr lang="pt-BR" sz="1800" b="0" i="0" u="none" strike="noStrike" baseline="0" dirty="0">
                <a:solidFill>
                  <a:srgbClr val="585757"/>
                </a:solidFill>
                <a:latin typeface="OpenSans-Regular"/>
              </a:rPr>
              <a:t>”. A seguinte lista de erros e avisos é exibida:</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que a ferramenta descreve o erro e a linha onde ele ocorre. As mensagens podem não ser claras a princípio, mas com o tempo você vai conseguir identificar rapidamente o erro.</a:t>
            </a:r>
          </a:p>
          <a:p>
            <a:pPr algn="l"/>
            <a:r>
              <a:rPr lang="pt-BR" sz="1800" b="0" i="0" u="none" strike="noStrike" baseline="0" dirty="0">
                <a:solidFill>
                  <a:srgbClr val="585757"/>
                </a:solidFill>
                <a:latin typeface="OpenSans-Regular"/>
              </a:rPr>
              <a:t>A grande vantagem dessa ferramenta é que em poucos segundos você pode validar um documento HTML grande e complexo. Em seguida, você pode utilizar a ferramenta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para investigar cada um dos erros.</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mais informações sobre a ferramenta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acesse o endereço: </a:t>
            </a:r>
            <a:r>
              <a:rPr lang="pt-BR" sz="1800" b="0" i="1" u="none" strike="noStrike" baseline="0" dirty="0">
                <a:solidFill>
                  <a:srgbClr val="585757"/>
                </a:solidFill>
                <a:latin typeface="OpenSans-Italic"/>
              </a:rPr>
              <a:t>https://developer.mozilla.org/pt-BR/docs/Learn/Common_questions/ferramentas_de_desenvolvimento_do_navegador</a:t>
            </a:r>
            <a:endParaRPr lang="en-US" dirty="0"/>
          </a:p>
        </p:txBody>
      </p:sp>
      <p:sp>
        <p:nvSpPr>
          <p:cNvPr id="4" name="Slide Number Placeholder 3">
            <a:extLst>
              <a:ext uri="{FF2B5EF4-FFF2-40B4-BE49-F238E27FC236}">
                <a16:creationId xmlns:a16="http://schemas.microsoft.com/office/drawing/2014/main" id="{2EA1CC07-ED9C-C2BE-CC17-274F1D8F601A}"/>
              </a:ext>
            </a:extLst>
          </p:cNvPr>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42909103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C0CC4-AF0C-8C66-709C-32A2635AAF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39D3EC-7C21-4601-B145-482B36706A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708319-F144-DA43-6B4E-1E4B8BCA3D41}"/>
              </a:ext>
            </a:extLst>
          </p:cNvPr>
          <p:cNvSpPr>
            <a:spLocks noGrp="1"/>
          </p:cNvSpPr>
          <p:nvPr>
            <p:ph type="body" idx="1"/>
          </p:nvPr>
        </p:nvSpPr>
        <p:spPr/>
        <p:txBody>
          <a:bodyPr/>
          <a:lstStyle/>
          <a:p>
            <a:pPr algn="l"/>
            <a:r>
              <a:rPr lang="pt-BR" sz="1800" b="1" i="0" u="none" strike="noStrike" baseline="0" dirty="0">
                <a:solidFill>
                  <a:srgbClr val="585757"/>
                </a:solidFill>
                <a:latin typeface="OpenSans-Bold"/>
              </a:rPr>
              <a:t>Acesse na plataforma o vídeo: </a:t>
            </a:r>
            <a:r>
              <a:rPr lang="pt-BR" sz="1800" b="0" i="0" u="none" strike="noStrike" baseline="0" dirty="0">
                <a:solidFill>
                  <a:srgbClr val="585757"/>
                </a:solidFill>
                <a:latin typeface="OpenSans-Regular"/>
              </a:rPr>
              <a:t>Depurando o HTML</a:t>
            </a:r>
          </a:p>
          <a:p>
            <a:pPr algn="l"/>
            <a:r>
              <a:rPr lang="pt-BR" sz="1800" b="0" i="0" u="none" strike="noStrike" baseline="0" dirty="0">
                <a:solidFill>
                  <a:srgbClr val="585757"/>
                </a:solidFill>
                <a:latin typeface="Roboto-Black"/>
              </a:rPr>
              <a:t>Aprofunde-se</a:t>
            </a:r>
          </a:p>
          <a:p>
            <a:pPr algn="l"/>
            <a:r>
              <a:rPr lang="pt-BR" sz="1800" b="0" i="0" u="none" strike="noStrike" baseline="0" dirty="0">
                <a:solidFill>
                  <a:srgbClr val="585757"/>
                </a:solidFill>
                <a:latin typeface="OpenSans-Regular"/>
              </a:rPr>
              <a:t>Para mais informações sobre o serviço da W3C para validação de documentos, acesse os endereços:</a:t>
            </a:r>
          </a:p>
          <a:p>
            <a:pPr algn="l"/>
            <a:r>
              <a:rPr lang="pt-BR" sz="1800" b="0" i="1" u="none" strike="noStrike" baseline="0" dirty="0">
                <a:solidFill>
                  <a:srgbClr val="585757"/>
                </a:solidFill>
                <a:latin typeface="OpenSans-Italic"/>
              </a:rPr>
              <a:t>https://medium.com/@erretres/codepen-and-w3c-markup-validation-service-fbb62f1de568</a:t>
            </a:r>
          </a:p>
          <a:p>
            <a:pPr algn="l"/>
            <a:r>
              <a:rPr lang="pt-BR" sz="1800" b="0" i="1" u="none" strike="noStrike" baseline="0" dirty="0">
                <a:solidFill>
                  <a:srgbClr val="585757"/>
                </a:solidFill>
                <a:latin typeface="OpenSans-Italic"/>
              </a:rPr>
              <a:t>https://validator.w3.org/docs/</a:t>
            </a:r>
          </a:p>
          <a:p>
            <a:pPr algn="l"/>
            <a:r>
              <a:rPr lang="pt-BR" sz="1800" b="0" i="0" u="none" strike="noStrike" baseline="0" dirty="0">
                <a:solidFill>
                  <a:srgbClr val="585757"/>
                </a:solidFill>
                <a:latin typeface="OpenSans-Regular"/>
              </a:rPr>
              <a:t>Você viu que escrever código em HTML é muito fácil, mas alguns erros podem acontecer à medida que suas páginas começam a ficar maiores e mais complexas. Esta seção apresenta algumas ferramentas</a:t>
            </a:r>
          </a:p>
          <a:p>
            <a:pPr algn="l"/>
            <a:r>
              <a:rPr lang="pt-BR" sz="1800" b="0" i="0" u="none" strike="noStrike" baseline="0" dirty="0">
                <a:solidFill>
                  <a:srgbClr val="585757"/>
                </a:solidFill>
                <a:latin typeface="OpenSans-Regular"/>
              </a:rPr>
              <a:t>que podem te ajudar a encontrar e corrigir erros nas suas páginas HTML.</a:t>
            </a:r>
          </a:p>
          <a:p>
            <a:pPr algn="l"/>
            <a:r>
              <a:rPr lang="pt-BR" sz="1800" b="0" i="0" u="none" strike="noStrike" baseline="0" dirty="0">
                <a:solidFill>
                  <a:srgbClr val="585757"/>
                </a:solidFill>
                <a:latin typeface="OpenSans-Regular"/>
              </a:rPr>
              <a:t>A linguagem HTML é muito mais permissiva do que outras de programação, ou seja, um navegador exibe a página mesmo que ela tenha erros de sintaxe. Os navegadores possuem regras para interpretar as marcações que estão incorretas, claro que isso pode gerar um resultado que você não esperava, em resumo, um problema na sua página. O site MDN web </a:t>
            </a:r>
            <a:r>
              <a:rPr lang="pt-BR" sz="1800" b="0" i="0" u="none" strike="noStrike" baseline="0" dirty="0" err="1">
                <a:solidFill>
                  <a:srgbClr val="585757"/>
                </a:solidFill>
                <a:latin typeface="OpenSans-Regular"/>
              </a:rPr>
              <a:t>docs</a:t>
            </a:r>
            <a:r>
              <a:rPr lang="pt-BR" sz="1800" b="0" i="0" u="none" strike="noStrike" baseline="0" dirty="0">
                <a:solidFill>
                  <a:srgbClr val="585757"/>
                </a:solidFill>
                <a:latin typeface="OpenSans-Regular"/>
              </a:rPr>
              <a:t> explica o motivo do HTML ser assim:</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HTML é analisado permissivamente porque, quando a web foi criada, foi decidido que permitir que as pessoas publicassem seu conteúdo era mais importante do que garantir que a sintaxe estivesse absolutamente correta. A web provavelmente não seria tão popular como é hoje, se tivesse sido mais rigorosa desde o início (MDN, 2019).</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na prática essa natureza permissiva do HTML. Acesse o código: </a:t>
            </a:r>
            <a:r>
              <a:rPr lang="pt-BR" sz="1800" b="0" i="1" u="none" strike="noStrike" baseline="0" dirty="0">
                <a:solidFill>
                  <a:srgbClr val="585757"/>
                </a:solidFill>
                <a:latin typeface="OpenSans-Italic"/>
              </a:rPr>
              <a:t>https://repl.it/@Fbricadede/depurando-html</a:t>
            </a:r>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Esse código possui três erros comuns: elementos não fechados, elementos mal aninhados e atributos</a:t>
            </a:r>
          </a:p>
          <a:p>
            <a:pPr algn="l"/>
            <a:r>
              <a:rPr lang="pt-BR" sz="1800" b="0" i="0" u="none" strike="noStrike" baseline="0" dirty="0">
                <a:solidFill>
                  <a:srgbClr val="585757"/>
                </a:solidFill>
                <a:latin typeface="OpenSans-Regular"/>
              </a:rPr>
              <a:t>não fechados.</a:t>
            </a:r>
          </a:p>
          <a:p>
            <a:pPr algn="l"/>
            <a:r>
              <a:rPr lang="pt-BR" sz="1800" b="0" i="0" u="none" strike="noStrike" baseline="0" dirty="0">
                <a:solidFill>
                  <a:srgbClr val="585757"/>
                </a:solidFill>
                <a:latin typeface="OpenSans-Regular"/>
              </a:rPr>
              <a:t>Agora abra o código em um navegador para ver o seguinte resultado:</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Os problemas da página são:</a:t>
            </a:r>
          </a:p>
          <a:p>
            <a:pPr algn="l"/>
            <a:r>
              <a:rPr lang="pt-BR" sz="1800" b="0" i="0" u="none" strike="noStrike" baseline="0" dirty="0">
                <a:solidFill>
                  <a:srgbClr val="585757"/>
                </a:solidFill>
                <a:latin typeface="OpenSans-Regular"/>
              </a:rPr>
              <a:t>• Parágrafo e listas não possuem </a:t>
            </a:r>
            <a:r>
              <a:rPr lang="pt-BR" sz="1800" b="0" i="0" u="none" strike="noStrike" baseline="0" dirty="0" err="1">
                <a:solidFill>
                  <a:srgbClr val="585757"/>
                </a:solidFill>
                <a:latin typeface="OpenSans-Regular"/>
              </a:rPr>
              <a:t>tags</a:t>
            </a:r>
            <a:r>
              <a:rPr lang="pt-BR" sz="1800" b="0" i="0" u="none" strike="noStrike" baseline="0" dirty="0">
                <a:solidFill>
                  <a:srgbClr val="585757"/>
                </a:solidFill>
                <a:latin typeface="OpenSans-Regular"/>
              </a:rPr>
              <a:t> de fechamento: conforme imagem acima, isso não afetou o desenho da página, pois o navegador inferiu onde cada elemento deveria terminar.</a:t>
            </a:r>
          </a:p>
          <a:p>
            <a:pPr algn="l"/>
            <a:r>
              <a:rPr lang="pt-BR" sz="1800" b="1" i="0" u="none" strike="noStrike" baseline="0" dirty="0">
                <a:solidFill>
                  <a:srgbClr val="585757"/>
                </a:solidFill>
                <a:latin typeface="OpenSans-Bold"/>
              </a:rPr>
              <a:t>• &lt;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não possui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de fechamento: veja que neste caso o navegador não conseguiu resolver e todo o texto foi destacado.</a:t>
            </a:r>
          </a:p>
          <a:p>
            <a:pPr algn="l"/>
            <a:r>
              <a:rPr lang="pt-BR" sz="1800" b="0" i="0" u="none" strike="noStrike" baseline="0" dirty="0">
                <a:solidFill>
                  <a:srgbClr val="585757"/>
                </a:solidFill>
                <a:latin typeface="OpenSans-Regular"/>
              </a:rPr>
              <a:t>• Elementos mal aninhados: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&gt;&lt;em&gt;&lt;/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&gt;&lt;/em&gt;</a:t>
            </a:r>
            <a:r>
              <a:rPr lang="pt-BR" sz="1800" b="0" i="0" u="none" strike="noStrike" baseline="0" dirty="0">
                <a:solidFill>
                  <a:srgbClr val="585757"/>
                </a:solidFill>
                <a:latin typeface="OpenSans-Regular"/>
              </a:rPr>
              <a:t>. Neste caso, foi aplicado o estilo negrito e itálico a um texto que não deveria ter formatação.</a:t>
            </a:r>
          </a:p>
          <a:p>
            <a:pPr algn="l"/>
            <a:r>
              <a:rPr lang="pt-BR" sz="1800" b="0" i="0" u="none" strike="noStrike" baseline="0" dirty="0">
                <a:solidFill>
                  <a:srgbClr val="585757"/>
                </a:solidFill>
                <a:latin typeface="OpenSans-Regular"/>
              </a:rPr>
              <a:t>• Valor do atributo </a:t>
            </a:r>
            <a:r>
              <a:rPr lang="pt-BR" sz="1800" b="1" i="0" u="none" strike="noStrike" baseline="0" dirty="0" err="1">
                <a:solidFill>
                  <a:srgbClr val="585757"/>
                </a:solidFill>
                <a:latin typeface="OpenSans-Bold"/>
              </a:rPr>
              <a:t>href</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não possui as aspas de fechamento: neste caso o elemento link não foi exibido na tela.</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Navegadores modernos possuem um conjunto de ferramentas para inspecionar código HTML, como 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ferramenta disponível para Internet Explorer, Firefox, Chrome, Safari e Opera. No Firefox,</a:t>
            </a:r>
          </a:p>
          <a:p>
            <a:pPr algn="l"/>
            <a:r>
              <a:rPr lang="pt-BR" sz="1800" b="0" i="0" u="none" strike="noStrike" baseline="0" dirty="0">
                <a:solidFill>
                  <a:srgbClr val="585757"/>
                </a:solidFill>
                <a:latin typeface="OpenSans-Regular"/>
              </a:rPr>
              <a:t>você pode ativar a ferramenta de três formas:</a:t>
            </a:r>
          </a:p>
          <a:p>
            <a:pPr algn="l"/>
            <a:r>
              <a:rPr lang="pt-BR" sz="1800" b="0" i="0" u="none" strike="noStrike" baseline="0" dirty="0">
                <a:solidFill>
                  <a:srgbClr val="585757"/>
                </a:solidFill>
                <a:latin typeface="OpenSans-Regular"/>
              </a:rPr>
              <a:t>• Usando teclado: Ctrl + Shift + I.</a:t>
            </a:r>
          </a:p>
          <a:p>
            <a:pPr algn="l"/>
            <a:r>
              <a:rPr lang="pt-BR" sz="1800" b="0" i="0" u="none" strike="noStrike" baseline="0" dirty="0">
                <a:solidFill>
                  <a:srgbClr val="585757"/>
                </a:solidFill>
                <a:latin typeface="OpenSans-Regular"/>
              </a:rPr>
              <a:t>• Usando o menu do navegador: Menu &gt; Web </a:t>
            </a:r>
            <a:r>
              <a:rPr lang="pt-BR" sz="1800" b="0" i="0" u="none" strike="noStrike" baseline="0" dirty="0" err="1">
                <a:solidFill>
                  <a:srgbClr val="585757"/>
                </a:solidFill>
                <a:latin typeface="OpenSans-Regular"/>
              </a:rPr>
              <a:t>Developer</a:t>
            </a:r>
            <a:r>
              <a:rPr lang="pt-BR" sz="1800" b="0" i="0" u="none" strike="noStrike" baseline="0" dirty="0">
                <a:solidFill>
                  <a:srgbClr val="585757"/>
                </a:solidFill>
                <a:latin typeface="OpenSans-Regular"/>
              </a:rPr>
              <a:t> &gt; Inspector.</a:t>
            </a:r>
          </a:p>
          <a:p>
            <a:pPr algn="l"/>
            <a:r>
              <a:rPr lang="pt-BR" sz="1800" b="0" i="0" u="none" strike="noStrike" baseline="0" dirty="0">
                <a:solidFill>
                  <a:srgbClr val="585757"/>
                </a:solidFill>
                <a:latin typeface="OpenSans-Regular"/>
              </a:rPr>
              <a:t>• Usando o mouse: clique com o botão direito na página e selecione “</a:t>
            </a:r>
            <a:r>
              <a:rPr lang="pt-BR" sz="1800" b="0" i="0" u="none" strike="noStrike" baseline="0" dirty="0" err="1">
                <a:solidFill>
                  <a:srgbClr val="585757"/>
                </a:solidFill>
                <a:latin typeface="OpenSans-Regular"/>
              </a:rPr>
              <a:t>Inspect</a:t>
            </a:r>
            <a:r>
              <a:rPr lang="pt-BR" sz="1800" b="0" i="0" u="none" strike="noStrike" baseline="0" dirty="0">
                <a:solidFill>
                  <a:srgbClr val="585757"/>
                </a:solidFill>
                <a:latin typeface="OpenSans-Regular"/>
              </a:rPr>
              <a:t> Element” no menu que aparece.</a:t>
            </a:r>
          </a:p>
          <a:p>
            <a:pPr algn="l"/>
            <a:r>
              <a:rPr lang="pt-BR" sz="1800" b="0" i="0" u="none" strike="noStrike" baseline="0" dirty="0">
                <a:solidFill>
                  <a:srgbClr val="585757"/>
                </a:solidFill>
                <a:latin typeface="OpenSans-Regular"/>
              </a:rPr>
              <a:t>Ao ativar a ferramenta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você vai ver o resultado do HTML em uma página em execução.</a:t>
            </a:r>
          </a:p>
          <a:p>
            <a:pPr algn="l"/>
            <a:r>
              <a:rPr lang="pt-BR" sz="1800" b="0" i="0" u="none" strike="noStrike" baseline="0" dirty="0">
                <a:solidFill>
                  <a:srgbClr val="585757"/>
                </a:solidFill>
                <a:latin typeface="OpenSans-Regular"/>
              </a:rPr>
              <a:t>Conforme imagem abaixo: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ferramenta disponibiliza três funcionalidades para lhe ajudar a depurar o HTML:</a:t>
            </a:r>
          </a:p>
          <a:p>
            <a:pPr algn="l"/>
            <a:r>
              <a:rPr lang="pt-BR" sz="1800" b="0" i="0" u="none" strike="noStrike" baseline="0" dirty="0">
                <a:solidFill>
                  <a:srgbClr val="585757"/>
                </a:solidFill>
                <a:latin typeface="OpenSans-Regular"/>
              </a:rPr>
              <a:t>1. Selecionar elemento da página.</a:t>
            </a:r>
          </a:p>
          <a:p>
            <a:pPr algn="l"/>
            <a:r>
              <a:rPr lang="pt-BR" sz="1800" b="0" i="0" u="none" strike="noStrike" baseline="0" dirty="0">
                <a:solidFill>
                  <a:srgbClr val="585757"/>
                </a:solidFill>
                <a:latin typeface="OpenSans-Regular"/>
              </a:rPr>
              <a:t>2. Pesquisar elemento no HTML.</a:t>
            </a:r>
          </a:p>
          <a:p>
            <a:pPr algn="l"/>
            <a:r>
              <a:rPr lang="pt-BR" sz="1800" b="0" i="0" u="none" strike="noStrike" baseline="0" dirty="0">
                <a:solidFill>
                  <a:srgbClr val="585757"/>
                </a:solidFill>
                <a:latin typeface="OpenSans-Regular"/>
              </a:rPr>
              <a:t>3. Adicionar nos elementos.</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Ao clicar em algum elemento com o botão direito do mouse, outras funcionalidades são exibidas:</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exemplo, permite que você crie elementos no HTML (</a:t>
            </a:r>
            <a:r>
              <a:rPr lang="pt-BR" sz="1800" b="0" i="0" u="none" strike="noStrike" baseline="0" dirty="0" err="1">
                <a:solidFill>
                  <a:srgbClr val="585757"/>
                </a:solidFill>
                <a:latin typeface="OpenSans-Regular"/>
              </a:rPr>
              <a:t>Create</a:t>
            </a:r>
            <a:r>
              <a:rPr lang="pt-BR" sz="1800" b="0" i="0" u="none" strike="noStrike" baseline="0" dirty="0">
                <a:solidFill>
                  <a:srgbClr val="585757"/>
                </a:solidFill>
                <a:latin typeface="OpenSans-Regular"/>
              </a:rPr>
              <a:t> New Node), duplique (</a:t>
            </a:r>
            <a:r>
              <a:rPr lang="pt-BR" sz="1800" b="0" i="0" u="none" strike="noStrike" baseline="0" dirty="0" err="1">
                <a:solidFill>
                  <a:srgbClr val="585757"/>
                </a:solidFill>
                <a:latin typeface="OpenSans-Regular"/>
              </a:rPr>
              <a:t>Duplicate</a:t>
            </a:r>
            <a:r>
              <a:rPr lang="pt-BR" sz="1800" b="0" i="0" u="none" strike="noStrike" baseline="0" dirty="0">
                <a:solidFill>
                  <a:srgbClr val="585757"/>
                </a:solidFill>
                <a:latin typeface="OpenSans-Regular"/>
              </a:rPr>
              <a:t> Node) ou exclua um elemento selecionado (Delete Node). Você também pode realizar alterações no código</a:t>
            </a:r>
          </a:p>
          <a:p>
            <a:pPr algn="l"/>
            <a:r>
              <a:rPr lang="pt-BR" sz="1800" b="0" i="0" u="none" strike="noStrike" baseline="0" dirty="0">
                <a:solidFill>
                  <a:srgbClr val="585757"/>
                </a:solidFill>
                <a:latin typeface="OpenSans-Regular"/>
              </a:rPr>
              <a:t>exibido pelo navegador (</a:t>
            </a:r>
            <a:r>
              <a:rPr lang="pt-BR" sz="1800" b="0" i="0" u="none" strike="noStrike" baseline="0" dirty="0" err="1">
                <a:solidFill>
                  <a:srgbClr val="585757"/>
                </a:solidFill>
                <a:latin typeface="OpenSans-Regular"/>
              </a:rPr>
              <a:t>Edit</a:t>
            </a:r>
            <a:r>
              <a:rPr lang="pt-BR" sz="1800" b="0" i="0" u="none" strike="noStrike" baseline="0" dirty="0">
                <a:solidFill>
                  <a:srgbClr val="585757"/>
                </a:solidFill>
                <a:latin typeface="OpenSans-Regular"/>
              </a:rPr>
              <a:t> As HTML), os resultados são exibidos imediatamente.</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Você pode fazer todas as alterações que quiser usando o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porém essas alterações </a:t>
            </a:r>
            <a:r>
              <a:rPr lang="pt-BR" sz="1800" b="1" i="0" u="none" strike="noStrike" baseline="0" dirty="0">
                <a:solidFill>
                  <a:srgbClr val="585757"/>
                </a:solidFill>
                <a:latin typeface="OpenSans-Bold"/>
              </a:rPr>
              <a:t>não </a:t>
            </a:r>
            <a:r>
              <a:rPr lang="pt-BR" sz="1800" b="0" i="0" u="none" strike="noStrike" baseline="0" dirty="0">
                <a:solidFill>
                  <a:srgbClr val="585757"/>
                </a:solidFill>
                <a:latin typeface="OpenSans-Regular"/>
              </a:rPr>
              <a:t>são salvas no seu HTML. Se você teclar Ctrl + F5, sua página será recarregada e todas as alterações serão perdidas.</a:t>
            </a:r>
          </a:p>
          <a:p>
            <a:pPr algn="l"/>
            <a:r>
              <a:rPr lang="pt-BR" sz="1800" b="0" i="0" u="none" strike="noStrike" baseline="0" dirty="0">
                <a:solidFill>
                  <a:srgbClr val="585757"/>
                </a:solidFill>
                <a:latin typeface="OpenSans-Regular"/>
              </a:rPr>
              <a:t>O </a:t>
            </a:r>
            <a:r>
              <a:rPr lang="pt-BR" sz="1800" b="0" i="0" u="none" strike="noStrike" baseline="0" dirty="0" err="1">
                <a:solidFill>
                  <a:srgbClr val="585757"/>
                </a:solidFill>
                <a:latin typeface="OpenSans-Regular"/>
              </a:rPr>
              <a:t>Inspect</a:t>
            </a:r>
            <a:r>
              <a:rPr lang="pt-BR" sz="1800" b="0" i="0" u="none" strike="noStrike" baseline="0" dirty="0">
                <a:solidFill>
                  <a:srgbClr val="585757"/>
                </a:solidFill>
                <a:latin typeface="OpenSans-Regular"/>
              </a:rPr>
              <a:t> é apenas para identificar problemas e simular correções. Ao final, as correções devem ser replicadas para o seu arquivo HTML.</a:t>
            </a:r>
          </a:p>
          <a:p>
            <a:pPr algn="l"/>
            <a:r>
              <a:rPr lang="pt-BR" sz="1800" b="0" i="0" u="none" strike="noStrike" baseline="0" dirty="0">
                <a:solidFill>
                  <a:srgbClr val="585757"/>
                </a:solidFill>
                <a:latin typeface="OpenSans-Regular"/>
              </a:rPr>
              <a:t>Utilizando o </a:t>
            </a:r>
            <a:r>
              <a:rPr lang="pt-BR" sz="1800" b="0" i="0" u="none" strike="noStrike" baseline="0" dirty="0" err="1">
                <a:solidFill>
                  <a:srgbClr val="585757"/>
                </a:solidFill>
                <a:latin typeface="OpenSans-Regular"/>
              </a:rPr>
              <a:t>Inspect</a:t>
            </a:r>
            <a:r>
              <a:rPr lang="pt-BR" sz="1800" b="0" i="0" u="none" strike="noStrike" baseline="0" dirty="0">
                <a:solidFill>
                  <a:srgbClr val="585757"/>
                </a:solidFill>
                <a:latin typeface="OpenSans-Regular"/>
              </a:rPr>
              <a:t>, você verá como o navegador resolveu os erros de HTML. Em resumo:</a:t>
            </a:r>
          </a:p>
          <a:p>
            <a:pPr algn="l"/>
            <a:r>
              <a:rPr lang="pt-BR" sz="1800" b="0" i="0" u="none" strike="noStrike" baseline="0" dirty="0">
                <a:solidFill>
                  <a:srgbClr val="585757"/>
                </a:solidFill>
                <a:latin typeface="OpenSans-Regular"/>
              </a:rPr>
              <a:t>• Os parágrafos e itens da lista receberam </a:t>
            </a:r>
            <a:r>
              <a:rPr lang="pt-BR" sz="1800" b="0" i="0" u="none" strike="noStrike" baseline="0" dirty="0" err="1">
                <a:solidFill>
                  <a:srgbClr val="585757"/>
                </a:solidFill>
                <a:latin typeface="OpenSans-Regular"/>
              </a:rPr>
              <a:t>tags</a:t>
            </a:r>
            <a:r>
              <a:rPr lang="pt-BR" sz="1800" b="0" i="0" u="none" strike="noStrike" baseline="0" dirty="0">
                <a:solidFill>
                  <a:srgbClr val="585757"/>
                </a:solidFill>
                <a:latin typeface="OpenSans-Regular"/>
              </a:rPr>
              <a:t> de fechamento.</a:t>
            </a:r>
          </a:p>
          <a:p>
            <a:pPr algn="l"/>
            <a:r>
              <a:rPr lang="pt-BR" sz="1800" b="0" i="0" u="none" strike="noStrike" baseline="0" dirty="0">
                <a:solidFill>
                  <a:srgbClr val="585757"/>
                </a:solidFill>
                <a:latin typeface="OpenSans-Regular"/>
              </a:rPr>
              <a:t>•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foi fechado antes do início do próximo </a:t>
            </a:r>
            <a:r>
              <a:rPr lang="pt-BR" sz="1800" b="1" i="0" u="none" strike="noStrike" baseline="0" dirty="0">
                <a:solidFill>
                  <a:srgbClr val="585757"/>
                </a:solidFill>
                <a:latin typeface="OpenSans-Bold"/>
              </a:rPr>
              <a:t>&lt;li&gt;</a:t>
            </a:r>
            <a:r>
              <a:rPr lang="pt-BR" sz="1800" b="0" i="0" u="none" strike="noStrike" baseline="0" dirty="0">
                <a:solidFill>
                  <a:srgbClr val="585757"/>
                </a:solidFill>
                <a:latin typeface="OpenSans-Regular"/>
              </a:rPr>
              <a:t>, deixando todo o texto em negrito.</a:t>
            </a:r>
          </a:p>
          <a:p>
            <a:pPr algn="l"/>
            <a:r>
              <a:rPr lang="pt-BR" sz="1800" b="0" i="0" u="none" strike="noStrike" baseline="0" dirty="0">
                <a:solidFill>
                  <a:srgbClr val="585757"/>
                </a:solidFill>
                <a:latin typeface="OpenSans-Regular"/>
              </a:rPr>
              <a:t>• Já o aninhamento incorreto, foi corrigido pelo navegador da seguinte forma:</a:t>
            </a:r>
          </a:p>
          <a:p>
            <a:pPr algn="l"/>
            <a:r>
              <a:rPr lang="pt-BR" sz="1800" b="0" i="0" u="none" strike="noStrike" baseline="0" dirty="0">
                <a:solidFill>
                  <a:srgbClr val="585757"/>
                </a:solidFill>
                <a:latin typeface="OpenSans-Regular"/>
              </a:rPr>
              <a:t>• O elemento de link foi excluído por completo do HTML.</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verificação acima foi feita utilizando o Firefox, outros navegadores podem levar a resultados diferentes.</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Você já sabe que existem diferenças entre os navegadores, porém as diferenças estão diminuindo a cada ano. Mas a execução dos testes acima em um Internet Explorer ou no Chrome podem ter um resultado diferente?</a:t>
            </a:r>
          </a:p>
          <a:p>
            <a:pPr algn="l"/>
            <a:r>
              <a:rPr lang="pt-BR" sz="1800" b="0" i="0" u="none" strike="noStrike" baseline="0" dirty="0">
                <a:solidFill>
                  <a:srgbClr val="585757"/>
                </a:solidFill>
                <a:latin typeface="OpenSans-Regular"/>
              </a:rPr>
              <a:t>Para obter essa resposta, execute o código HTML nos navegadores e inspecione o código utilizando o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deve ser utilizado para a verificação de erros pontuais no código. Para uma validação mais completa do seu HTML, com o objetivo de verificar se está bem escrito, a melhor estratégia é utilizar o serviço da W3C para validação de documentos, que se encontra no endereço: </a:t>
            </a:r>
            <a:r>
              <a:rPr lang="pt-BR" sz="1800" b="0" i="1" u="none" strike="noStrike" baseline="0" dirty="0">
                <a:solidFill>
                  <a:srgbClr val="585757"/>
                </a:solidFill>
                <a:latin typeface="OpenSans-Italic"/>
              </a:rPr>
              <a:t>https://validator.w3.org/</a:t>
            </a:r>
          </a:p>
          <a:p>
            <a:pPr algn="l"/>
            <a:endParaRPr lang="pt-BR" sz="1800" b="0" i="1" u="none" strike="noStrike" baseline="0" dirty="0">
              <a:solidFill>
                <a:srgbClr val="585757"/>
              </a:solidFill>
              <a:latin typeface="OpenSans-Italic"/>
            </a:endParaRP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O funcionamento é simples, você fornece a URL da sua página (aba </a:t>
            </a:r>
            <a:r>
              <a:rPr lang="pt-BR" sz="1800" b="0" i="0" u="none" strike="noStrike" baseline="0" dirty="0" err="1">
                <a:solidFill>
                  <a:srgbClr val="585757"/>
                </a:solidFill>
                <a:latin typeface="OpenSans-Regular"/>
              </a:rPr>
              <a:t>Validate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by</a:t>
            </a:r>
            <a:r>
              <a:rPr lang="pt-BR" sz="1800" b="0" i="0" u="none" strike="noStrike" baseline="0" dirty="0">
                <a:solidFill>
                  <a:srgbClr val="585757"/>
                </a:solidFill>
                <a:latin typeface="OpenSans-Regular"/>
              </a:rPr>
              <a:t> </a:t>
            </a:r>
            <a:r>
              <a:rPr lang="pt-BR" sz="1800" b="1" i="0" u="none" strike="noStrike" baseline="0" dirty="0">
                <a:solidFill>
                  <a:srgbClr val="416BB3"/>
                </a:solidFill>
                <a:latin typeface="OpenSans-Bold"/>
              </a:rPr>
              <a:t>URI</a:t>
            </a:r>
            <a:r>
              <a:rPr lang="pt-BR" sz="1800" b="0" i="0" u="none" strike="noStrike" baseline="0" dirty="0">
                <a:solidFill>
                  <a:srgbClr val="585757"/>
                </a:solidFill>
                <a:latin typeface="OpenSans-Regular"/>
              </a:rPr>
              <a:t>) ou pode fazer o upload do seu arquivo HTML (aba Validade </a:t>
            </a:r>
            <a:r>
              <a:rPr lang="pt-BR" sz="1800" b="0" i="0" u="none" strike="noStrike" baseline="0" dirty="0" err="1">
                <a:solidFill>
                  <a:srgbClr val="585757"/>
                </a:solidFill>
                <a:latin typeface="OpenSans-Regular"/>
              </a:rPr>
              <a:t>by</a:t>
            </a:r>
            <a:r>
              <a:rPr lang="pt-BR" sz="1800" b="0" i="0" u="none" strike="noStrike" baseline="0" dirty="0">
                <a:solidFill>
                  <a:srgbClr val="585757"/>
                </a:solidFill>
                <a:latin typeface="OpenSans-Regular"/>
              </a:rPr>
              <a:t> File Upload) ou pode inserir o código diretamente na ferramenta </a:t>
            </a:r>
            <a:r>
              <a:rPr lang="en-US" sz="1800" b="0" i="0" u="none" strike="noStrike" baseline="0" dirty="0">
                <a:solidFill>
                  <a:srgbClr val="585757"/>
                </a:solidFill>
                <a:latin typeface="OpenSans-Regular"/>
              </a:rPr>
              <a:t>(aba </a:t>
            </a:r>
            <a:r>
              <a:rPr lang="en-US" sz="1800" b="0" i="0" u="none" strike="noStrike" baseline="0" dirty="0" err="1">
                <a:solidFill>
                  <a:srgbClr val="585757"/>
                </a:solidFill>
                <a:latin typeface="OpenSans-Regular"/>
              </a:rPr>
              <a:t>Validade</a:t>
            </a:r>
            <a:r>
              <a:rPr lang="en-US" sz="1800" b="0" i="0" u="none" strike="noStrike" baseline="0" dirty="0">
                <a:solidFill>
                  <a:srgbClr val="585757"/>
                </a:solidFill>
                <a:latin typeface="OpenSans-Regular"/>
              </a:rPr>
              <a:t> by Direct Input).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realizar a validação no código descrito acima, digite a URL do seu projeto no campo “</a:t>
            </a:r>
            <a:r>
              <a:rPr lang="pt-BR" sz="1800" b="0" i="0" u="none" strike="noStrike" baseline="0" dirty="0" err="1">
                <a:solidFill>
                  <a:srgbClr val="585757"/>
                </a:solidFill>
                <a:latin typeface="OpenSans-Regular"/>
              </a:rPr>
              <a:t>Address</a:t>
            </a:r>
            <a:r>
              <a:rPr lang="pt-BR" sz="1800" b="0" i="0" u="none" strike="noStrike" baseline="0" dirty="0">
                <a:solidFill>
                  <a:srgbClr val="585757"/>
                </a:solidFill>
                <a:latin typeface="OpenSans-Regular"/>
              </a:rPr>
              <a:t>”, por exemplo: </a:t>
            </a:r>
            <a:r>
              <a:rPr lang="pt-BR" sz="1800" b="0" i="1" u="none" strike="noStrike" baseline="0" dirty="0">
                <a:solidFill>
                  <a:srgbClr val="585757"/>
                </a:solidFill>
                <a:latin typeface="OpenSans-Italic"/>
              </a:rPr>
              <a:t>https://repl.it/@Fbricadede/depurando-html </a:t>
            </a:r>
            <a:r>
              <a:rPr lang="pt-BR" sz="1800" b="0" i="0" u="none" strike="noStrike" baseline="0" dirty="0">
                <a:solidFill>
                  <a:srgbClr val="585757"/>
                </a:solidFill>
                <a:latin typeface="OpenSans-Regular"/>
              </a:rPr>
              <a:t>Em seguida, clique em “</a:t>
            </a:r>
            <a:r>
              <a:rPr lang="pt-BR" sz="1800" b="0" i="0" u="none" strike="noStrike" baseline="0" dirty="0" err="1">
                <a:solidFill>
                  <a:srgbClr val="585757"/>
                </a:solidFill>
                <a:latin typeface="OpenSans-Regular"/>
              </a:rPr>
              <a:t>Check</a:t>
            </a:r>
            <a:r>
              <a:rPr lang="pt-BR" sz="1800" b="0" i="0" u="none" strike="noStrike" baseline="0" dirty="0">
                <a:solidFill>
                  <a:srgbClr val="585757"/>
                </a:solidFill>
                <a:latin typeface="OpenSans-Regular"/>
              </a:rPr>
              <a:t>”. A seguinte lista de erros e avisos é exibida:</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que a ferramenta descreve o erro e a linha onde ele ocorre. As mensagens podem não ser claras a princípio, mas com o tempo você vai conseguir identificar rapidamente o erro.</a:t>
            </a:r>
          </a:p>
          <a:p>
            <a:pPr algn="l"/>
            <a:r>
              <a:rPr lang="pt-BR" sz="1800" b="0" i="0" u="none" strike="noStrike" baseline="0" dirty="0">
                <a:solidFill>
                  <a:srgbClr val="585757"/>
                </a:solidFill>
                <a:latin typeface="OpenSans-Regular"/>
              </a:rPr>
              <a:t>A grande vantagem dessa ferramenta é que em poucos segundos você pode validar um documento HTML grande e complexo. Em seguida, você pode utilizar a ferramenta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para investigar cada um dos erros.</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mais informações sobre a ferramenta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acesse o endereço: </a:t>
            </a:r>
            <a:r>
              <a:rPr lang="pt-BR" sz="1800" b="0" i="1" u="none" strike="noStrike" baseline="0" dirty="0">
                <a:solidFill>
                  <a:srgbClr val="585757"/>
                </a:solidFill>
                <a:latin typeface="OpenSans-Italic"/>
              </a:rPr>
              <a:t>https://developer.mozilla.org/pt-BR/docs/Learn/Common_questions/ferramentas_de_desenvolvimento_do_navegador</a:t>
            </a:r>
            <a:endParaRPr lang="en-US" dirty="0"/>
          </a:p>
        </p:txBody>
      </p:sp>
      <p:sp>
        <p:nvSpPr>
          <p:cNvPr id="4" name="Slide Number Placeholder 3">
            <a:extLst>
              <a:ext uri="{FF2B5EF4-FFF2-40B4-BE49-F238E27FC236}">
                <a16:creationId xmlns:a16="http://schemas.microsoft.com/office/drawing/2014/main" id="{EF6ACA06-FB94-E7BF-F2F7-7469BCE9BD3A}"/>
              </a:ext>
            </a:extLst>
          </p:cNvPr>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34620417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4783-AAC0-33F5-A6AE-D15B280B10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257E33-C578-1CF1-57D8-AFEE9F37FD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3752F0-F398-1EA7-5D62-961251B8AE8B}"/>
              </a:ext>
            </a:extLst>
          </p:cNvPr>
          <p:cNvSpPr>
            <a:spLocks noGrp="1"/>
          </p:cNvSpPr>
          <p:nvPr>
            <p:ph type="body" idx="1"/>
          </p:nvPr>
        </p:nvSpPr>
        <p:spPr/>
        <p:txBody>
          <a:bodyPr/>
          <a:lstStyle/>
          <a:p>
            <a:pPr algn="l"/>
            <a:r>
              <a:rPr lang="pt-BR" sz="1800" b="1" i="0" u="none" strike="noStrike" baseline="0" dirty="0">
                <a:solidFill>
                  <a:srgbClr val="585757"/>
                </a:solidFill>
                <a:latin typeface="OpenSans-Bold"/>
              </a:rPr>
              <a:t>Acesse na plataforma o vídeo: </a:t>
            </a:r>
            <a:r>
              <a:rPr lang="pt-BR" sz="1800" b="0" i="0" u="none" strike="noStrike" baseline="0" dirty="0">
                <a:solidFill>
                  <a:srgbClr val="585757"/>
                </a:solidFill>
                <a:latin typeface="OpenSans-Regular"/>
              </a:rPr>
              <a:t>Depurando o HTML</a:t>
            </a:r>
          </a:p>
          <a:p>
            <a:pPr algn="l"/>
            <a:r>
              <a:rPr lang="pt-BR" sz="1800" b="0" i="0" u="none" strike="noStrike" baseline="0" dirty="0">
                <a:solidFill>
                  <a:srgbClr val="585757"/>
                </a:solidFill>
                <a:latin typeface="Roboto-Black"/>
              </a:rPr>
              <a:t>Aprofunde-se</a:t>
            </a:r>
          </a:p>
          <a:p>
            <a:pPr algn="l"/>
            <a:r>
              <a:rPr lang="pt-BR" sz="1800" b="0" i="0" u="none" strike="noStrike" baseline="0" dirty="0">
                <a:solidFill>
                  <a:srgbClr val="585757"/>
                </a:solidFill>
                <a:latin typeface="OpenSans-Regular"/>
              </a:rPr>
              <a:t>Para mais informações sobre o serviço da W3C para validação de documentos, acesse os endereços:</a:t>
            </a:r>
          </a:p>
          <a:p>
            <a:pPr algn="l"/>
            <a:r>
              <a:rPr lang="pt-BR" sz="1800" b="0" i="1" u="none" strike="noStrike" baseline="0" dirty="0">
                <a:solidFill>
                  <a:srgbClr val="585757"/>
                </a:solidFill>
                <a:latin typeface="OpenSans-Italic"/>
              </a:rPr>
              <a:t>https://medium.com/@erretres/codepen-and-w3c-markup-validation-service-fbb62f1de568</a:t>
            </a:r>
          </a:p>
          <a:p>
            <a:pPr algn="l"/>
            <a:r>
              <a:rPr lang="pt-BR" sz="1800" b="0" i="1" u="none" strike="noStrike" baseline="0" dirty="0">
                <a:solidFill>
                  <a:srgbClr val="585757"/>
                </a:solidFill>
                <a:latin typeface="OpenSans-Italic"/>
              </a:rPr>
              <a:t>https://validator.w3.org/docs/</a:t>
            </a:r>
          </a:p>
          <a:p>
            <a:pPr algn="l"/>
            <a:r>
              <a:rPr lang="pt-BR" sz="1800" b="0" i="0" u="none" strike="noStrike" baseline="0" dirty="0">
                <a:solidFill>
                  <a:srgbClr val="585757"/>
                </a:solidFill>
                <a:latin typeface="OpenSans-Regular"/>
              </a:rPr>
              <a:t>Você viu que escrever código em HTML é muito fácil, mas alguns erros podem acontecer à medida que suas páginas começam a ficar maiores e mais complexas. Esta seção apresenta algumas ferramentas</a:t>
            </a:r>
          </a:p>
          <a:p>
            <a:pPr algn="l"/>
            <a:r>
              <a:rPr lang="pt-BR" sz="1800" b="0" i="0" u="none" strike="noStrike" baseline="0" dirty="0">
                <a:solidFill>
                  <a:srgbClr val="585757"/>
                </a:solidFill>
                <a:latin typeface="OpenSans-Regular"/>
              </a:rPr>
              <a:t>que podem te ajudar a encontrar e corrigir erros nas suas páginas HTML.</a:t>
            </a:r>
          </a:p>
          <a:p>
            <a:pPr algn="l"/>
            <a:r>
              <a:rPr lang="pt-BR" sz="1800" b="0" i="0" u="none" strike="noStrike" baseline="0" dirty="0">
                <a:solidFill>
                  <a:srgbClr val="585757"/>
                </a:solidFill>
                <a:latin typeface="OpenSans-Regular"/>
              </a:rPr>
              <a:t>A linguagem HTML é muito mais permissiva do que outras de programação, ou seja, um navegador exibe a página mesmo que ela tenha erros de sintaxe. Os navegadores possuem regras para interpretar as marcações que estão incorretas, claro que isso pode gerar um resultado que você não esperava, em resumo, um problema na sua página. O site MDN web </a:t>
            </a:r>
            <a:r>
              <a:rPr lang="pt-BR" sz="1800" b="0" i="0" u="none" strike="noStrike" baseline="0" dirty="0" err="1">
                <a:solidFill>
                  <a:srgbClr val="585757"/>
                </a:solidFill>
                <a:latin typeface="OpenSans-Regular"/>
              </a:rPr>
              <a:t>docs</a:t>
            </a:r>
            <a:r>
              <a:rPr lang="pt-BR" sz="1800" b="0" i="0" u="none" strike="noStrike" baseline="0" dirty="0">
                <a:solidFill>
                  <a:srgbClr val="585757"/>
                </a:solidFill>
                <a:latin typeface="OpenSans-Regular"/>
              </a:rPr>
              <a:t> explica o motivo do HTML ser assim:</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HTML é analisado permissivamente porque, quando a web foi criada, foi decidido que permitir que as pessoas publicassem seu conteúdo era mais importante do que garantir que a sintaxe estivesse absolutamente correta. A web provavelmente não seria tão popular como é hoje, se tivesse sido mais rigorosa desde o início (MDN, 2019).</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na prática essa natureza permissiva do HTML. Acesse o código: </a:t>
            </a:r>
            <a:r>
              <a:rPr lang="pt-BR" sz="1800" b="0" i="1" u="none" strike="noStrike" baseline="0" dirty="0">
                <a:solidFill>
                  <a:srgbClr val="585757"/>
                </a:solidFill>
                <a:latin typeface="OpenSans-Italic"/>
              </a:rPr>
              <a:t>https://repl.it/@Fbricadede/depurando-html</a:t>
            </a:r>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Esse código possui três erros comuns: elementos não fechados, elementos mal aninhados e atributos</a:t>
            </a:r>
          </a:p>
          <a:p>
            <a:pPr algn="l"/>
            <a:r>
              <a:rPr lang="pt-BR" sz="1800" b="0" i="0" u="none" strike="noStrike" baseline="0" dirty="0">
                <a:solidFill>
                  <a:srgbClr val="585757"/>
                </a:solidFill>
                <a:latin typeface="OpenSans-Regular"/>
              </a:rPr>
              <a:t>não fechados.</a:t>
            </a:r>
          </a:p>
          <a:p>
            <a:pPr algn="l"/>
            <a:r>
              <a:rPr lang="pt-BR" sz="1800" b="0" i="0" u="none" strike="noStrike" baseline="0" dirty="0">
                <a:solidFill>
                  <a:srgbClr val="585757"/>
                </a:solidFill>
                <a:latin typeface="OpenSans-Regular"/>
              </a:rPr>
              <a:t>Agora abra o código em um navegador para ver o seguinte resultado:</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Os problemas da página são:</a:t>
            </a:r>
          </a:p>
          <a:p>
            <a:pPr algn="l"/>
            <a:r>
              <a:rPr lang="pt-BR" sz="1800" b="0" i="0" u="none" strike="noStrike" baseline="0" dirty="0">
                <a:solidFill>
                  <a:srgbClr val="585757"/>
                </a:solidFill>
                <a:latin typeface="OpenSans-Regular"/>
              </a:rPr>
              <a:t>• Parágrafo e listas não possuem </a:t>
            </a:r>
            <a:r>
              <a:rPr lang="pt-BR" sz="1800" b="0" i="0" u="none" strike="noStrike" baseline="0" dirty="0" err="1">
                <a:solidFill>
                  <a:srgbClr val="585757"/>
                </a:solidFill>
                <a:latin typeface="OpenSans-Regular"/>
              </a:rPr>
              <a:t>tags</a:t>
            </a:r>
            <a:r>
              <a:rPr lang="pt-BR" sz="1800" b="0" i="0" u="none" strike="noStrike" baseline="0" dirty="0">
                <a:solidFill>
                  <a:srgbClr val="585757"/>
                </a:solidFill>
                <a:latin typeface="OpenSans-Regular"/>
              </a:rPr>
              <a:t> de fechamento: conforme imagem acima, isso não afetou o desenho da página, pois o navegador inferiu onde cada elemento deveria terminar.</a:t>
            </a:r>
          </a:p>
          <a:p>
            <a:pPr algn="l"/>
            <a:r>
              <a:rPr lang="pt-BR" sz="1800" b="1" i="0" u="none" strike="noStrike" baseline="0" dirty="0">
                <a:solidFill>
                  <a:srgbClr val="585757"/>
                </a:solidFill>
                <a:latin typeface="OpenSans-Bold"/>
              </a:rPr>
              <a:t>• &lt;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não possui </a:t>
            </a:r>
            <a:r>
              <a:rPr lang="pt-BR" sz="1800" b="0" i="0" u="none" strike="noStrike" baseline="0" dirty="0" err="1">
                <a:solidFill>
                  <a:srgbClr val="585757"/>
                </a:solidFill>
                <a:latin typeface="OpenSans-Regular"/>
              </a:rPr>
              <a:t>tag</a:t>
            </a:r>
            <a:r>
              <a:rPr lang="pt-BR" sz="1800" b="0" i="0" u="none" strike="noStrike" baseline="0" dirty="0">
                <a:solidFill>
                  <a:srgbClr val="585757"/>
                </a:solidFill>
                <a:latin typeface="OpenSans-Regular"/>
              </a:rPr>
              <a:t> de fechamento: veja que neste caso o navegador não conseguiu resolver e todo o texto foi destacado.</a:t>
            </a:r>
          </a:p>
          <a:p>
            <a:pPr algn="l"/>
            <a:r>
              <a:rPr lang="pt-BR" sz="1800" b="0" i="0" u="none" strike="noStrike" baseline="0" dirty="0">
                <a:solidFill>
                  <a:srgbClr val="585757"/>
                </a:solidFill>
                <a:latin typeface="OpenSans-Regular"/>
              </a:rPr>
              <a:t>• Elementos mal aninhados: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&gt;&lt;em&gt;&lt;/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&gt;&lt;/em&gt;</a:t>
            </a:r>
            <a:r>
              <a:rPr lang="pt-BR" sz="1800" b="0" i="0" u="none" strike="noStrike" baseline="0" dirty="0">
                <a:solidFill>
                  <a:srgbClr val="585757"/>
                </a:solidFill>
                <a:latin typeface="OpenSans-Regular"/>
              </a:rPr>
              <a:t>. Neste caso, foi aplicado o estilo negrito e itálico a um texto que não deveria ter formatação.</a:t>
            </a:r>
          </a:p>
          <a:p>
            <a:pPr algn="l"/>
            <a:r>
              <a:rPr lang="pt-BR" sz="1800" b="0" i="0" u="none" strike="noStrike" baseline="0" dirty="0">
                <a:solidFill>
                  <a:srgbClr val="585757"/>
                </a:solidFill>
                <a:latin typeface="OpenSans-Regular"/>
              </a:rPr>
              <a:t>• Valor do atributo </a:t>
            </a:r>
            <a:r>
              <a:rPr lang="pt-BR" sz="1800" b="1" i="0" u="none" strike="noStrike" baseline="0" dirty="0" err="1">
                <a:solidFill>
                  <a:srgbClr val="585757"/>
                </a:solidFill>
                <a:latin typeface="OpenSans-Bold"/>
              </a:rPr>
              <a:t>href</a:t>
            </a:r>
            <a:r>
              <a:rPr lang="pt-BR" sz="1800" b="1" i="0" u="none" strike="noStrike" baseline="0" dirty="0">
                <a:solidFill>
                  <a:srgbClr val="585757"/>
                </a:solidFill>
                <a:latin typeface="OpenSans-Bold"/>
              </a:rPr>
              <a:t> </a:t>
            </a:r>
            <a:r>
              <a:rPr lang="pt-BR" sz="1800" b="0" i="0" u="none" strike="noStrike" baseline="0" dirty="0">
                <a:solidFill>
                  <a:srgbClr val="585757"/>
                </a:solidFill>
                <a:latin typeface="OpenSans-Regular"/>
              </a:rPr>
              <a:t>não possui as aspas de fechamento: neste caso o elemento link não foi exibido na tela.</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Navegadores modernos possuem um conjunto de ferramentas para inspecionar código HTML, como 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ferramenta disponível para Internet Explorer, Firefox, Chrome, Safari e Opera. No Firefox,</a:t>
            </a:r>
          </a:p>
          <a:p>
            <a:pPr algn="l"/>
            <a:r>
              <a:rPr lang="pt-BR" sz="1800" b="0" i="0" u="none" strike="noStrike" baseline="0" dirty="0">
                <a:solidFill>
                  <a:srgbClr val="585757"/>
                </a:solidFill>
                <a:latin typeface="OpenSans-Regular"/>
              </a:rPr>
              <a:t>você pode ativar a ferramenta de três formas:</a:t>
            </a:r>
          </a:p>
          <a:p>
            <a:pPr algn="l"/>
            <a:r>
              <a:rPr lang="pt-BR" sz="1800" b="0" i="0" u="none" strike="noStrike" baseline="0" dirty="0">
                <a:solidFill>
                  <a:srgbClr val="585757"/>
                </a:solidFill>
                <a:latin typeface="OpenSans-Regular"/>
              </a:rPr>
              <a:t>• Usando teclado: Ctrl + Shift + I.</a:t>
            </a:r>
          </a:p>
          <a:p>
            <a:pPr algn="l"/>
            <a:r>
              <a:rPr lang="pt-BR" sz="1800" b="0" i="0" u="none" strike="noStrike" baseline="0" dirty="0">
                <a:solidFill>
                  <a:srgbClr val="585757"/>
                </a:solidFill>
                <a:latin typeface="OpenSans-Regular"/>
              </a:rPr>
              <a:t>• Usando o menu do navegador: Menu &gt; Web </a:t>
            </a:r>
            <a:r>
              <a:rPr lang="pt-BR" sz="1800" b="0" i="0" u="none" strike="noStrike" baseline="0" dirty="0" err="1">
                <a:solidFill>
                  <a:srgbClr val="585757"/>
                </a:solidFill>
                <a:latin typeface="OpenSans-Regular"/>
              </a:rPr>
              <a:t>Developer</a:t>
            </a:r>
            <a:r>
              <a:rPr lang="pt-BR" sz="1800" b="0" i="0" u="none" strike="noStrike" baseline="0" dirty="0">
                <a:solidFill>
                  <a:srgbClr val="585757"/>
                </a:solidFill>
                <a:latin typeface="OpenSans-Regular"/>
              </a:rPr>
              <a:t> &gt; Inspector.</a:t>
            </a:r>
          </a:p>
          <a:p>
            <a:pPr algn="l"/>
            <a:r>
              <a:rPr lang="pt-BR" sz="1800" b="0" i="0" u="none" strike="noStrike" baseline="0" dirty="0">
                <a:solidFill>
                  <a:srgbClr val="585757"/>
                </a:solidFill>
                <a:latin typeface="OpenSans-Regular"/>
              </a:rPr>
              <a:t>• Usando o mouse: clique com o botão direito na página e selecione “</a:t>
            </a:r>
            <a:r>
              <a:rPr lang="pt-BR" sz="1800" b="0" i="0" u="none" strike="noStrike" baseline="0" dirty="0" err="1">
                <a:solidFill>
                  <a:srgbClr val="585757"/>
                </a:solidFill>
                <a:latin typeface="OpenSans-Regular"/>
              </a:rPr>
              <a:t>Inspect</a:t>
            </a:r>
            <a:r>
              <a:rPr lang="pt-BR" sz="1800" b="0" i="0" u="none" strike="noStrike" baseline="0" dirty="0">
                <a:solidFill>
                  <a:srgbClr val="585757"/>
                </a:solidFill>
                <a:latin typeface="OpenSans-Regular"/>
              </a:rPr>
              <a:t> Element” no menu que aparece.</a:t>
            </a:r>
          </a:p>
          <a:p>
            <a:pPr algn="l"/>
            <a:r>
              <a:rPr lang="pt-BR" sz="1800" b="0" i="0" u="none" strike="noStrike" baseline="0" dirty="0">
                <a:solidFill>
                  <a:srgbClr val="585757"/>
                </a:solidFill>
                <a:latin typeface="OpenSans-Regular"/>
              </a:rPr>
              <a:t>Ao ativar a ferramenta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você vai ver o resultado do HTML em uma página em execução.</a:t>
            </a:r>
          </a:p>
          <a:p>
            <a:pPr algn="l"/>
            <a:r>
              <a:rPr lang="pt-BR" sz="1800" b="0" i="0" u="none" strike="noStrike" baseline="0" dirty="0">
                <a:solidFill>
                  <a:srgbClr val="585757"/>
                </a:solidFill>
                <a:latin typeface="OpenSans-Regular"/>
              </a:rPr>
              <a:t>Conforme imagem abaixo:</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ferramenta disponibiliza três funcionalidades para lhe ajudar a depurar o HTML:</a:t>
            </a:r>
          </a:p>
          <a:p>
            <a:pPr algn="l"/>
            <a:r>
              <a:rPr lang="pt-BR" sz="1800" b="0" i="0" u="none" strike="noStrike" baseline="0" dirty="0">
                <a:solidFill>
                  <a:srgbClr val="585757"/>
                </a:solidFill>
                <a:latin typeface="OpenSans-Regular"/>
              </a:rPr>
              <a:t>1. Selecionar elemento da página.</a:t>
            </a:r>
          </a:p>
          <a:p>
            <a:pPr algn="l"/>
            <a:r>
              <a:rPr lang="pt-BR" sz="1800" b="0" i="0" u="none" strike="noStrike" baseline="0" dirty="0">
                <a:solidFill>
                  <a:srgbClr val="585757"/>
                </a:solidFill>
                <a:latin typeface="OpenSans-Regular"/>
              </a:rPr>
              <a:t>2. Pesquisar elemento no HTML.</a:t>
            </a:r>
          </a:p>
          <a:p>
            <a:pPr algn="l"/>
            <a:r>
              <a:rPr lang="pt-BR" sz="1800" b="0" i="0" u="none" strike="noStrike" baseline="0" dirty="0">
                <a:solidFill>
                  <a:srgbClr val="585757"/>
                </a:solidFill>
                <a:latin typeface="OpenSans-Regular"/>
              </a:rPr>
              <a:t>3. Adicionar nos elementos.</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Ao clicar em algum elemento com o botão direito do mouse, outras funcionalidades são exibidas:</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Por exemplo, permite que você crie elementos no HTML (</a:t>
            </a:r>
            <a:r>
              <a:rPr lang="pt-BR" sz="1800" b="0" i="0" u="none" strike="noStrike" baseline="0" dirty="0" err="1">
                <a:solidFill>
                  <a:srgbClr val="585757"/>
                </a:solidFill>
                <a:latin typeface="OpenSans-Regular"/>
              </a:rPr>
              <a:t>Create</a:t>
            </a:r>
            <a:r>
              <a:rPr lang="pt-BR" sz="1800" b="0" i="0" u="none" strike="noStrike" baseline="0" dirty="0">
                <a:solidFill>
                  <a:srgbClr val="585757"/>
                </a:solidFill>
                <a:latin typeface="OpenSans-Regular"/>
              </a:rPr>
              <a:t> New Node), duplique (</a:t>
            </a:r>
            <a:r>
              <a:rPr lang="pt-BR" sz="1800" b="0" i="0" u="none" strike="noStrike" baseline="0" dirty="0" err="1">
                <a:solidFill>
                  <a:srgbClr val="585757"/>
                </a:solidFill>
                <a:latin typeface="OpenSans-Regular"/>
              </a:rPr>
              <a:t>Duplicate</a:t>
            </a:r>
            <a:r>
              <a:rPr lang="pt-BR" sz="1800" b="0" i="0" u="none" strike="noStrike" baseline="0" dirty="0">
                <a:solidFill>
                  <a:srgbClr val="585757"/>
                </a:solidFill>
                <a:latin typeface="OpenSans-Regular"/>
              </a:rPr>
              <a:t> Node) ou exclua um elemento selecionado (Delete Node). Você também pode realizar alterações no código</a:t>
            </a:r>
          </a:p>
          <a:p>
            <a:pPr algn="l"/>
            <a:r>
              <a:rPr lang="pt-BR" sz="1800" b="0" i="0" u="none" strike="noStrike" baseline="0" dirty="0">
                <a:solidFill>
                  <a:srgbClr val="585757"/>
                </a:solidFill>
                <a:latin typeface="OpenSans-Regular"/>
              </a:rPr>
              <a:t>exibido pelo navegador (</a:t>
            </a:r>
            <a:r>
              <a:rPr lang="pt-BR" sz="1800" b="0" i="0" u="none" strike="noStrike" baseline="0" dirty="0" err="1">
                <a:solidFill>
                  <a:srgbClr val="585757"/>
                </a:solidFill>
                <a:latin typeface="OpenSans-Regular"/>
              </a:rPr>
              <a:t>Edit</a:t>
            </a:r>
            <a:r>
              <a:rPr lang="pt-BR" sz="1800" b="0" i="0" u="none" strike="noStrike" baseline="0" dirty="0">
                <a:solidFill>
                  <a:srgbClr val="585757"/>
                </a:solidFill>
                <a:latin typeface="OpenSans-Regular"/>
              </a:rPr>
              <a:t> As HTML), os resultados são exibidos imediatamente.</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Você pode fazer todas as alterações que quiser usando o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porém essas alterações </a:t>
            </a:r>
            <a:r>
              <a:rPr lang="pt-BR" sz="1800" b="1" i="0" u="none" strike="noStrike" baseline="0" dirty="0">
                <a:solidFill>
                  <a:srgbClr val="585757"/>
                </a:solidFill>
                <a:latin typeface="OpenSans-Bold"/>
              </a:rPr>
              <a:t>não </a:t>
            </a:r>
            <a:r>
              <a:rPr lang="pt-BR" sz="1800" b="0" i="0" u="none" strike="noStrike" baseline="0" dirty="0">
                <a:solidFill>
                  <a:srgbClr val="585757"/>
                </a:solidFill>
                <a:latin typeface="OpenSans-Regular"/>
              </a:rPr>
              <a:t>são salvas no seu HTML. Se você teclar Ctrl + F5, sua página será recarregada e todas as alterações serão perdidas.</a:t>
            </a:r>
          </a:p>
          <a:p>
            <a:pPr algn="l"/>
            <a:r>
              <a:rPr lang="pt-BR" sz="1800" b="0" i="0" u="none" strike="noStrike" baseline="0" dirty="0">
                <a:solidFill>
                  <a:srgbClr val="585757"/>
                </a:solidFill>
                <a:latin typeface="OpenSans-Regular"/>
              </a:rPr>
              <a:t>O </a:t>
            </a:r>
            <a:r>
              <a:rPr lang="pt-BR" sz="1800" b="0" i="0" u="none" strike="noStrike" baseline="0" dirty="0" err="1">
                <a:solidFill>
                  <a:srgbClr val="585757"/>
                </a:solidFill>
                <a:latin typeface="OpenSans-Regular"/>
              </a:rPr>
              <a:t>Inspect</a:t>
            </a:r>
            <a:r>
              <a:rPr lang="pt-BR" sz="1800" b="0" i="0" u="none" strike="noStrike" baseline="0" dirty="0">
                <a:solidFill>
                  <a:srgbClr val="585757"/>
                </a:solidFill>
                <a:latin typeface="OpenSans-Regular"/>
              </a:rPr>
              <a:t> é apenas para identificar problemas e simular correções. Ao final, as correções devem ser replicadas para o seu arquivo HTML.</a:t>
            </a:r>
          </a:p>
          <a:p>
            <a:pPr algn="l"/>
            <a:r>
              <a:rPr lang="pt-BR" sz="1800" b="0" i="0" u="none" strike="noStrike" baseline="0" dirty="0">
                <a:solidFill>
                  <a:srgbClr val="585757"/>
                </a:solidFill>
                <a:latin typeface="OpenSans-Regular"/>
              </a:rPr>
              <a:t>Utilizando o </a:t>
            </a:r>
            <a:r>
              <a:rPr lang="pt-BR" sz="1800" b="0" i="0" u="none" strike="noStrike" baseline="0" dirty="0" err="1">
                <a:solidFill>
                  <a:srgbClr val="585757"/>
                </a:solidFill>
                <a:latin typeface="OpenSans-Regular"/>
              </a:rPr>
              <a:t>Inspect</a:t>
            </a:r>
            <a:r>
              <a:rPr lang="pt-BR" sz="1800" b="0" i="0" u="none" strike="noStrike" baseline="0" dirty="0">
                <a:solidFill>
                  <a:srgbClr val="585757"/>
                </a:solidFill>
                <a:latin typeface="OpenSans-Regular"/>
              </a:rPr>
              <a:t>, você verá como o navegador resolveu os erros de HTML. Em resumo:</a:t>
            </a:r>
          </a:p>
          <a:p>
            <a:pPr algn="l"/>
            <a:r>
              <a:rPr lang="pt-BR" sz="1800" b="0" i="0" u="none" strike="noStrike" baseline="0" dirty="0">
                <a:solidFill>
                  <a:srgbClr val="585757"/>
                </a:solidFill>
                <a:latin typeface="OpenSans-Regular"/>
              </a:rPr>
              <a:t>• Os parágrafos e itens da lista receberam </a:t>
            </a:r>
            <a:r>
              <a:rPr lang="pt-BR" sz="1800" b="0" i="0" u="none" strike="noStrike" baseline="0" dirty="0" err="1">
                <a:solidFill>
                  <a:srgbClr val="585757"/>
                </a:solidFill>
                <a:latin typeface="OpenSans-Regular"/>
              </a:rPr>
              <a:t>tags</a:t>
            </a:r>
            <a:r>
              <a:rPr lang="pt-BR" sz="1800" b="0" i="0" u="none" strike="noStrike" baseline="0" dirty="0">
                <a:solidFill>
                  <a:srgbClr val="585757"/>
                </a:solidFill>
                <a:latin typeface="OpenSans-Regular"/>
              </a:rPr>
              <a:t> de fechamento.</a:t>
            </a:r>
          </a:p>
          <a:p>
            <a:pPr algn="l"/>
            <a:r>
              <a:rPr lang="pt-BR" sz="1800" b="0" i="0" u="none" strike="noStrike" baseline="0" dirty="0">
                <a:solidFill>
                  <a:srgbClr val="585757"/>
                </a:solidFill>
                <a:latin typeface="OpenSans-Regular"/>
              </a:rPr>
              <a:t>• O elemento </a:t>
            </a:r>
            <a:r>
              <a:rPr lang="pt-BR" sz="1800" b="1" i="0" u="none" strike="noStrike" baseline="0" dirty="0">
                <a:solidFill>
                  <a:srgbClr val="585757"/>
                </a:solidFill>
                <a:latin typeface="OpenSans-Bold"/>
              </a:rPr>
              <a:t>&lt;</a:t>
            </a:r>
            <a:r>
              <a:rPr lang="pt-BR" sz="1800" b="1" i="0" u="none" strike="noStrike" baseline="0" dirty="0" err="1">
                <a:solidFill>
                  <a:srgbClr val="585757"/>
                </a:solidFill>
                <a:latin typeface="OpenSans-Bold"/>
              </a:rPr>
              <a:t>strong</a:t>
            </a:r>
            <a:r>
              <a:rPr lang="pt-BR" sz="1800" b="1" i="0" u="none" strike="noStrike" baseline="0" dirty="0">
                <a:solidFill>
                  <a:srgbClr val="585757"/>
                </a:solidFill>
                <a:latin typeface="OpenSans-Bold"/>
              </a:rPr>
              <a:t>&gt; </a:t>
            </a:r>
            <a:r>
              <a:rPr lang="pt-BR" sz="1800" b="0" i="0" u="none" strike="noStrike" baseline="0" dirty="0">
                <a:solidFill>
                  <a:srgbClr val="585757"/>
                </a:solidFill>
                <a:latin typeface="OpenSans-Regular"/>
              </a:rPr>
              <a:t>foi fechado antes do início do próximo </a:t>
            </a:r>
            <a:r>
              <a:rPr lang="pt-BR" sz="1800" b="1" i="0" u="none" strike="noStrike" baseline="0" dirty="0">
                <a:solidFill>
                  <a:srgbClr val="585757"/>
                </a:solidFill>
                <a:latin typeface="OpenSans-Bold"/>
              </a:rPr>
              <a:t>&lt;li&gt;</a:t>
            </a:r>
            <a:r>
              <a:rPr lang="pt-BR" sz="1800" b="0" i="0" u="none" strike="noStrike" baseline="0" dirty="0">
                <a:solidFill>
                  <a:srgbClr val="585757"/>
                </a:solidFill>
                <a:latin typeface="OpenSans-Regular"/>
              </a:rPr>
              <a:t>, deixando todo o texto em negrito.</a:t>
            </a:r>
          </a:p>
          <a:p>
            <a:pPr algn="l"/>
            <a:r>
              <a:rPr lang="pt-BR" sz="1800" b="0" i="0" u="none" strike="noStrike" baseline="0" dirty="0">
                <a:solidFill>
                  <a:srgbClr val="585757"/>
                </a:solidFill>
                <a:latin typeface="OpenSans-Regular"/>
              </a:rPr>
              <a:t>• Já o aninhamento incorreto, foi corrigido pelo navegador da seguinte forma:</a:t>
            </a:r>
          </a:p>
          <a:p>
            <a:pPr algn="l"/>
            <a:r>
              <a:rPr lang="pt-BR" sz="1800" b="0" i="0" u="none" strike="noStrike" baseline="0" dirty="0">
                <a:solidFill>
                  <a:srgbClr val="585757"/>
                </a:solidFill>
                <a:latin typeface="OpenSans-Regular"/>
              </a:rPr>
              <a:t>• O elemento de link foi excluído por completo do HTML.</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A verificação acima foi feita utilizando o Firefox, outros navegadores podem levar a resultados diferentes.</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Você já sabe que existem diferenças entre os navegadores, porém as diferenças estão diminuindo a cada ano. Mas a execução dos testes acima em um Internet Explorer ou no Chrome podem ter um resultado diferente?</a:t>
            </a:r>
          </a:p>
          <a:p>
            <a:pPr algn="l"/>
            <a:r>
              <a:rPr lang="pt-BR" sz="1800" b="0" i="0" u="none" strike="noStrike" baseline="0" dirty="0">
                <a:solidFill>
                  <a:srgbClr val="585757"/>
                </a:solidFill>
                <a:latin typeface="OpenSans-Regular"/>
              </a:rPr>
              <a:t>Para obter essa resposta, execute o código HTML nos navegadores e inspecione o código utilizando o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O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deve ser utilizado para a verificação de erros pontuais no código. Para uma validação mais completa do seu HTML, com o objetivo de verificar se está bem escrito, a melhor estratégia é utilizar o serviço da W3C para validação de documentos, que se encontra no endereço: </a:t>
            </a:r>
            <a:r>
              <a:rPr lang="pt-BR" sz="1800" b="0" i="1" u="none" strike="noStrike" baseline="0" dirty="0">
                <a:solidFill>
                  <a:srgbClr val="585757"/>
                </a:solidFill>
                <a:latin typeface="OpenSans-Italic"/>
              </a:rPr>
              <a:t>https://validator.w3.org/</a:t>
            </a:r>
          </a:p>
          <a:p>
            <a:pPr algn="l"/>
            <a:endParaRPr lang="pt-BR" sz="1800" b="0" i="1" u="none" strike="noStrike" baseline="0" dirty="0">
              <a:solidFill>
                <a:srgbClr val="585757"/>
              </a:solidFill>
              <a:latin typeface="OpenSans-Italic"/>
            </a:endParaRPr>
          </a:p>
          <a:p>
            <a:pPr algn="l"/>
            <a:endParaRPr lang="pt-BR" sz="1800" b="0" i="1" u="none" strike="noStrike" baseline="0" dirty="0">
              <a:solidFill>
                <a:srgbClr val="585757"/>
              </a:solidFill>
              <a:latin typeface="OpenSans-Italic"/>
            </a:endParaRPr>
          </a:p>
          <a:p>
            <a:pPr algn="l"/>
            <a:r>
              <a:rPr lang="pt-BR" sz="1800" b="0" i="0" u="none" strike="noStrike" baseline="0" dirty="0">
                <a:solidFill>
                  <a:srgbClr val="585757"/>
                </a:solidFill>
                <a:latin typeface="OpenSans-Regular"/>
              </a:rPr>
              <a:t>O funcionamento é simples, você fornece a URL da sua página (aba </a:t>
            </a:r>
            <a:r>
              <a:rPr lang="pt-BR" sz="1800" b="0" i="0" u="none" strike="noStrike" baseline="0" dirty="0" err="1">
                <a:solidFill>
                  <a:srgbClr val="585757"/>
                </a:solidFill>
                <a:latin typeface="OpenSans-Regular"/>
              </a:rPr>
              <a:t>Validate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by</a:t>
            </a:r>
            <a:r>
              <a:rPr lang="pt-BR" sz="1800" b="0" i="0" u="none" strike="noStrike" baseline="0" dirty="0">
                <a:solidFill>
                  <a:srgbClr val="585757"/>
                </a:solidFill>
                <a:latin typeface="OpenSans-Regular"/>
              </a:rPr>
              <a:t> </a:t>
            </a:r>
            <a:r>
              <a:rPr lang="pt-BR" sz="1800" b="1" i="0" u="none" strike="noStrike" baseline="0" dirty="0">
                <a:solidFill>
                  <a:srgbClr val="416BB3"/>
                </a:solidFill>
                <a:latin typeface="OpenSans-Bold"/>
              </a:rPr>
              <a:t>URI</a:t>
            </a:r>
            <a:r>
              <a:rPr lang="pt-BR" sz="1800" b="0" i="0" u="none" strike="noStrike" baseline="0" dirty="0">
                <a:solidFill>
                  <a:srgbClr val="585757"/>
                </a:solidFill>
                <a:latin typeface="OpenSans-Regular"/>
              </a:rPr>
              <a:t>) ou pode fazer o upload do seu arquivo HTML (aba Validade </a:t>
            </a:r>
            <a:r>
              <a:rPr lang="pt-BR" sz="1800" b="0" i="0" u="none" strike="noStrike" baseline="0" dirty="0" err="1">
                <a:solidFill>
                  <a:srgbClr val="585757"/>
                </a:solidFill>
                <a:latin typeface="OpenSans-Regular"/>
              </a:rPr>
              <a:t>by</a:t>
            </a:r>
            <a:r>
              <a:rPr lang="pt-BR" sz="1800" b="0" i="0" u="none" strike="noStrike" baseline="0" dirty="0">
                <a:solidFill>
                  <a:srgbClr val="585757"/>
                </a:solidFill>
                <a:latin typeface="OpenSans-Regular"/>
              </a:rPr>
              <a:t> File Upload) ou pode inserir o código diretamente na ferramenta </a:t>
            </a:r>
            <a:r>
              <a:rPr lang="en-US" sz="1800" b="0" i="0" u="none" strike="noStrike" baseline="0" dirty="0">
                <a:solidFill>
                  <a:srgbClr val="585757"/>
                </a:solidFill>
                <a:latin typeface="OpenSans-Regular"/>
              </a:rPr>
              <a:t>(aba </a:t>
            </a:r>
            <a:r>
              <a:rPr lang="en-US" sz="1800" b="0" i="0" u="none" strike="noStrike" baseline="0" dirty="0" err="1">
                <a:solidFill>
                  <a:srgbClr val="585757"/>
                </a:solidFill>
                <a:latin typeface="OpenSans-Regular"/>
              </a:rPr>
              <a:t>Validade</a:t>
            </a:r>
            <a:r>
              <a:rPr lang="en-US" sz="1800" b="0" i="0" u="none" strike="noStrike" baseline="0" dirty="0">
                <a:solidFill>
                  <a:srgbClr val="585757"/>
                </a:solidFill>
                <a:latin typeface="OpenSans-Regular"/>
              </a:rPr>
              <a:t> by Direct Input).</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realizar a validação no código descrito acima, digite a URL do seu projeto no campo “</a:t>
            </a:r>
            <a:r>
              <a:rPr lang="pt-BR" sz="1800" b="0" i="0" u="none" strike="noStrike" baseline="0" dirty="0" err="1">
                <a:solidFill>
                  <a:srgbClr val="585757"/>
                </a:solidFill>
                <a:latin typeface="OpenSans-Regular"/>
              </a:rPr>
              <a:t>Address</a:t>
            </a:r>
            <a:r>
              <a:rPr lang="pt-BR" sz="1800" b="0" i="0" u="none" strike="noStrike" baseline="0" dirty="0">
                <a:solidFill>
                  <a:srgbClr val="585757"/>
                </a:solidFill>
                <a:latin typeface="OpenSans-Regular"/>
              </a:rPr>
              <a:t>”, por exemplo: </a:t>
            </a:r>
            <a:r>
              <a:rPr lang="pt-BR" sz="1800" b="0" i="1" u="none" strike="noStrike" baseline="0" dirty="0">
                <a:solidFill>
                  <a:srgbClr val="585757"/>
                </a:solidFill>
                <a:latin typeface="OpenSans-Italic"/>
              </a:rPr>
              <a:t>https://repl.it/@Fbricadede/depurando-html </a:t>
            </a:r>
            <a:r>
              <a:rPr lang="pt-BR" sz="1800" b="0" i="0" u="none" strike="noStrike" baseline="0" dirty="0">
                <a:solidFill>
                  <a:srgbClr val="585757"/>
                </a:solidFill>
                <a:latin typeface="OpenSans-Regular"/>
              </a:rPr>
              <a:t>Em seguida, clique em “</a:t>
            </a:r>
            <a:r>
              <a:rPr lang="pt-BR" sz="1800" b="0" i="0" u="none" strike="noStrike" baseline="0" dirty="0" err="1">
                <a:solidFill>
                  <a:srgbClr val="585757"/>
                </a:solidFill>
                <a:latin typeface="OpenSans-Regular"/>
              </a:rPr>
              <a:t>Check</a:t>
            </a:r>
            <a:r>
              <a:rPr lang="pt-BR" sz="1800" b="0" i="0" u="none" strike="noStrike" baseline="0" dirty="0">
                <a:solidFill>
                  <a:srgbClr val="585757"/>
                </a:solidFill>
                <a:latin typeface="OpenSans-Regular"/>
              </a:rPr>
              <a:t>”. A seguinte lista de erros e avisos é exibida:</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Veja que a ferramenta descreve o erro e a linha onde ele ocorre. As mensagens podem não ser claras a princípio, mas com o tempo você vai conseguir identificar rapidamente o erro.</a:t>
            </a:r>
          </a:p>
          <a:p>
            <a:pPr algn="l"/>
            <a:r>
              <a:rPr lang="pt-BR" sz="1800" b="0" i="0" u="none" strike="noStrike" baseline="0" dirty="0">
                <a:solidFill>
                  <a:srgbClr val="585757"/>
                </a:solidFill>
                <a:latin typeface="OpenSans-Regular"/>
              </a:rPr>
              <a:t>A grande vantagem dessa ferramenta é que em poucos segundos você pode validar um documento HTML grande e complexo. Em seguida, você pode utilizar a ferramenta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para investigar cada um dos erros.</a:t>
            </a:r>
          </a:p>
          <a:p>
            <a:pPr algn="l"/>
            <a:endParaRPr lang="pt-BR" sz="1800" b="0" i="0" u="none" strike="noStrike" baseline="0" dirty="0">
              <a:solidFill>
                <a:srgbClr val="585757"/>
              </a:solidFill>
              <a:latin typeface="OpenSans-Regular"/>
            </a:endParaRPr>
          </a:p>
          <a:p>
            <a:pPr algn="l"/>
            <a:r>
              <a:rPr lang="pt-BR" sz="1800" b="0" i="0" u="none" strike="noStrike" baseline="0" dirty="0">
                <a:solidFill>
                  <a:srgbClr val="585757"/>
                </a:solidFill>
                <a:latin typeface="OpenSans-Regular"/>
              </a:rPr>
              <a:t>Para mais informações sobre a ferramenta </a:t>
            </a:r>
            <a:r>
              <a:rPr lang="pt-BR" sz="1800" b="0" i="0" u="none" strike="noStrike" baseline="0" dirty="0" err="1">
                <a:solidFill>
                  <a:srgbClr val="585757"/>
                </a:solidFill>
                <a:latin typeface="OpenSans-Regular"/>
              </a:rPr>
              <a:t>DevTools</a:t>
            </a:r>
            <a:r>
              <a:rPr lang="pt-BR" sz="1800" b="0" i="0" u="none" strike="noStrike" baseline="0" dirty="0">
                <a:solidFill>
                  <a:srgbClr val="585757"/>
                </a:solidFill>
                <a:latin typeface="OpenSans-Regular"/>
              </a:rPr>
              <a:t>, acesse o endereço: </a:t>
            </a:r>
            <a:r>
              <a:rPr lang="pt-BR" sz="1800" b="0" i="1" u="none" strike="noStrike" baseline="0" dirty="0">
                <a:solidFill>
                  <a:srgbClr val="585757"/>
                </a:solidFill>
                <a:latin typeface="OpenSans-Italic"/>
              </a:rPr>
              <a:t>https://developer.mozilla.org/pt-BR/docs/Learn/Common_questions/ferramentas_de_desenvolvimento_do_navegador</a:t>
            </a:r>
            <a:endParaRPr lang="en-US" dirty="0"/>
          </a:p>
        </p:txBody>
      </p:sp>
      <p:sp>
        <p:nvSpPr>
          <p:cNvPr id="4" name="Slide Number Placeholder 3">
            <a:extLst>
              <a:ext uri="{FF2B5EF4-FFF2-40B4-BE49-F238E27FC236}">
                <a16:creationId xmlns:a16="http://schemas.microsoft.com/office/drawing/2014/main" id="{F5D3CDB6-3860-FB98-273F-8A88EF77DF7B}"/>
              </a:ext>
            </a:extLst>
          </p:cNvPr>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29563810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7513F-5FDF-3913-C69A-E08B32D73E5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A946D28-58FD-865C-ED98-A58F45FAC1A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13AEC8F-141A-0DBF-C1F5-3D138DD953B4}"/>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C624D387-0692-3524-18BC-34656F4A698E}"/>
              </a:ext>
            </a:extLst>
          </p:cNvPr>
          <p:cNvSpPr>
            <a:spLocks noGrp="1"/>
          </p:cNvSpPr>
          <p:nvPr>
            <p:ph type="sldNum" sz="quarter" idx="5"/>
          </p:nvPr>
        </p:nvSpPr>
        <p:spPr/>
        <p:txBody>
          <a:bodyPr/>
          <a:lstStyle/>
          <a:p>
            <a:fld id="{D0E42C9D-BC2F-4B75-8FE9-F32B3E470D2E}" type="slidenum">
              <a:rPr lang="pt-BR" smtClean="0"/>
              <a:t>88</a:t>
            </a:fld>
            <a:endParaRPr lang="pt-BR"/>
          </a:p>
        </p:txBody>
      </p:sp>
    </p:spTree>
    <p:extLst>
      <p:ext uri="{BB962C8B-B14F-4D97-AF65-F5344CB8AC3E}">
        <p14:creationId xmlns:p14="http://schemas.microsoft.com/office/powerpoint/2010/main" val="14323772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23104-0CFC-1619-00B4-E2916F44CF3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6A65AF1-015A-6019-3586-D5A708B3A0F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4437FAE-EF74-09ED-71CB-E952B9C1E457}"/>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7C75B475-9F99-3887-3F29-160CFC50C0A9}"/>
              </a:ext>
            </a:extLst>
          </p:cNvPr>
          <p:cNvSpPr>
            <a:spLocks noGrp="1"/>
          </p:cNvSpPr>
          <p:nvPr>
            <p:ph type="sldNum" sz="quarter" idx="5"/>
          </p:nvPr>
        </p:nvSpPr>
        <p:spPr/>
        <p:txBody>
          <a:bodyPr/>
          <a:lstStyle/>
          <a:p>
            <a:fld id="{D0E42C9D-BC2F-4B75-8FE9-F32B3E470D2E}" type="slidenum">
              <a:rPr lang="pt-BR" smtClean="0"/>
              <a:t>89</a:t>
            </a:fld>
            <a:endParaRPr lang="pt-BR"/>
          </a:p>
        </p:txBody>
      </p:sp>
    </p:spTree>
    <p:extLst>
      <p:ext uri="{BB962C8B-B14F-4D97-AF65-F5344CB8AC3E}">
        <p14:creationId xmlns:p14="http://schemas.microsoft.com/office/powerpoint/2010/main" val="4169078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96652-9380-F23F-1B56-A0A2C338E9D1}"/>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B4ECA0D-5CC2-2ADB-132A-C51CA6EE187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8BD864C1-5849-67B1-C24F-F2598365E0BC}"/>
              </a:ext>
            </a:extLst>
          </p:cNvPr>
          <p:cNvSpPr>
            <a:spLocks noGrp="1"/>
          </p:cNvSpPr>
          <p:nvPr>
            <p:ph type="body" idx="1"/>
          </p:nvPr>
        </p:nvSpPr>
        <p:spPr/>
        <p:txBody>
          <a:bodyPr/>
          <a:lstStyle/>
          <a:p>
            <a:pPr algn="l"/>
            <a:endParaRPr lang="pt-BR" sz="1800" b="0" i="0" u="none" strike="noStrike" baseline="0" dirty="0">
              <a:solidFill>
                <a:srgbClr val="585757"/>
              </a:solidFill>
              <a:latin typeface="OpenSans-Regular"/>
            </a:endParaRPr>
          </a:p>
          <a:p>
            <a:pPr algn="l"/>
            <a:endParaRPr lang="pt-BR" dirty="0"/>
          </a:p>
        </p:txBody>
      </p:sp>
      <p:sp>
        <p:nvSpPr>
          <p:cNvPr id="4" name="Espaço Reservado para Número de Slide 3">
            <a:extLst>
              <a:ext uri="{FF2B5EF4-FFF2-40B4-BE49-F238E27FC236}">
                <a16:creationId xmlns:a16="http://schemas.microsoft.com/office/drawing/2014/main" id="{8F3C1034-1CE0-B861-C6F5-E59B31810D27}"/>
              </a:ext>
            </a:extLst>
          </p:cNvPr>
          <p:cNvSpPr>
            <a:spLocks noGrp="1"/>
          </p:cNvSpPr>
          <p:nvPr>
            <p:ph type="sldNum" sz="quarter" idx="5"/>
          </p:nvPr>
        </p:nvSpPr>
        <p:spPr/>
        <p:txBody>
          <a:bodyPr/>
          <a:lstStyle/>
          <a:p>
            <a:fld id="{D0E42C9D-BC2F-4B75-8FE9-F32B3E470D2E}" type="slidenum">
              <a:rPr lang="pt-BR" smtClean="0"/>
              <a:t>9</a:t>
            </a:fld>
            <a:endParaRPr lang="pt-BR"/>
          </a:p>
        </p:txBody>
      </p:sp>
    </p:spTree>
    <p:extLst>
      <p:ext uri="{BB962C8B-B14F-4D97-AF65-F5344CB8AC3E}">
        <p14:creationId xmlns:p14="http://schemas.microsoft.com/office/powerpoint/2010/main" val="3919610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4" name="Espaço Reservado para Texto 13">
            <a:extLst>
              <a:ext uri="{FF2B5EF4-FFF2-40B4-BE49-F238E27FC236}">
                <a16:creationId xmlns:a16="http://schemas.microsoft.com/office/drawing/2014/main" id="{660F1BF5-47FA-DC1D-B399-428722B8C001}"/>
              </a:ext>
            </a:extLst>
          </p:cNvPr>
          <p:cNvSpPr>
            <a:spLocks noGrp="1"/>
          </p:cNvSpPr>
          <p:nvPr>
            <p:ph type="body" sz="quarter" idx="10"/>
          </p:nvPr>
        </p:nvSpPr>
        <p:spPr>
          <a:xfrm>
            <a:off x="1237418" y="3390900"/>
            <a:ext cx="15780027" cy="5758458"/>
          </a:xfrm>
          <a:prstGeom prst="rect">
            <a:avLst/>
          </a:prstGeom>
        </p:spPr>
        <p:txBody>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3" name="Título 2">
            <a:extLst>
              <a:ext uri="{FF2B5EF4-FFF2-40B4-BE49-F238E27FC236}">
                <a16:creationId xmlns:a16="http://schemas.microsoft.com/office/drawing/2014/main" id="{A1545582-81F4-5721-6E1C-F763B17A463C}"/>
              </a:ext>
            </a:extLst>
          </p:cNvPr>
          <p:cNvSpPr>
            <a:spLocks noGrp="1"/>
          </p:cNvSpPr>
          <p:nvPr>
            <p:ph type="title"/>
          </p:nvPr>
        </p:nvSpPr>
        <p:spPr>
          <a:xfrm>
            <a:off x="1237418" y="1976965"/>
            <a:ext cx="15773400" cy="1103994"/>
          </a:xfrm>
          <a:prstGeom prst="rect">
            <a:avLst/>
          </a:prstGeom>
        </p:spPr>
        <p:txBody>
          <a:bodyPr/>
          <a:lstStyle/>
          <a:p>
            <a:r>
              <a:rPr lang="pt-BR"/>
              <a:t>Clique para editar o título Mestre</a:t>
            </a:r>
          </a:p>
        </p:txBody>
      </p:sp>
      <p:sp>
        <p:nvSpPr>
          <p:cNvPr id="4" name="Espaço Reservado para Rodapé 3">
            <a:extLst>
              <a:ext uri="{FF2B5EF4-FFF2-40B4-BE49-F238E27FC236}">
                <a16:creationId xmlns:a16="http://schemas.microsoft.com/office/drawing/2014/main" id="{EDBB549B-478E-8811-4458-5F458F2BA70C}"/>
              </a:ext>
            </a:extLst>
          </p:cNvPr>
          <p:cNvSpPr>
            <a:spLocks noGrp="1"/>
          </p:cNvSpPr>
          <p:nvPr>
            <p:ph type="ftr" sz="quarter" idx="11"/>
          </p:nvPr>
        </p:nvSpPr>
        <p:spPr/>
        <p:txBody>
          <a:bodyPr/>
          <a:lstStyle/>
          <a:p>
            <a:endParaRPr lang="pt-BR"/>
          </a:p>
        </p:txBody>
      </p:sp>
      <p:sp>
        <p:nvSpPr>
          <p:cNvPr id="5" name="Espaço Reservado para Data 4">
            <a:extLst>
              <a:ext uri="{FF2B5EF4-FFF2-40B4-BE49-F238E27FC236}">
                <a16:creationId xmlns:a16="http://schemas.microsoft.com/office/drawing/2014/main" id="{ABD017C7-1413-7237-9C16-49C78A78C4F7}"/>
              </a:ext>
            </a:extLst>
          </p:cNvPr>
          <p:cNvSpPr>
            <a:spLocks noGrp="1"/>
          </p:cNvSpPr>
          <p:nvPr>
            <p:ph type="dt" sz="half" idx="12"/>
          </p:nvPr>
        </p:nvSpPr>
        <p:spPr/>
        <p:txBody>
          <a:bodyPr/>
          <a:lstStyle/>
          <a:p>
            <a:fld id="{07C226A0-E6E8-4E21-B9C7-0BFD61B56EBD}" type="datetimeFigureOut">
              <a:rPr lang="pt-BR" smtClean="0"/>
              <a:t>17/03/2025</a:t>
            </a:fld>
            <a:endParaRPr lang="pt-BR"/>
          </a:p>
        </p:txBody>
      </p:sp>
      <p:sp>
        <p:nvSpPr>
          <p:cNvPr id="6" name="Espaço Reservado para Número de Slide 5">
            <a:extLst>
              <a:ext uri="{FF2B5EF4-FFF2-40B4-BE49-F238E27FC236}">
                <a16:creationId xmlns:a16="http://schemas.microsoft.com/office/drawing/2014/main" id="{38D7C3A6-0DEE-30B9-1A98-AB1431B7A0D1}"/>
              </a:ext>
            </a:extLst>
          </p:cNvPr>
          <p:cNvSpPr>
            <a:spLocks noGrp="1"/>
          </p:cNvSpPr>
          <p:nvPr>
            <p:ph type="sldNum" sz="quarter" idx="13"/>
          </p:nvPr>
        </p:nvSpPr>
        <p:spPr/>
        <p:txBody>
          <a:bodyPr/>
          <a:lstStyle/>
          <a:p>
            <a:fld id="{E421083A-D119-4BE3-9EF5-07727B3CABC8}" type="slidenum">
              <a:rPr lang="pt-BR" smtClean="0"/>
              <a:t>‹nº›</a:t>
            </a:fld>
            <a:endParaRPr lang="pt-BR"/>
          </a:p>
        </p:txBody>
      </p:sp>
    </p:spTree>
    <p:extLst>
      <p:ext uri="{BB962C8B-B14F-4D97-AF65-F5344CB8AC3E}">
        <p14:creationId xmlns:p14="http://schemas.microsoft.com/office/powerpoint/2010/main" val="1280488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o e Título Vertic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255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 Personalizado">
    <p:bg>
      <p:bgRef idx="1003">
        <a:schemeClr val="bg2"/>
      </p:bgRef>
    </p:bg>
    <p:spTree>
      <p:nvGrpSpPr>
        <p:cNvPr id="1" name=""/>
        <p:cNvGrpSpPr/>
        <p:nvPr/>
      </p:nvGrpSpPr>
      <p:grpSpPr>
        <a:xfrm>
          <a:off x="0" y="0"/>
          <a:ext cx="0" cy="0"/>
          <a:chOff x="0" y="0"/>
          <a:chExt cx="0" cy="0"/>
        </a:xfrm>
      </p:grpSpPr>
      <p:pic>
        <p:nvPicPr>
          <p:cNvPr id="3" name="Espaço Reservado para Conteúdo 4" descr="Conceito de inicialização de negócios com foguete e telefone celular em fundo azul">
            <a:extLst>
              <a:ext uri="{FF2B5EF4-FFF2-40B4-BE49-F238E27FC236}">
                <a16:creationId xmlns:a16="http://schemas.microsoft.com/office/drawing/2014/main" id="{A57CAEB2-CBB1-52F7-F321-9DC6AE3AD00A}"/>
              </a:ext>
            </a:extLst>
          </p:cNvPr>
          <p:cNvPicPr>
            <a:picLocks noChangeAspect="1"/>
          </p:cNvPicPr>
          <p:nvPr userDrawn="1"/>
        </p:nvPicPr>
        <p:blipFill>
          <a:blip r:embed="rId2"/>
          <a:srcRect r="30657" b="1"/>
          <a:stretch/>
        </p:blipFill>
        <p:spPr>
          <a:xfrm>
            <a:off x="11851888" y="4091593"/>
            <a:ext cx="6436112" cy="6195407"/>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5" name="Picture 4" descr="Newton Paiva Wyden: Cursos, Bolsas, Valores, Nota do MEC e Faculdades">
            <a:extLst>
              <a:ext uri="{FF2B5EF4-FFF2-40B4-BE49-F238E27FC236}">
                <a16:creationId xmlns:a16="http://schemas.microsoft.com/office/drawing/2014/main" id="{D1F25AF6-345A-F7A8-B56E-AB06C7C7844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119" y="-3148"/>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7">
            <a:extLst>
              <a:ext uri="{FF2B5EF4-FFF2-40B4-BE49-F238E27FC236}">
                <a16:creationId xmlns:a16="http://schemas.microsoft.com/office/drawing/2014/main" id="{CC2B10EB-369A-3E5E-53EF-999043E5C776}"/>
              </a:ext>
            </a:extLst>
          </p:cNvPr>
          <p:cNvSpPr>
            <a:spLocks noGrp="1"/>
          </p:cNvSpPr>
          <p:nvPr>
            <p:ph type="title" hasCustomPrompt="1"/>
          </p:nvPr>
        </p:nvSpPr>
        <p:spPr>
          <a:xfrm>
            <a:off x="304800" y="3086100"/>
            <a:ext cx="12573000" cy="6438900"/>
          </a:xfrm>
          <a:prstGeom prst="rect">
            <a:avLst/>
          </a:prstGeom>
        </p:spPr>
        <p:txBody>
          <a:bodyPr/>
          <a:lstStyle>
            <a:lvl1pPr algn="ctr">
              <a:defRPr/>
            </a:lvl1pPr>
          </a:lstStyle>
          <a:p>
            <a:r>
              <a:rPr lang="pt-BR" sz="4400" b="1" noProof="0" dirty="0">
                <a:solidFill>
                  <a:srgbClr val="B6A07D"/>
                </a:solidFill>
              </a:rPr>
              <a:t>Obrigado!</a:t>
            </a:r>
            <a:br>
              <a:rPr lang="pt-BR" sz="4400" b="1" noProof="0" dirty="0">
                <a:solidFill>
                  <a:srgbClr val="B6A07D"/>
                </a:solidFill>
              </a:rPr>
            </a:br>
            <a:br>
              <a:rPr lang="pt-BR" sz="4400" b="1" noProof="0" dirty="0">
                <a:solidFill>
                  <a:srgbClr val="B6A07D"/>
                </a:solidFill>
              </a:rPr>
            </a:br>
            <a:br>
              <a:rPr lang="pt-BR" sz="4400" b="1" noProof="0" dirty="0">
                <a:solidFill>
                  <a:srgbClr val="B6A07D"/>
                </a:solidFill>
              </a:rPr>
            </a:br>
            <a:br>
              <a:rPr lang="pt-BR" sz="4400" b="1" noProof="0" dirty="0">
                <a:solidFill>
                  <a:srgbClr val="B6A07D"/>
                </a:solidFill>
              </a:rPr>
            </a:br>
            <a:r>
              <a:rPr lang="pt-BR" sz="4400" b="1" noProof="0" dirty="0">
                <a:solidFill>
                  <a:srgbClr val="B6A07D"/>
                </a:solidFill>
              </a:rPr>
              <a:t>leonardo.guimaraes@newtonpaiva.br</a:t>
            </a:r>
            <a:br>
              <a:rPr lang="pt-BR" sz="4400" b="1" noProof="0" dirty="0">
                <a:solidFill>
                  <a:srgbClr val="B6A07D"/>
                </a:solidFill>
              </a:rPr>
            </a:br>
            <a:br>
              <a:rPr lang="pt-BR" sz="4400" b="1" noProof="0" dirty="0">
                <a:solidFill>
                  <a:srgbClr val="B6A07D"/>
                </a:solidFill>
              </a:rPr>
            </a:br>
            <a:endParaRPr lang="pt-BR" dirty="0"/>
          </a:p>
        </p:txBody>
      </p:sp>
    </p:spTree>
    <p:extLst>
      <p:ext uri="{BB962C8B-B14F-4D97-AF65-F5344CB8AC3E}">
        <p14:creationId xmlns:p14="http://schemas.microsoft.com/office/powerpoint/2010/main" val="88970874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lide 1 master">
    <p:spTree>
      <p:nvGrpSpPr>
        <p:cNvPr id="1" name=""/>
        <p:cNvGrpSpPr/>
        <p:nvPr/>
      </p:nvGrpSpPr>
      <p:grpSpPr>
        <a:xfrm>
          <a:off x="0" y="0"/>
          <a:ext cx="0" cy="0"/>
          <a:chOff x="0" y="0"/>
          <a:chExt cx="0" cy="0"/>
        </a:xfrm>
      </p:grpSpPr>
      <p:sp>
        <p:nvSpPr>
          <p:cNvPr id="3" name="Espaço Reservado para Data 2">
            <a:extLst>
              <a:ext uri="{FF2B5EF4-FFF2-40B4-BE49-F238E27FC236}">
                <a16:creationId xmlns:a16="http://schemas.microsoft.com/office/drawing/2014/main" id="{4D7D63BC-204E-1F22-C960-DB58C652FE0B}"/>
              </a:ext>
            </a:extLst>
          </p:cNvPr>
          <p:cNvSpPr>
            <a:spLocks noGrp="1"/>
          </p:cNvSpPr>
          <p:nvPr>
            <p:ph type="dt" sz="half" idx="10"/>
          </p:nvPr>
        </p:nvSpPr>
        <p:spPr/>
        <p:txBody>
          <a:bodyPr/>
          <a:lstStyle/>
          <a:p>
            <a:fld id="{07C226A0-E6E8-4E21-B9C7-0BFD61B56EBD}" type="datetimeFigureOut">
              <a:rPr lang="pt-BR" smtClean="0"/>
              <a:t>17/03/2025</a:t>
            </a:fld>
            <a:endParaRPr lang="pt-BR"/>
          </a:p>
        </p:txBody>
      </p:sp>
      <p:sp>
        <p:nvSpPr>
          <p:cNvPr id="14" name="Espaço Reservado para Rodapé 13">
            <a:extLst>
              <a:ext uri="{FF2B5EF4-FFF2-40B4-BE49-F238E27FC236}">
                <a16:creationId xmlns:a16="http://schemas.microsoft.com/office/drawing/2014/main" id="{2950A377-3A2F-AAC2-0FFE-62570B9D623A}"/>
              </a:ext>
            </a:extLst>
          </p:cNvPr>
          <p:cNvSpPr>
            <a:spLocks noGrp="1"/>
          </p:cNvSpPr>
          <p:nvPr>
            <p:ph type="ftr" sz="quarter" idx="11"/>
          </p:nvPr>
        </p:nvSpPr>
        <p:spPr/>
        <p:txBody>
          <a:bodyPr/>
          <a:lstStyle/>
          <a:p>
            <a:endParaRPr lang="pt-BR"/>
          </a:p>
        </p:txBody>
      </p:sp>
      <p:sp>
        <p:nvSpPr>
          <p:cNvPr id="15" name="Espaço Reservado para Número de Slide 14">
            <a:extLst>
              <a:ext uri="{FF2B5EF4-FFF2-40B4-BE49-F238E27FC236}">
                <a16:creationId xmlns:a16="http://schemas.microsoft.com/office/drawing/2014/main" id="{CD7A98BF-4A1D-5CBD-8BC1-C3E3DA6A6C08}"/>
              </a:ext>
            </a:extLst>
          </p:cNvPr>
          <p:cNvSpPr>
            <a:spLocks noGrp="1"/>
          </p:cNvSpPr>
          <p:nvPr>
            <p:ph type="sldNum" sz="quarter" idx="12"/>
          </p:nvPr>
        </p:nvSpPr>
        <p:spPr/>
        <p:txBody>
          <a:bodyPr/>
          <a:lstStyle/>
          <a:p>
            <a:fld id="{E421083A-D119-4BE3-9EF5-07727B3CABC8}" type="slidenum">
              <a:rPr lang="pt-BR" smtClean="0"/>
              <a:t>‹nº›</a:t>
            </a:fld>
            <a:endParaRPr lang="pt-BR"/>
          </a:p>
        </p:txBody>
      </p:sp>
      <p:sp>
        <p:nvSpPr>
          <p:cNvPr id="16" name="Título 6">
            <a:extLst>
              <a:ext uri="{FF2B5EF4-FFF2-40B4-BE49-F238E27FC236}">
                <a16:creationId xmlns:a16="http://schemas.microsoft.com/office/drawing/2014/main" id="{D3B98DEE-36E0-CA54-05DB-38E7D077CE5B}"/>
              </a:ext>
            </a:extLst>
          </p:cNvPr>
          <p:cNvSpPr>
            <a:spLocks noGrp="1"/>
          </p:cNvSpPr>
          <p:nvPr>
            <p:ph type="title"/>
          </p:nvPr>
        </p:nvSpPr>
        <p:spPr>
          <a:xfrm>
            <a:off x="1257299" y="2163819"/>
            <a:ext cx="15763461" cy="826535"/>
          </a:xfrm>
          <a:prstGeom prst="rect">
            <a:avLst/>
          </a:prstGeom>
        </p:spPr>
        <p:txBody>
          <a:bodyPr/>
          <a:lstStyle>
            <a:lvl1pPr>
              <a:defRPr sz="3600"/>
            </a:lvl1pPr>
          </a:lstStyle>
          <a:p>
            <a:r>
              <a:rPr lang="pt-BR"/>
              <a:t>Clique para editar o título Mestre</a:t>
            </a:r>
          </a:p>
        </p:txBody>
      </p:sp>
      <p:sp>
        <p:nvSpPr>
          <p:cNvPr id="18" name="Espaço Reservado para Texto 17">
            <a:extLst>
              <a:ext uri="{FF2B5EF4-FFF2-40B4-BE49-F238E27FC236}">
                <a16:creationId xmlns:a16="http://schemas.microsoft.com/office/drawing/2014/main" id="{88270A76-E572-512E-2932-386A7F1F53B6}"/>
              </a:ext>
            </a:extLst>
          </p:cNvPr>
          <p:cNvSpPr>
            <a:spLocks noGrp="1"/>
          </p:cNvSpPr>
          <p:nvPr>
            <p:ph type="body" sz="quarter" idx="13"/>
          </p:nvPr>
        </p:nvSpPr>
        <p:spPr>
          <a:xfrm>
            <a:off x="1257299" y="3238500"/>
            <a:ext cx="15763461" cy="3495675"/>
          </a:xfrm>
          <a:prstGeom prst="rect">
            <a:avLst/>
          </a:prstGeom>
        </p:spPr>
        <p:txBody>
          <a:bodyPr/>
          <a:lstStyle>
            <a:lvl1pPr>
              <a:defRPr sz="2800"/>
            </a:lvl1pPr>
            <a:lvl2pPr>
              <a:defRPr sz="2400"/>
            </a:lvl2pPr>
            <a:lvl3pPr>
              <a:defRPr sz="2200"/>
            </a:lvl3pPr>
            <a:lvl4pPr>
              <a:defRPr sz="2000"/>
            </a:lvl4pPr>
            <a:lvl5pPr>
              <a:defRPr sz="1800"/>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20" name="Espaço Reservado para Imagem 19">
            <a:extLst>
              <a:ext uri="{FF2B5EF4-FFF2-40B4-BE49-F238E27FC236}">
                <a16:creationId xmlns:a16="http://schemas.microsoft.com/office/drawing/2014/main" id="{9EABAC3A-1239-7851-C751-BF7273B13616}"/>
              </a:ext>
            </a:extLst>
          </p:cNvPr>
          <p:cNvSpPr>
            <a:spLocks noGrp="1"/>
          </p:cNvSpPr>
          <p:nvPr>
            <p:ph type="pic" sz="quarter" idx="14"/>
          </p:nvPr>
        </p:nvSpPr>
        <p:spPr>
          <a:xfrm>
            <a:off x="1244047" y="6884931"/>
            <a:ext cx="15763461" cy="2476500"/>
          </a:xfrm>
          <a:prstGeom prst="rect">
            <a:avLst/>
          </a:prstGeom>
        </p:spPr>
        <p:txBody>
          <a:bodyPr/>
          <a:lstStyle/>
          <a:p>
            <a:endParaRPr lang="pt-BR" dirty="0"/>
          </a:p>
        </p:txBody>
      </p:sp>
    </p:spTree>
    <p:extLst>
      <p:ext uri="{BB962C8B-B14F-4D97-AF65-F5344CB8AC3E}">
        <p14:creationId xmlns:p14="http://schemas.microsoft.com/office/powerpoint/2010/main" val="4083576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FB3EA69F-83A8-287A-0085-8AD7B149AD60}"/>
              </a:ext>
            </a:extLst>
          </p:cNvPr>
          <p:cNvSpPr>
            <a:spLocks noGrp="1"/>
          </p:cNvSpPr>
          <p:nvPr>
            <p:ph type="dt" sz="half" idx="10"/>
          </p:nvPr>
        </p:nvSpPr>
        <p:spPr>
          <a:xfrm>
            <a:off x="1257300" y="9534525"/>
            <a:ext cx="4114800" cy="547688"/>
          </a:xfrm>
          <a:prstGeom prst="rect">
            <a:avLst/>
          </a:prstGeom>
        </p:spPr>
        <p:txBody>
          <a:bodyPr/>
          <a:lstStyle/>
          <a:p>
            <a:fld id="{D79A31A5-B38B-43F3-8D45-ECFC6FE8E27C}" type="datetimeFigureOut">
              <a:rPr lang="pt-BR" smtClean="0"/>
              <a:t>17/03/2025</a:t>
            </a:fld>
            <a:endParaRPr lang="pt-BR"/>
          </a:p>
        </p:txBody>
      </p:sp>
      <p:sp>
        <p:nvSpPr>
          <p:cNvPr id="3" name="Espaço Reservado para Rodapé 2">
            <a:extLst>
              <a:ext uri="{FF2B5EF4-FFF2-40B4-BE49-F238E27FC236}">
                <a16:creationId xmlns:a16="http://schemas.microsoft.com/office/drawing/2014/main" id="{25832932-DA1F-A9C0-B4EE-779929AD05D4}"/>
              </a:ext>
            </a:extLst>
          </p:cNvPr>
          <p:cNvSpPr>
            <a:spLocks noGrp="1"/>
          </p:cNvSpPr>
          <p:nvPr>
            <p:ph type="ftr" sz="quarter" idx="11"/>
          </p:nvPr>
        </p:nvSpPr>
        <p:spPr>
          <a:xfrm>
            <a:off x="6057900" y="9534525"/>
            <a:ext cx="6172200" cy="547688"/>
          </a:xfrm>
          <a:prstGeom prst="rect">
            <a:avLst/>
          </a:prstGeom>
        </p:spPr>
        <p:txBody>
          <a:bodyPr/>
          <a:lstStyle/>
          <a:p>
            <a:endParaRPr lang="pt-BR"/>
          </a:p>
        </p:txBody>
      </p:sp>
      <p:sp>
        <p:nvSpPr>
          <p:cNvPr id="4" name="Espaço Reservado para Número de Slide 3">
            <a:extLst>
              <a:ext uri="{FF2B5EF4-FFF2-40B4-BE49-F238E27FC236}">
                <a16:creationId xmlns:a16="http://schemas.microsoft.com/office/drawing/2014/main" id="{28BBF968-7EF7-8CC1-AC6F-4F395F67E3AC}"/>
              </a:ext>
            </a:extLst>
          </p:cNvPr>
          <p:cNvSpPr>
            <a:spLocks noGrp="1"/>
          </p:cNvSpPr>
          <p:nvPr>
            <p:ph type="sldNum" sz="quarter" idx="12"/>
          </p:nvPr>
        </p:nvSpPr>
        <p:spPr>
          <a:xfrm>
            <a:off x="12915900" y="9534525"/>
            <a:ext cx="4114800" cy="547688"/>
          </a:xfrm>
          <a:prstGeom prst="rect">
            <a:avLst/>
          </a:prstGeom>
        </p:spPr>
        <p:txBody>
          <a:bodyPr/>
          <a:lstStyle/>
          <a:p>
            <a:fld id="{67F5B59F-6C86-47CA-857B-8F0A6225006A}" type="slidenum">
              <a:rPr lang="pt-BR" smtClean="0"/>
              <a:t>‹nº›</a:t>
            </a:fld>
            <a:endParaRPr lang="pt-BR"/>
          </a:p>
        </p:txBody>
      </p:sp>
    </p:spTree>
    <p:extLst>
      <p:ext uri="{BB962C8B-B14F-4D97-AF65-F5344CB8AC3E}">
        <p14:creationId xmlns:p14="http://schemas.microsoft.com/office/powerpoint/2010/main" val="127013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3" name="Picture 2" descr="logo wyden">
            <a:extLst>
              <a:ext uri="{FF2B5EF4-FFF2-40B4-BE49-F238E27FC236}">
                <a16:creationId xmlns:a16="http://schemas.microsoft.com/office/drawing/2014/main" id="{B5E2F054-BD58-45C3-3A8B-AE1AF872E89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917309" y="190500"/>
            <a:ext cx="6370691" cy="99807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BABF966-089B-9192-6BF1-1EE410AF6E95}"/>
              </a:ext>
            </a:extLst>
          </p:cNvPr>
          <p:cNvSpPr txBox="1"/>
          <p:nvPr userDrawn="1"/>
        </p:nvSpPr>
        <p:spPr>
          <a:xfrm>
            <a:off x="1111723" y="1790556"/>
            <a:ext cx="10805586" cy="1477328"/>
          </a:xfrm>
          <a:prstGeom prst="rect">
            <a:avLst/>
          </a:prstGeom>
        </p:spPr>
        <p:txBody>
          <a:bodyPr lIns="0" tIns="0" rIns="0" bIns="0" rtlCol="0" anchor="t">
            <a:spAutoFit/>
          </a:bodyPr>
          <a:lstStyle/>
          <a:p>
            <a:r>
              <a:rPr lang="pt-BR" sz="9600" b="1" dirty="0">
                <a:solidFill>
                  <a:schemeClr val="bg1"/>
                </a:solidFill>
                <a:latin typeface="+mj-lt"/>
              </a:rPr>
              <a:t>Programação Web</a:t>
            </a:r>
          </a:p>
        </p:txBody>
      </p:sp>
      <p:sp>
        <p:nvSpPr>
          <p:cNvPr id="5" name="AutoShape 6">
            <a:extLst>
              <a:ext uri="{FF2B5EF4-FFF2-40B4-BE49-F238E27FC236}">
                <a16:creationId xmlns:a16="http://schemas.microsoft.com/office/drawing/2014/main" id="{1E434251-FFD7-C97C-22C9-83544F8BD4BB}"/>
              </a:ext>
            </a:extLst>
          </p:cNvPr>
          <p:cNvSpPr/>
          <p:nvPr userDrawn="1"/>
        </p:nvSpPr>
        <p:spPr>
          <a:xfrm>
            <a:off x="1603444" y="7810500"/>
            <a:ext cx="4446467" cy="0"/>
          </a:xfrm>
          <a:prstGeom prst="line">
            <a:avLst/>
          </a:prstGeom>
          <a:ln w="9525" cap="flat">
            <a:solidFill>
              <a:srgbClr val="BFBFBF"/>
            </a:solidFill>
            <a:prstDash val="solid"/>
            <a:headEnd type="none" w="sm" len="sm"/>
            <a:tailEnd type="none" w="sm" len="sm"/>
          </a:ln>
        </p:spPr>
        <p:txBody>
          <a:bodyPr/>
          <a:lstStyle/>
          <a:p>
            <a:endParaRPr lang="pt-BR" noProof="0" dirty="0"/>
          </a:p>
        </p:txBody>
      </p:sp>
      <p:sp>
        <p:nvSpPr>
          <p:cNvPr id="6" name="TextBox 4">
            <a:extLst>
              <a:ext uri="{FF2B5EF4-FFF2-40B4-BE49-F238E27FC236}">
                <a16:creationId xmlns:a16="http://schemas.microsoft.com/office/drawing/2014/main" id="{D9015166-6A6A-72C4-CB4B-50CF48F614E3}"/>
              </a:ext>
            </a:extLst>
          </p:cNvPr>
          <p:cNvSpPr txBox="1"/>
          <p:nvPr userDrawn="1"/>
        </p:nvSpPr>
        <p:spPr>
          <a:xfrm>
            <a:off x="1603445" y="8321714"/>
            <a:ext cx="7007155" cy="414472"/>
          </a:xfrm>
          <a:prstGeom prst="rect">
            <a:avLst/>
          </a:prstGeom>
        </p:spPr>
        <p:txBody>
          <a:bodyPr wrap="square" lIns="0" tIns="0" rIns="0" bIns="0" rtlCol="0" anchor="t">
            <a:spAutoFit/>
          </a:bodyPr>
          <a:lstStyle/>
          <a:p>
            <a:pPr>
              <a:lnSpc>
                <a:spcPts val="3394"/>
              </a:lnSpc>
            </a:pPr>
            <a:r>
              <a:rPr lang="pt-BR" sz="2800" noProof="0" dirty="0">
                <a:solidFill>
                  <a:srgbClr val="F6F6F6"/>
                </a:solidFill>
                <a:latin typeface="Libre Franklin Medium"/>
              </a:rPr>
              <a:t>Professor Me. Leonardo Vieira Guimarães</a:t>
            </a:r>
          </a:p>
        </p:txBody>
      </p:sp>
      <p:sp>
        <p:nvSpPr>
          <p:cNvPr id="7" name="TextBox 5">
            <a:extLst>
              <a:ext uri="{FF2B5EF4-FFF2-40B4-BE49-F238E27FC236}">
                <a16:creationId xmlns:a16="http://schemas.microsoft.com/office/drawing/2014/main" id="{2A799582-960B-708B-3EE5-F7D410489C33}"/>
              </a:ext>
            </a:extLst>
          </p:cNvPr>
          <p:cNvSpPr txBox="1"/>
          <p:nvPr userDrawn="1"/>
        </p:nvSpPr>
        <p:spPr>
          <a:xfrm>
            <a:off x="1603444" y="7048500"/>
            <a:ext cx="9597955" cy="402739"/>
          </a:xfrm>
          <a:prstGeom prst="rect">
            <a:avLst/>
          </a:prstGeom>
        </p:spPr>
        <p:txBody>
          <a:bodyPr wrap="square" lIns="0" tIns="0" rIns="0" bIns="0" rtlCol="0" anchor="t">
            <a:spAutoFit/>
          </a:bodyPr>
          <a:lstStyle/>
          <a:p>
            <a:pPr>
              <a:lnSpc>
                <a:spcPts val="3394"/>
              </a:lnSpc>
            </a:pPr>
            <a:r>
              <a:rPr lang="pt-BR" sz="2424" noProof="0" dirty="0">
                <a:solidFill>
                  <a:srgbClr val="F6F6F6"/>
                </a:solidFill>
                <a:latin typeface="Libre Franklin Light"/>
              </a:rPr>
              <a:t>CENTRO UNIVERSITÁRIO NEWTON PAIVA WYDEN</a:t>
            </a:r>
          </a:p>
        </p:txBody>
      </p:sp>
      <p:pic>
        <p:nvPicPr>
          <p:cNvPr id="16" name="Picture 4" descr="Newton Paiva Wyden: Cursos, Bolsas, Valores, Nota do MEC e Faculdades">
            <a:extLst>
              <a:ext uri="{FF2B5EF4-FFF2-40B4-BE49-F238E27FC236}">
                <a16:creationId xmlns:a16="http://schemas.microsoft.com/office/drawing/2014/main" id="{ECF7BA37-A1E1-4360-5518-B91671FF0B0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0928" y="71242"/>
            <a:ext cx="2605031" cy="1953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79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lide de Título">
    <p:spTree>
      <p:nvGrpSpPr>
        <p:cNvPr id="1" name=""/>
        <p:cNvGrpSpPr/>
        <p:nvPr/>
      </p:nvGrpSpPr>
      <p:grpSpPr>
        <a:xfrm>
          <a:off x="0" y="0"/>
          <a:ext cx="0" cy="0"/>
          <a:chOff x="0" y="0"/>
          <a:chExt cx="0" cy="0"/>
        </a:xfrm>
      </p:grpSpPr>
      <p:sp>
        <p:nvSpPr>
          <p:cNvPr id="8" name="TextBox 4">
            <a:extLst>
              <a:ext uri="{FF2B5EF4-FFF2-40B4-BE49-F238E27FC236}">
                <a16:creationId xmlns:a16="http://schemas.microsoft.com/office/drawing/2014/main" id="{D2AF70A0-7429-FE8F-73B9-EF4F0A5BC549}"/>
              </a:ext>
            </a:extLst>
          </p:cNvPr>
          <p:cNvSpPr txBox="1"/>
          <p:nvPr userDrawn="1"/>
        </p:nvSpPr>
        <p:spPr>
          <a:xfrm>
            <a:off x="12420600" y="802581"/>
            <a:ext cx="5111417" cy="331757"/>
          </a:xfrm>
          <a:prstGeom prst="rect">
            <a:avLst/>
          </a:prstGeom>
        </p:spPr>
        <p:txBody>
          <a:bodyPr wrap="square" lIns="0" tIns="0" rIns="0" bIns="0" rtlCol="0" anchor="t">
            <a:spAutoFit/>
          </a:bodyPr>
          <a:lstStyle/>
          <a:p>
            <a:pPr algn="r">
              <a:lnSpc>
                <a:spcPts val="2800"/>
              </a:lnSpc>
            </a:pPr>
            <a:r>
              <a:rPr lang="pt-BR" sz="2000" noProof="0" dirty="0">
                <a:solidFill>
                  <a:schemeClr val="bg1"/>
                </a:solidFill>
                <a:latin typeface="Libre Franklin Light"/>
              </a:rPr>
              <a:t>Professor Me. Leonardo Vieira Guimarães</a:t>
            </a:r>
          </a:p>
        </p:txBody>
      </p:sp>
      <p:sp>
        <p:nvSpPr>
          <p:cNvPr id="9" name="TextBox 5">
            <a:extLst>
              <a:ext uri="{FF2B5EF4-FFF2-40B4-BE49-F238E27FC236}">
                <a16:creationId xmlns:a16="http://schemas.microsoft.com/office/drawing/2014/main" id="{2D44111A-5ACC-671E-6A27-7C8E9D9EB489}"/>
              </a:ext>
            </a:extLst>
          </p:cNvPr>
          <p:cNvSpPr txBox="1"/>
          <p:nvPr userDrawn="1"/>
        </p:nvSpPr>
        <p:spPr>
          <a:xfrm>
            <a:off x="6553200" y="802581"/>
            <a:ext cx="5301916" cy="331757"/>
          </a:xfrm>
          <a:prstGeom prst="rect">
            <a:avLst/>
          </a:prstGeom>
        </p:spPr>
        <p:txBody>
          <a:bodyPr wrap="square" lIns="0" tIns="0" rIns="0" bIns="0" rtlCol="0" anchor="t">
            <a:spAutoFit/>
          </a:bodyPr>
          <a:lstStyle/>
          <a:p>
            <a:pPr>
              <a:lnSpc>
                <a:spcPts val="2800"/>
              </a:lnSpc>
            </a:pPr>
            <a:r>
              <a:rPr lang="pt-BR" sz="2000" noProof="0" dirty="0">
                <a:solidFill>
                  <a:schemeClr val="bg1"/>
                </a:solidFill>
                <a:latin typeface="Libre Franklin Light"/>
              </a:rPr>
              <a:t>CENTRO UNIVERSITÁRIO NEWTON PAIVA</a:t>
            </a:r>
          </a:p>
        </p:txBody>
      </p:sp>
      <p:sp>
        <p:nvSpPr>
          <p:cNvPr id="10" name="AutoShape 6">
            <a:extLst>
              <a:ext uri="{FF2B5EF4-FFF2-40B4-BE49-F238E27FC236}">
                <a16:creationId xmlns:a16="http://schemas.microsoft.com/office/drawing/2014/main" id="{B1300066-826F-63BB-AF82-B0DA4EFCF252}"/>
              </a:ext>
            </a:extLst>
          </p:cNvPr>
          <p:cNvSpPr/>
          <p:nvPr userDrawn="1"/>
        </p:nvSpPr>
        <p:spPr>
          <a:xfrm>
            <a:off x="6553200" y="501108"/>
            <a:ext cx="10978816" cy="0"/>
          </a:xfrm>
          <a:prstGeom prst="line">
            <a:avLst/>
          </a:prstGeom>
          <a:ln w="9525" cap="flat">
            <a:solidFill>
              <a:srgbClr val="BFBFBF"/>
            </a:solidFill>
            <a:prstDash val="solid"/>
            <a:headEnd type="none" w="sm" len="sm"/>
            <a:tailEnd type="none" w="sm" len="sm"/>
          </a:ln>
        </p:spPr>
        <p:txBody>
          <a:bodyPr/>
          <a:lstStyle/>
          <a:p>
            <a:endParaRPr lang="pt-BR" noProof="0" dirty="0">
              <a:solidFill>
                <a:schemeClr val="bg1"/>
              </a:solidFill>
            </a:endParaRPr>
          </a:p>
        </p:txBody>
      </p:sp>
      <p:sp>
        <p:nvSpPr>
          <p:cNvPr id="11" name="AutoShape 7">
            <a:extLst>
              <a:ext uri="{FF2B5EF4-FFF2-40B4-BE49-F238E27FC236}">
                <a16:creationId xmlns:a16="http://schemas.microsoft.com/office/drawing/2014/main" id="{FA756547-5334-41DA-A3D1-797439E4842E}"/>
              </a:ext>
            </a:extLst>
          </p:cNvPr>
          <p:cNvSpPr/>
          <p:nvPr userDrawn="1"/>
        </p:nvSpPr>
        <p:spPr>
          <a:xfrm>
            <a:off x="6553200" y="1485900"/>
            <a:ext cx="10978816" cy="0"/>
          </a:xfrm>
          <a:prstGeom prst="line">
            <a:avLst/>
          </a:prstGeom>
          <a:ln w="9525" cap="flat">
            <a:solidFill>
              <a:srgbClr val="BFBFBF"/>
            </a:solidFill>
            <a:prstDash val="solid"/>
            <a:headEnd type="none" w="sm" len="sm"/>
            <a:tailEnd type="none" w="sm" len="sm"/>
          </a:ln>
        </p:spPr>
        <p:txBody>
          <a:bodyPr/>
          <a:lstStyle/>
          <a:p>
            <a:endParaRPr lang="pt-BR" noProof="0" dirty="0">
              <a:solidFill>
                <a:schemeClr val="bg1"/>
              </a:solidFill>
            </a:endParaRPr>
          </a:p>
        </p:txBody>
      </p:sp>
      <p:grpSp>
        <p:nvGrpSpPr>
          <p:cNvPr id="12" name="Agrupar 11">
            <a:extLst>
              <a:ext uri="{FF2B5EF4-FFF2-40B4-BE49-F238E27FC236}">
                <a16:creationId xmlns:a16="http://schemas.microsoft.com/office/drawing/2014/main" id="{0138401D-A3A3-ACA6-A16A-895A2A981EF0}"/>
              </a:ext>
            </a:extLst>
          </p:cNvPr>
          <p:cNvGrpSpPr/>
          <p:nvPr userDrawn="1"/>
        </p:nvGrpSpPr>
        <p:grpSpPr>
          <a:xfrm>
            <a:off x="0" y="0"/>
            <a:ext cx="5833481" cy="10286999"/>
            <a:chOff x="-408862" y="-38100"/>
            <a:chExt cx="5325362" cy="10353212"/>
          </a:xfrm>
        </p:grpSpPr>
        <p:sp>
          <p:nvSpPr>
            <p:cNvPr id="13" name="Retângulo 12">
              <a:extLst>
                <a:ext uri="{FF2B5EF4-FFF2-40B4-BE49-F238E27FC236}">
                  <a16:creationId xmlns:a16="http://schemas.microsoft.com/office/drawing/2014/main" id="{08DFA34F-5232-BA0A-0360-210D4B444E86}"/>
                </a:ext>
              </a:extLst>
            </p:cNvPr>
            <p:cNvSpPr/>
            <p:nvPr userDrawn="1"/>
          </p:nvSpPr>
          <p:spPr>
            <a:xfrm>
              <a:off x="-408862" y="-38100"/>
              <a:ext cx="5325362" cy="7501446"/>
            </a:xfrm>
            <a:prstGeom prst="rect">
              <a:avLst/>
            </a:prstGeom>
            <a:solidFill>
              <a:srgbClr val="1C1D2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dirty="0"/>
            </a:p>
          </p:txBody>
        </p:sp>
        <p:pic>
          <p:nvPicPr>
            <p:cNvPr id="14" name="Imagem 13">
              <a:extLst>
                <a:ext uri="{FF2B5EF4-FFF2-40B4-BE49-F238E27FC236}">
                  <a16:creationId xmlns:a16="http://schemas.microsoft.com/office/drawing/2014/main" id="{93149E93-6651-A861-E030-1C75ACB6ABD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42" b="99318" l="136" r="99457">
                          <a14:foregroundMark x1="53533" y1="84893" x2="53533" y2="84893"/>
                          <a14:foregroundMark x1="28804" y1="82164" x2="28804" y2="82164"/>
                          <a14:foregroundMark x1="5707" y1="71735" x2="5707" y2="71735"/>
                          <a14:foregroundMark x1="87500" y1="77973" x2="87500" y2="77973"/>
                          <a14:foregroundMark x1="6250" y1="98441" x2="81386" y2="99318"/>
                          <a14:foregroundMark x1="86277" y1="61988" x2="99457" y2="65984"/>
                          <a14:foregroundMark x1="3125" y1="92203" x2="3125" y2="92203"/>
                          <a14:foregroundMark x1="3125" y1="92203" x2="3125" y2="92203"/>
                          <a14:foregroundMark x1="15082" y1="75049" x2="15082" y2="75049"/>
                          <a14:foregroundMark x1="3533" y1="82846" x2="29891" y2="83138"/>
                          <a14:foregroundMark x1="29891" y1="83138" x2="52038" y2="82456"/>
                          <a14:foregroundMark x1="52038" y1="82456" x2="74049" y2="82651"/>
                          <a14:foregroundMark x1="74049" y1="82651" x2="87228" y2="81871"/>
                          <a14:foregroundMark x1="87228" y1="81871" x2="88859" y2="75926"/>
                          <a14:foregroundMark x1="88859" y1="75926" x2="88451" y2="74854"/>
                          <a14:foregroundMark x1="408" y1="71345" x2="136" y2="86647"/>
                          <a14:foregroundMark x1="136" y1="86647" x2="10462" y2="87524"/>
                          <a14:foregroundMark x1="10462" y1="87524" x2="11957" y2="86842"/>
                        </a14:backgroundRemoval>
                      </a14:imgEffect>
                    </a14:imgLayer>
                  </a14:imgProps>
                </a:ext>
                <a:ext uri="{28A0092B-C50C-407E-A947-70E740481C1C}">
                  <a14:useLocalDpi xmlns:a14="http://schemas.microsoft.com/office/drawing/2010/main" val="0"/>
                </a:ext>
              </a:extLst>
            </a:blip>
            <a:srcRect t="55249"/>
            <a:stretch/>
          </p:blipFill>
          <p:spPr>
            <a:xfrm>
              <a:off x="-408862" y="5600700"/>
              <a:ext cx="5301916" cy="4714412"/>
            </a:xfrm>
            <a:prstGeom prst="rect">
              <a:avLst/>
            </a:prstGeom>
          </p:spPr>
        </p:pic>
      </p:grpSp>
      <p:sp>
        <p:nvSpPr>
          <p:cNvPr id="15" name="TextBox 3">
            <a:extLst>
              <a:ext uri="{FF2B5EF4-FFF2-40B4-BE49-F238E27FC236}">
                <a16:creationId xmlns:a16="http://schemas.microsoft.com/office/drawing/2014/main" id="{CE47DEB6-1410-16F0-9C89-D17EF5871077}"/>
              </a:ext>
            </a:extLst>
          </p:cNvPr>
          <p:cNvSpPr txBox="1"/>
          <p:nvPr userDrawn="1"/>
        </p:nvSpPr>
        <p:spPr>
          <a:xfrm>
            <a:off x="6532605" y="3709231"/>
            <a:ext cx="10978816" cy="4154984"/>
          </a:xfrm>
          <a:prstGeom prst="rect">
            <a:avLst/>
          </a:prstGeom>
        </p:spPr>
        <p:txBody>
          <a:bodyPr lIns="0" tIns="0" rIns="0" bIns="0" rtlCol="0" anchor="t">
            <a:spAutoFit/>
          </a:bodyPr>
          <a:lstStyle/>
          <a:p>
            <a:pPr>
              <a:lnSpc>
                <a:spcPts val="10800"/>
              </a:lnSpc>
            </a:pPr>
            <a:r>
              <a:rPr lang="pt-BR" sz="9000" noProof="0" dirty="0">
                <a:solidFill>
                  <a:schemeClr val="bg1"/>
                </a:solidFill>
                <a:latin typeface="Libre Franklin Thin"/>
              </a:rPr>
              <a:t>Bem-vindos à disciplina Programação Web</a:t>
            </a:r>
          </a:p>
        </p:txBody>
      </p:sp>
      <p:pic>
        <p:nvPicPr>
          <p:cNvPr id="3" name="Picture 4" descr="Newton Paiva Wyden: Cursos, Bolsas, Valores, Nota do MEC e Faculdades">
            <a:extLst>
              <a:ext uri="{FF2B5EF4-FFF2-40B4-BE49-F238E27FC236}">
                <a16:creationId xmlns:a16="http://schemas.microsoft.com/office/drawing/2014/main" id="{75A6DE50-DEDE-F9A6-73B5-ED532FB7B0E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00928" y="71242"/>
            <a:ext cx="2605031" cy="1953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835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FB3EA69F-83A8-287A-0085-8AD7B149AD60}"/>
              </a:ext>
            </a:extLst>
          </p:cNvPr>
          <p:cNvSpPr>
            <a:spLocks noGrp="1"/>
          </p:cNvSpPr>
          <p:nvPr>
            <p:ph type="dt" sz="half" idx="10"/>
          </p:nvPr>
        </p:nvSpPr>
        <p:spPr>
          <a:xfrm>
            <a:off x="1257300" y="9534525"/>
            <a:ext cx="4114800" cy="547688"/>
          </a:xfrm>
          <a:prstGeom prst="rect">
            <a:avLst/>
          </a:prstGeom>
        </p:spPr>
        <p:txBody>
          <a:bodyPr/>
          <a:lstStyle/>
          <a:p>
            <a:fld id="{D79A31A5-B38B-43F3-8D45-ECFC6FE8E27C}" type="datetimeFigureOut">
              <a:rPr lang="pt-BR" smtClean="0"/>
              <a:t>17/03/2025</a:t>
            </a:fld>
            <a:endParaRPr lang="pt-BR"/>
          </a:p>
        </p:txBody>
      </p:sp>
      <p:sp>
        <p:nvSpPr>
          <p:cNvPr id="3" name="Espaço Reservado para Rodapé 2">
            <a:extLst>
              <a:ext uri="{FF2B5EF4-FFF2-40B4-BE49-F238E27FC236}">
                <a16:creationId xmlns:a16="http://schemas.microsoft.com/office/drawing/2014/main" id="{25832932-DA1F-A9C0-B4EE-779929AD05D4}"/>
              </a:ext>
            </a:extLst>
          </p:cNvPr>
          <p:cNvSpPr>
            <a:spLocks noGrp="1"/>
          </p:cNvSpPr>
          <p:nvPr>
            <p:ph type="ftr" sz="quarter" idx="11"/>
          </p:nvPr>
        </p:nvSpPr>
        <p:spPr>
          <a:xfrm>
            <a:off x="6057900" y="9534525"/>
            <a:ext cx="6172200" cy="547688"/>
          </a:xfrm>
          <a:prstGeom prst="rect">
            <a:avLst/>
          </a:prstGeom>
        </p:spPr>
        <p:txBody>
          <a:bodyPr/>
          <a:lstStyle/>
          <a:p>
            <a:endParaRPr lang="pt-BR"/>
          </a:p>
        </p:txBody>
      </p:sp>
      <p:sp>
        <p:nvSpPr>
          <p:cNvPr id="4" name="Espaço Reservado para Número de Slide 3">
            <a:extLst>
              <a:ext uri="{FF2B5EF4-FFF2-40B4-BE49-F238E27FC236}">
                <a16:creationId xmlns:a16="http://schemas.microsoft.com/office/drawing/2014/main" id="{28BBF968-7EF7-8CC1-AC6F-4F395F67E3AC}"/>
              </a:ext>
            </a:extLst>
          </p:cNvPr>
          <p:cNvSpPr>
            <a:spLocks noGrp="1"/>
          </p:cNvSpPr>
          <p:nvPr>
            <p:ph type="sldNum" sz="quarter" idx="12"/>
          </p:nvPr>
        </p:nvSpPr>
        <p:spPr>
          <a:xfrm>
            <a:off x="12915900" y="9534525"/>
            <a:ext cx="4114800" cy="547688"/>
          </a:xfrm>
          <a:prstGeom prst="rect">
            <a:avLst/>
          </a:prstGeom>
        </p:spPr>
        <p:txBody>
          <a:bodyPr/>
          <a:lstStyle/>
          <a:p>
            <a:fld id="{67F5B59F-6C86-47CA-857B-8F0A6225006A}" type="slidenum">
              <a:rPr lang="pt-BR" smtClean="0"/>
              <a:t>‹nº›</a:t>
            </a:fld>
            <a:endParaRPr lang="pt-BR"/>
          </a:p>
        </p:txBody>
      </p:sp>
      <p:pic>
        <p:nvPicPr>
          <p:cNvPr id="5" name="Picture 4" descr="Newton Paiva Wyden: Cursos, Bolsas, Valores, Nota do MEC e Faculdades">
            <a:extLst>
              <a:ext uri="{FF2B5EF4-FFF2-40B4-BE49-F238E27FC236}">
                <a16:creationId xmlns:a16="http://schemas.microsoft.com/office/drawing/2014/main" id="{E600C4E5-4EF3-94F8-767B-74BDDD0AF76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928" y="71242"/>
            <a:ext cx="2605031" cy="1953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173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FB3EA69F-83A8-287A-0085-8AD7B149AD60}"/>
              </a:ext>
            </a:extLst>
          </p:cNvPr>
          <p:cNvSpPr>
            <a:spLocks noGrp="1"/>
          </p:cNvSpPr>
          <p:nvPr>
            <p:ph type="dt" sz="half" idx="10"/>
          </p:nvPr>
        </p:nvSpPr>
        <p:spPr>
          <a:xfrm>
            <a:off x="1257300" y="9534525"/>
            <a:ext cx="4114800" cy="547688"/>
          </a:xfrm>
          <a:prstGeom prst="rect">
            <a:avLst/>
          </a:prstGeom>
        </p:spPr>
        <p:txBody>
          <a:bodyPr/>
          <a:lstStyle/>
          <a:p>
            <a:fld id="{D79A31A5-B38B-43F3-8D45-ECFC6FE8E27C}" type="datetimeFigureOut">
              <a:rPr lang="pt-BR" smtClean="0"/>
              <a:t>17/03/2025</a:t>
            </a:fld>
            <a:endParaRPr lang="pt-BR"/>
          </a:p>
        </p:txBody>
      </p:sp>
      <p:sp>
        <p:nvSpPr>
          <p:cNvPr id="3" name="Espaço Reservado para Rodapé 2">
            <a:extLst>
              <a:ext uri="{FF2B5EF4-FFF2-40B4-BE49-F238E27FC236}">
                <a16:creationId xmlns:a16="http://schemas.microsoft.com/office/drawing/2014/main" id="{25832932-DA1F-A9C0-B4EE-779929AD05D4}"/>
              </a:ext>
            </a:extLst>
          </p:cNvPr>
          <p:cNvSpPr>
            <a:spLocks noGrp="1"/>
          </p:cNvSpPr>
          <p:nvPr>
            <p:ph type="ftr" sz="quarter" idx="11"/>
          </p:nvPr>
        </p:nvSpPr>
        <p:spPr>
          <a:xfrm>
            <a:off x="6057900" y="9534525"/>
            <a:ext cx="6172200" cy="547688"/>
          </a:xfrm>
          <a:prstGeom prst="rect">
            <a:avLst/>
          </a:prstGeom>
        </p:spPr>
        <p:txBody>
          <a:bodyPr/>
          <a:lstStyle/>
          <a:p>
            <a:endParaRPr lang="pt-BR"/>
          </a:p>
        </p:txBody>
      </p:sp>
      <p:sp>
        <p:nvSpPr>
          <p:cNvPr id="4" name="Espaço Reservado para Número de Slide 3">
            <a:extLst>
              <a:ext uri="{FF2B5EF4-FFF2-40B4-BE49-F238E27FC236}">
                <a16:creationId xmlns:a16="http://schemas.microsoft.com/office/drawing/2014/main" id="{28BBF968-7EF7-8CC1-AC6F-4F395F67E3AC}"/>
              </a:ext>
            </a:extLst>
          </p:cNvPr>
          <p:cNvSpPr>
            <a:spLocks noGrp="1"/>
          </p:cNvSpPr>
          <p:nvPr>
            <p:ph type="sldNum" sz="quarter" idx="12"/>
          </p:nvPr>
        </p:nvSpPr>
        <p:spPr>
          <a:xfrm>
            <a:off x="12915900" y="9534525"/>
            <a:ext cx="4114800" cy="547688"/>
          </a:xfrm>
          <a:prstGeom prst="rect">
            <a:avLst/>
          </a:prstGeom>
        </p:spPr>
        <p:txBody>
          <a:bodyPr/>
          <a:lstStyle/>
          <a:p>
            <a:fld id="{67F5B59F-6C86-47CA-857B-8F0A6225006A}" type="slidenum">
              <a:rPr lang="pt-BR" smtClean="0"/>
              <a:t>‹nº›</a:t>
            </a:fld>
            <a:endParaRPr lang="pt-BR"/>
          </a:p>
        </p:txBody>
      </p:sp>
    </p:spTree>
    <p:extLst>
      <p:ext uri="{BB962C8B-B14F-4D97-AF65-F5344CB8AC3E}">
        <p14:creationId xmlns:p14="http://schemas.microsoft.com/office/powerpoint/2010/main" val="357201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m com Legenda">
    <p:spTree>
      <p:nvGrpSpPr>
        <p:cNvPr id="1" name=""/>
        <p:cNvGrpSpPr/>
        <p:nvPr/>
      </p:nvGrpSpPr>
      <p:grpSpPr>
        <a:xfrm>
          <a:off x="0" y="0"/>
          <a:ext cx="0" cy="0"/>
          <a:chOff x="0" y="0"/>
          <a:chExt cx="0" cy="0"/>
        </a:xfrm>
      </p:grpSpPr>
      <p:pic>
        <p:nvPicPr>
          <p:cNvPr id="8" name="Picture 4" descr="Newton Paiva Wyden: Cursos, Bolsas, Valores, Nota do MEC e Faculdades">
            <a:extLst>
              <a:ext uri="{FF2B5EF4-FFF2-40B4-BE49-F238E27FC236}">
                <a16:creationId xmlns:a16="http://schemas.microsoft.com/office/drawing/2014/main" id="{28E7E15D-EAF7-A973-C562-657D3D5F778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19" y="-3148"/>
            <a:ext cx="2605031" cy="1953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532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e Texto Vertical">
    <p:spTree>
      <p:nvGrpSpPr>
        <p:cNvPr id="1" name=""/>
        <p:cNvGrpSpPr/>
        <p:nvPr/>
      </p:nvGrpSpPr>
      <p:grpSpPr>
        <a:xfrm>
          <a:off x="0" y="0"/>
          <a:ext cx="0" cy="0"/>
          <a:chOff x="0" y="0"/>
          <a:chExt cx="0" cy="0"/>
        </a:xfrm>
      </p:grpSpPr>
      <p:pic>
        <p:nvPicPr>
          <p:cNvPr id="8" name="Imagem 7" descr="Uma imagem contendo quarto&#10;&#10;Descrição gerada automaticamente">
            <a:extLst>
              <a:ext uri="{FF2B5EF4-FFF2-40B4-BE49-F238E27FC236}">
                <a16:creationId xmlns:a16="http://schemas.microsoft.com/office/drawing/2014/main" id="{BA5FA380-B389-3E70-A8E1-1AD10E8C406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artisticCement/>
                    </a14:imgEffect>
                  </a14:imgLayer>
                </a14:imgProps>
              </a:ext>
            </a:extLst>
          </a:blip>
          <a:srcRect r="24160" b="9091"/>
          <a:stretch/>
        </p:blipFill>
        <p:spPr>
          <a:xfrm>
            <a:off x="5285232" y="15"/>
            <a:ext cx="13002768" cy="10286985"/>
          </a:xfrm>
          <a:prstGeom prst="rect">
            <a:avLst/>
          </a:prstGeom>
        </p:spPr>
      </p:pic>
      <p:sp>
        <p:nvSpPr>
          <p:cNvPr id="9" name="Corda 8">
            <a:extLst>
              <a:ext uri="{FF2B5EF4-FFF2-40B4-BE49-F238E27FC236}">
                <a16:creationId xmlns:a16="http://schemas.microsoft.com/office/drawing/2014/main" id="{9C07A4E3-185D-9A55-A33C-7E53983CDC14}"/>
              </a:ext>
            </a:extLst>
          </p:cNvPr>
          <p:cNvSpPr/>
          <p:nvPr userDrawn="1"/>
        </p:nvSpPr>
        <p:spPr>
          <a:xfrm rot="12065510">
            <a:off x="1055264" y="-95940"/>
            <a:ext cx="8509681" cy="10621561"/>
          </a:xfrm>
          <a:prstGeom prst="cho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pic>
        <p:nvPicPr>
          <p:cNvPr id="10" name="Picture 4" descr="Newton Paiva Wyden: Cursos, Bolsas, Valores, Nota do MEC e Faculdades">
            <a:extLst>
              <a:ext uri="{FF2B5EF4-FFF2-40B4-BE49-F238E27FC236}">
                <a16:creationId xmlns:a16="http://schemas.microsoft.com/office/drawing/2014/main" id="{7BCEBC1F-6C1D-21AE-DAE8-307E925E747B}"/>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9" y="-3148"/>
            <a:ext cx="2605031" cy="1953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1424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AutoShape 12">
            <a:extLst>
              <a:ext uri="{FF2B5EF4-FFF2-40B4-BE49-F238E27FC236}">
                <a16:creationId xmlns:a16="http://schemas.microsoft.com/office/drawing/2014/main" id="{F132374A-D710-04D1-D9EE-CB91DE518FED}"/>
              </a:ext>
            </a:extLst>
          </p:cNvPr>
          <p:cNvSpPr/>
          <p:nvPr userDrawn="1"/>
        </p:nvSpPr>
        <p:spPr>
          <a:xfrm>
            <a:off x="3009900" y="342900"/>
            <a:ext cx="14592300" cy="0"/>
          </a:xfrm>
          <a:prstGeom prst="line">
            <a:avLst/>
          </a:prstGeom>
          <a:ln w="9525" cap="flat">
            <a:solidFill>
              <a:srgbClr val="1C1D21"/>
            </a:solidFill>
            <a:prstDash val="solid"/>
            <a:headEnd type="none" w="sm" len="sm"/>
            <a:tailEnd type="none" w="sm" len="sm"/>
          </a:ln>
        </p:spPr>
        <p:txBody>
          <a:bodyPr/>
          <a:lstStyle/>
          <a:p>
            <a:endParaRPr lang="pt-BR"/>
          </a:p>
        </p:txBody>
      </p:sp>
      <p:sp>
        <p:nvSpPr>
          <p:cNvPr id="8" name="AutoShape 13">
            <a:extLst>
              <a:ext uri="{FF2B5EF4-FFF2-40B4-BE49-F238E27FC236}">
                <a16:creationId xmlns:a16="http://schemas.microsoft.com/office/drawing/2014/main" id="{DA54E1AE-2034-7BD9-8C71-7D1D8E548C70}"/>
              </a:ext>
            </a:extLst>
          </p:cNvPr>
          <p:cNvSpPr/>
          <p:nvPr userDrawn="1"/>
        </p:nvSpPr>
        <p:spPr>
          <a:xfrm>
            <a:off x="2981826" y="1562100"/>
            <a:ext cx="14592300" cy="0"/>
          </a:xfrm>
          <a:prstGeom prst="line">
            <a:avLst/>
          </a:prstGeom>
          <a:ln w="9525" cap="flat">
            <a:solidFill>
              <a:srgbClr val="1C1D21"/>
            </a:solidFill>
            <a:prstDash val="solid"/>
            <a:headEnd type="none" w="sm" len="sm"/>
            <a:tailEnd type="none" w="sm" len="sm"/>
          </a:ln>
        </p:spPr>
        <p:txBody>
          <a:bodyPr/>
          <a:lstStyle/>
          <a:p>
            <a:endParaRPr lang="pt-BR"/>
          </a:p>
        </p:txBody>
      </p:sp>
      <p:pic>
        <p:nvPicPr>
          <p:cNvPr id="9" name="Picture 4" descr="Newton Paiva Wyden: Cursos, Bolsas, Valores, Nota do MEC e Faculdades">
            <a:extLst>
              <a:ext uri="{FF2B5EF4-FFF2-40B4-BE49-F238E27FC236}">
                <a16:creationId xmlns:a16="http://schemas.microsoft.com/office/drawing/2014/main" id="{6963B6DB-A7E4-29B0-9E25-E1FAB654C43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D4D199D9-09BC-44E1-366D-000970C460EB}"/>
              </a:ext>
            </a:extLst>
          </p:cNvPr>
          <p:cNvSpPr txBox="1"/>
          <p:nvPr userDrawn="1"/>
        </p:nvSpPr>
        <p:spPr>
          <a:xfrm>
            <a:off x="12268200" y="647700"/>
            <a:ext cx="5305926" cy="523220"/>
          </a:xfrm>
          <a:prstGeom prst="rect">
            <a:avLst/>
          </a:prstGeom>
          <a:noFill/>
        </p:spPr>
        <p:txBody>
          <a:bodyPr wrap="square" rtlCol="0">
            <a:spAutoFit/>
          </a:bodyPr>
          <a:lstStyle/>
          <a:p>
            <a:pPr algn="ctr"/>
            <a:r>
              <a:rPr lang="pt-BR" sz="2800" b="1" dirty="0"/>
              <a:t>Programação Web</a:t>
            </a:r>
          </a:p>
        </p:txBody>
      </p:sp>
      <p:sp>
        <p:nvSpPr>
          <p:cNvPr id="11" name="Espaço Reservado para Rodapé 10">
            <a:extLst>
              <a:ext uri="{FF2B5EF4-FFF2-40B4-BE49-F238E27FC236}">
                <a16:creationId xmlns:a16="http://schemas.microsoft.com/office/drawing/2014/main" id="{EB577606-7531-6985-5B74-7BE74C6C2465}"/>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14" name="Espaço Reservado para Data 13">
            <a:extLst>
              <a:ext uri="{FF2B5EF4-FFF2-40B4-BE49-F238E27FC236}">
                <a16:creationId xmlns:a16="http://schemas.microsoft.com/office/drawing/2014/main" id="{5CF8B6A2-D039-7331-7646-DD1F0550C719}"/>
              </a:ext>
            </a:extLst>
          </p:cNvPr>
          <p:cNvSpPr>
            <a:spLocks noGrp="1"/>
          </p:cNvSpPr>
          <p:nvPr>
            <p:ph type="dt" sz="half" idx="2"/>
          </p:nvPr>
        </p:nvSpPr>
        <p:spPr>
          <a:xfrm>
            <a:off x="1257300" y="9534525"/>
            <a:ext cx="4114800" cy="547688"/>
          </a:xfrm>
          <a:prstGeom prst="rect">
            <a:avLst/>
          </a:prstGeom>
        </p:spPr>
        <p:txBody>
          <a:bodyPr vert="horz" lIns="91440" tIns="45720" rIns="91440" bIns="45720" rtlCol="0" anchor="ctr"/>
          <a:lstStyle>
            <a:lvl1pPr algn="l">
              <a:defRPr sz="1200">
                <a:solidFill>
                  <a:schemeClr val="tx1">
                    <a:tint val="82000"/>
                  </a:schemeClr>
                </a:solidFill>
              </a:defRPr>
            </a:lvl1pPr>
          </a:lstStyle>
          <a:p>
            <a:fld id="{07C226A0-E6E8-4E21-B9C7-0BFD61B56EBD}" type="datetimeFigureOut">
              <a:rPr lang="pt-BR" smtClean="0"/>
              <a:t>17/03/2025</a:t>
            </a:fld>
            <a:endParaRPr lang="pt-BR"/>
          </a:p>
        </p:txBody>
      </p:sp>
      <p:sp>
        <p:nvSpPr>
          <p:cNvPr id="15" name="Espaço Reservado para Número de Slide 14">
            <a:extLst>
              <a:ext uri="{FF2B5EF4-FFF2-40B4-BE49-F238E27FC236}">
                <a16:creationId xmlns:a16="http://schemas.microsoft.com/office/drawing/2014/main" id="{083A0D4E-398F-44F8-3507-0FF69B4E9273}"/>
              </a:ext>
            </a:extLst>
          </p:cNvPr>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a:defRPr sz="1200">
                <a:solidFill>
                  <a:schemeClr val="tx1">
                    <a:tint val="82000"/>
                  </a:schemeClr>
                </a:solidFill>
              </a:defRPr>
            </a:lvl1pPr>
          </a:lstStyle>
          <a:p>
            <a:fld id="{E421083A-D119-4BE3-9EF5-07727B3CABC8}" type="slidenum">
              <a:rPr lang="pt-BR" smtClean="0"/>
              <a:t>‹nº›</a:t>
            </a:fld>
            <a:endParaRPr lang="pt-BR"/>
          </a:p>
        </p:txBody>
      </p:sp>
    </p:spTree>
    <p:extLst>
      <p:ext uri="{BB962C8B-B14F-4D97-AF65-F5344CB8AC3E}">
        <p14:creationId xmlns:p14="http://schemas.microsoft.com/office/powerpoint/2010/main" val="1473969086"/>
      </p:ext>
    </p:extLst>
  </p:cSld>
  <p:clrMap bg1="lt1" tx1="dk1" bg2="lt2" tx2="dk2" accent1="accent1" accent2="accent2" accent3="accent3" accent4="accent4" accent5="accent5" accent6="accent6" hlink="hlink" folHlink="folHlink"/>
  <p:sldLayoutIdLst>
    <p:sldLayoutId id="2147483688" r:id="rId1"/>
    <p:sldLayoutId id="2147483704" r:id="rId2"/>
    <p:sldLayoutId id="214748370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hape 1">
            <a:extLst>
              <a:ext uri="{FF2B5EF4-FFF2-40B4-BE49-F238E27FC236}">
                <a16:creationId xmlns:a16="http://schemas.microsoft.com/office/drawing/2014/main" id="{0EF00BD6-6859-295A-0C88-630A6976E24B}"/>
              </a:ext>
            </a:extLst>
          </p:cNvPr>
          <p:cNvSpPr/>
          <p:nvPr userDrawn="1"/>
        </p:nvSpPr>
        <p:spPr>
          <a:xfrm>
            <a:off x="0" y="0"/>
            <a:ext cx="18288000" cy="10287000"/>
          </a:xfrm>
          <a:prstGeom prst="rect">
            <a:avLst/>
          </a:prstGeom>
          <a:solidFill>
            <a:srgbClr val="5C2438"/>
          </a:solidFill>
          <a:ln/>
        </p:spPr>
      </p:sp>
      <p:sp>
        <p:nvSpPr>
          <p:cNvPr id="3" name="Espaço Reservado para Data 2">
            <a:extLst>
              <a:ext uri="{FF2B5EF4-FFF2-40B4-BE49-F238E27FC236}">
                <a16:creationId xmlns:a16="http://schemas.microsoft.com/office/drawing/2014/main" id="{1C8BA72A-C9F2-196D-1640-C203BFCF2E76}"/>
              </a:ext>
            </a:extLst>
          </p:cNvPr>
          <p:cNvSpPr>
            <a:spLocks noGrp="1"/>
          </p:cNvSpPr>
          <p:nvPr>
            <p:ph type="dt" sz="half" idx="2"/>
          </p:nvPr>
        </p:nvSpPr>
        <p:spPr>
          <a:xfrm>
            <a:off x="1257300" y="9534525"/>
            <a:ext cx="4114800" cy="547688"/>
          </a:xfrm>
          <a:prstGeom prst="rect">
            <a:avLst/>
          </a:prstGeom>
        </p:spPr>
        <p:txBody>
          <a:bodyPr vert="horz" lIns="91440" tIns="45720" rIns="91440" bIns="45720" rtlCol="0" anchor="ctr"/>
          <a:lstStyle>
            <a:lvl1pPr algn="l">
              <a:defRPr sz="1200">
                <a:solidFill>
                  <a:schemeClr val="tx1">
                    <a:tint val="82000"/>
                  </a:schemeClr>
                </a:solidFill>
              </a:defRPr>
            </a:lvl1pPr>
          </a:lstStyle>
          <a:p>
            <a:fld id="{09E32F7B-AB8C-486C-BAC5-A5BC8E0D43E0}" type="datetimeFigureOut">
              <a:rPr lang="pt-BR" smtClean="0"/>
              <a:t>17/03/2025</a:t>
            </a:fld>
            <a:endParaRPr lang="pt-BR"/>
          </a:p>
        </p:txBody>
      </p:sp>
      <p:sp>
        <p:nvSpPr>
          <p:cNvPr id="4" name="Espaço Reservado para Rodapé 3">
            <a:extLst>
              <a:ext uri="{FF2B5EF4-FFF2-40B4-BE49-F238E27FC236}">
                <a16:creationId xmlns:a16="http://schemas.microsoft.com/office/drawing/2014/main" id="{E714DE63-AA6E-B52F-F030-18C5ED801805}"/>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5" name="Espaço Reservado para Número de Slide 4">
            <a:extLst>
              <a:ext uri="{FF2B5EF4-FFF2-40B4-BE49-F238E27FC236}">
                <a16:creationId xmlns:a16="http://schemas.microsoft.com/office/drawing/2014/main" id="{D7910401-F418-AA27-DAB9-2CE238B45A56}"/>
              </a:ext>
            </a:extLst>
          </p:cNvPr>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a:defRPr sz="1200">
                <a:solidFill>
                  <a:schemeClr val="tx1">
                    <a:tint val="82000"/>
                  </a:schemeClr>
                </a:solidFill>
              </a:defRPr>
            </a:lvl1pPr>
          </a:lstStyle>
          <a:p>
            <a:fld id="{98A9341F-AB1F-4212-845F-F8A08AEFA6E6}" type="slidenum">
              <a:rPr lang="pt-BR" smtClean="0"/>
              <a:t>‹nº›</a:t>
            </a:fld>
            <a:endParaRPr lang="pt-BR"/>
          </a:p>
        </p:txBody>
      </p:sp>
    </p:spTree>
    <p:extLst>
      <p:ext uri="{BB962C8B-B14F-4D97-AF65-F5344CB8AC3E}">
        <p14:creationId xmlns:p14="http://schemas.microsoft.com/office/powerpoint/2010/main" val="12429204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4" descr="Newton Paiva Wyden: Cursos, Bolsas, Valores, Nota do MEC e Faculdades">
            <a:extLst>
              <a:ext uri="{FF2B5EF4-FFF2-40B4-BE49-F238E27FC236}">
                <a16:creationId xmlns:a16="http://schemas.microsoft.com/office/drawing/2014/main" id="{5E3CC2E7-16E9-DF38-B2F3-7A66CFDEE91F}"/>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119" y="-3148"/>
            <a:ext cx="2605031" cy="1953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54583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github.com/LeonardoVieiraGuimaraes/ProgramacaoWeb/blob/main/Aula03/primeira_pagina.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hyperlink" Target="https://github.com/LeonardoVieiraGuimaraes/ProgramacaoWeb/blob/main/Aula03/exemplo_cabecalho_titulo.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hyperlink" Target="https://github.com/LeonardoVieiraGuimaraes/ProgramacaoWeb/blob/main/Aula03/exemplo_link.html" TargetMode="Externa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hyperlink" Target="https://github.com/LeonardoVieiraGuimaraes/ProgramacaoWeb/blob/main/Aula03/exemplo_lista.html" TargetMode="Externa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hyperlink" Target="https://github.com/LeonardoVieiraGuimaraes/ProgramacaoWeb/blob/main/Aula03/exemplo_tabela.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hyperlink" Target="https://github.com/LeonardoVieiraGuimaraes/ProgramacaoWeb/blob/main/Aula03/exemplo_layouts.html" TargetMode="Externa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29.emf"/></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1.emf"/><Relationship Id="rId4" Type="http://schemas.openxmlformats.org/officeDocument/2006/relationships/image" Target="../media/image30.emf"/></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32.emf"/></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29.emf"/></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hyperlink" Target="https://github.com/LeonardoVieiraGuimaraes/ProgramacaoWeb/blob/main/Aula03/exemplo_formulario_completo.html"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LeonardoVieiraGuimaraes/ProgramacaoWeb/blob/main/Aula03/exemplo_depurando.html"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41.emf"/></Relationships>
</file>

<file path=ppt/slides/_rels/slide6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LeonardoVieiraGuimaraes/ProgramacaoWeb/blob/main/Aula03/exemplo_depurando.html"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hyperlink" Target="https://developer.mozilla.org/pt-BR/docs/Learn/Common_questions/ferramentas_de_desenvolvimento_do_navegador"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hyperlink" Target="https://validator.w3.org/"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hyperlink" Target="https://vscode.dev/?vscode-lang=pt-br" TargetMode="External"/><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89.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hyperlink" Target="https://github.com/" TargetMode="External"/><Relationship Id="rId7"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hyperlink" Target="https://code.visualstudio.com/" TargetMode="External"/><Relationship Id="rId4" Type="http://schemas.openxmlformats.org/officeDocument/2006/relationships/image" Target="../media/image53.png"/><Relationship Id="rId9"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B5667-AD20-4104-482F-719C7BB20A0D}"/>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E4E3A3DB-6F1F-8093-C72D-C71B8C0F2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0B2C6E2B-29D2-D7D3-88D9-F1654CA3260A}"/>
              </a:ext>
            </a:extLst>
          </p:cNvPr>
          <p:cNvSpPr txBox="1"/>
          <p:nvPr/>
        </p:nvSpPr>
        <p:spPr>
          <a:xfrm>
            <a:off x="1186972" y="2022716"/>
            <a:ext cx="8153400" cy="1010341"/>
          </a:xfrm>
          <a:prstGeom prst="rect">
            <a:avLst/>
          </a:prstGeom>
          <a:noFill/>
        </p:spPr>
        <p:txBody>
          <a:bodyPr wrap="square">
            <a:spAutoFit/>
          </a:bodyPr>
          <a:lstStyle/>
          <a:p>
            <a:pPr>
              <a:lnSpc>
                <a:spcPct val="150000"/>
              </a:lnSpc>
            </a:pPr>
            <a:r>
              <a:rPr lang="pt-BR" sz="4400" b="1" i="0" dirty="0">
                <a:effectLst/>
                <a:ea typeface="Calibri" panose="020F0502020204030204" pitchFamily="34" charset="0"/>
                <a:cs typeface="Calibri" panose="020F0502020204030204" pitchFamily="34" charset="0"/>
              </a:rPr>
              <a:t>Introdução ao HTML</a:t>
            </a:r>
          </a:p>
        </p:txBody>
      </p:sp>
      <p:sp>
        <p:nvSpPr>
          <p:cNvPr id="3" name="AutoShape 2" descr="jupyter logo">
            <a:extLst>
              <a:ext uri="{FF2B5EF4-FFF2-40B4-BE49-F238E27FC236}">
                <a16:creationId xmlns:a16="http://schemas.microsoft.com/office/drawing/2014/main" id="{29CD3222-3911-646B-0E13-13719EB16B69}"/>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4" name="CaixaDeTexto 3">
            <a:extLst>
              <a:ext uri="{FF2B5EF4-FFF2-40B4-BE49-F238E27FC236}">
                <a16:creationId xmlns:a16="http://schemas.microsoft.com/office/drawing/2014/main" id="{6F58B8A6-A2DE-7BD3-C863-6E93EEE601AA}"/>
              </a:ext>
            </a:extLst>
          </p:cNvPr>
          <p:cNvSpPr txBox="1"/>
          <p:nvPr/>
        </p:nvSpPr>
        <p:spPr>
          <a:xfrm>
            <a:off x="1224817" y="3770943"/>
            <a:ext cx="15838366" cy="3970318"/>
          </a:xfrm>
          <a:prstGeom prst="rect">
            <a:avLst/>
          </a:prstGeom>
          <a:noFill/>
        </p:spPr>
        <p:txBody>
          <a:bodyPr wrap="square">
            <a:spAutoFit/>
          </a:bodyPr>
          <a:lstStyle/>
          <a:p>
            <a:pPr marL="457200" indent="-457200">
              <a:buFont typeface="Arial" panose="020B0604020202020204" pitchFamily="34" charset="0"/>
              <a:buChar char="•"/>
            </a:pPr>
            <a:r>
              <a:rPr lang="pt-BR" sz="2800" b="1" dirty="0"/>
              <a:t>HTML não é uma Linguagem de Programação</a:t>
            </a:r>
          </a:p>
          <a:p>
            <a:pPr marL="457200" indent="-457200">
              <a:buFont typeface="Arial" panose="020B0604020202020204" pitchFamily="34" charset="0"/>
              <a:buChar char="•"/>
            </a:pPr>
            <a:endParaRPr lang="pt-BR" sz="2800" b="1" dirty="0"/>
          </a:p>
          <a:p>
            <a:pPr marL="914400" lvl="1" indent="-457200">
              <a:buFont typeface="Arial" panose="020B0604020202020204" pitchFamily="34" charset="0"/>
              <a:buChar char="•"/>
            </a:pPr>
            <a:r>
              <a:rPr lang="pt-BR" sz="2800" b="1" dirty="0"/>
              <a:t>Não gera programas autônomos como PHP, Java ou C#.</a:t>
            </a:r>
          </a:p>
          <a:p>
            <a:pPr marL="914400" lvl="1" indent="-457200">
              <a:buFont typeface="Arial" panose="020B0604020202020204" pitchFamily="34" charset="0"/>
              <a:buChar char="•"/>
            </a:pPr>
            <a:endParaRPr lang="pt-BR" sz="2800" b="1" dirty="0"/>
          </a:p>
          <a:p>
            <a:pPr marL="914400" lvl="1" indent="-457200">
              <a:buFont typeface="Arial" panose="020B0604020202020204" pitchFamily="34" charset="0"/>
              <a:buChar char="•"/>
            </a:pPr>
            <a:r>
              <a:rPr lang="pt-BR" sz="2800" b="1" dirty="0"/>
              <a:t>Classificado como linguagem de formatação de texto ou definição de estrutura.</a:t>
            </a:r>
          </a:p>
          <a:p>
            <a:pPr marL="914400" lvl="1" indent="-457200">
              <a:buFont typeface="Arial" panose="020B0604020202020204" pitchFamily="34" charset="0"/>
              <a:buChar char="•"/>
            </a:pPr>
            <a:endParaRPr lang="pt-BR" sz="2800" b="1" dirty="0"/>
          </a:p>
          <a:p>
            <a:pPr marL="914400" lvl="1" indent="-457200">
              <a:buFont typeface="Arial" panose="020B0604020202020204" pitchFamily="34" charset="0"/>
              <a:buChar char="•"/>
            </a:pPr>
            <a:r>
              <a:rPr lang="pt-BR" sz="2800" b="1" dirty="0"/>
              <a:t>Não possui estruturas de controle, repetição, funções ou chamadas de sistema.</a:t>
            </a:r>
          </a:p>
          <a:p>
            <a:pPr marL="914400" lvl="1" indent="-457200">
              <a:buFont typeface="Arial" panose="020B0604020202020204" pitchFamily="34" charset="0"/>
              <a:buChar char="•"/>
            </a:pPr>
            <a:endParaRPr lang="pt-BR" sz="2800" b="1" dirty="0"/>
          </a:p>
          <a:p>
            <a:pPr marL="914400" lvl="1" indent="-457200">
              <a:buFont typeface="Arial" panose="020B0604020202020204" pitchFamily="34" charset="0"/>
              <a:buChar char="•"/>
            </a:pPr>
            <a:r>
              <a:rPr lang="pt-BR" sz="2800" b="1" dirty="0"/>
              <a:t>Para funcionalidades avançadas, utiliza-se </a:t>
            </a:r>
            <a:r>
              <a:rPr lang="pt-BR" sz="2800" b="1" dirty="0" err="1"/>
              <a:t>JavaScript</a:t>
            </a:r>
            <a:r>
              <a:rPr lang="pt-BR" sz="2800" b="1" dirty="0"/>
              <a:t>.</a:t>
            </a:r>
            <a:endParaRPr lang="pt-BR" sz="2800" dirty="0"/>
          </a:p>
        </p:txBody>
      </p:sp>
    </p:spTree>
    <p:extLst>
      <p:ext uri="{BB962C8B-B14F-4D97-AF65-F5344CB8AC3E}">
        <p14:creationId xmlns:p14="http://schemas.microsoft.com/office/powerpoint/2010/main" val="3515122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263F6-EA0C-85F9-5840-BCDAB4E15934}"/>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2FEE2506-6101-AB3E-9586-DD4B43B3D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BFFA8ADF-CA69-C813-B0A4-F3640584A751}"/>
              </a:ext>
            </a:extLst>
          </p:cNvPr>
          <p:cNvSpPr txBox="1"/>
          <p:nvPr/>
        </p:nvSpPr>
        <p:spPr>
          <a:xfrm>
            <a:off x="1186972" y="2022716"/>
            <a:ext cx="8153400" cy="1010341"/>
          </a:xfrm>
          <a:prstGeom prst="rect">
            <a:avLst/>
          </a:prstGeom>
          <a:noFill/>
        </p:spPr>
        <p:txBody>
          <a:bodyPr wrap="square">
            <a:spAutoFit/>
          </a:bodyPr>
          <a:lstStyle/>
          <a:p>
            <a:pPr>
              <a:lnSpc>
                <a:spcPct val="150000"/>
              </a:lnSpc>
            </a:pPr>
            <a:r>
              <a:rPr lang="pt-BR" sz="4400" b="1" i="0" dirty="0">
                <a:effectLst/>
                <a:ea typeface="Calibri" panose="020F0502020204030204" pitchFamily="34" charset="0"/>
                <a:cs typeface="Calibri" panose="020F0502020204030204" pitchFamily="34" charset="0"/>
              </a:rPr>
              <a:t>Introdução ao HTML</a:t>
            </a:r>
          </a:p>
        </p:txBody>
      </p:sp>
      <p:sp>
        <p:nvSpPr>
          <p:cNvPr id="3" name="AutoShape 2" descr="jupyter logo">
            <a:extLst>
              <a:ext uri="{FF2B5EF4-FFF2-40B4-BE49-F238E27FC236}">
                <a16:creationId xmlns:a16="http://schemas.microsoft.com/office/drawing/2014/main" id="{C3BA03CA-A034-DFA1-7FF0-34FE2EBA4F68}"/>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4" name="CaixaDeTexto 3">
            <a:extLst>
              <a:ext uri="{FF2B5EF4-FFF2-40B4-BE49-F238E27FC236}">
                <a16:creationId xmlns:a16="http://schemas.microsoft.com/office/drawing/2014/main" id="{1508F9CB-D00C-DA11-7FE6-3C30E347311A}"/>
              </a:ext>
            </a:extLst>
          </p:cNvPr>
          <p:cNvSpPr txBox="1"/>
          <p:nvPr/>
        </p:nvSpPr>
        <p:spPr>
          <a:xfrm>
            <a:off x="1224817" y="3770943"/>
            <a:ext cx="15838366" cy="5262979"/>
          </a:xfrm>
          <a:prstGeom prst="rect">
            <a:avLst/>
          </a:prstGeom>
          <a:noFill/>
        </p:spPr>
        <p:txBody>
          <a:bodyPr wrap="square">
            <a:spAutoFit/>
          </a:bodyPr>
          <a:lstStyle/>
          <a:p>
            <a:pPr marL="457200" indent="-457200">
              <a:buFont typeface="Arial" panose="020B0604020202020204" pitchFamily="34" charset="0"/>
              <a:buChar char="•"/>
            </a:pPr>
            <a:r>
              <a:rPr lang="pt-BR" sz="2800" b="1" dirty="0"/>
              <a:t>Características do HTML</a:t>
            </a:r>
          </a:p>
          <a:p>
            <a:pPr marL="457200" indent="-457200">
              <a:buFont typeface="Arial" panose="020B0604020202020204" pitchFamily="34" charset="0"/>
              <a:buChar char="•"/>
            </a:pPr>
            <a:endParaRPr lang="pt-BR" sz="2800" b="1" dirty="0"/>
          </a:p>
          <a:p>
            <a:pPr marL="914400" lvl="1" indent="-457200">
              <a:buFont typeface="Arial" panose="020B0604020202020204" pitchFamily="34" charset="0"/>
              <a:buChar char="•"/>
            </a:pPr>
            <a:r>
              <a:rPr lang="pt-BR" sz="2800" b="1" dirty="0"/>
              <a:t>Independência de plataforma: Pode ser interpretado por qualquer computador.</a:t>
            </a:r>
          </a:p>
          <a:p>
            <a:pPr marL="914400" lvl="1" indent="-457200">
              <a:buFont typeface="Arial" panose="020B0604020202020204" pitchFamily="34" charset="0"/>
              <a:buChar char="•"/>
            </a:pPr>
            <a:endParaRPr lang="pt-BR" sz="2800" b="1" dirty="0"/>
          </a:p>
          <a:p>
            <a:pPr marL="914400" lvl="1" indent="-457200">
              <a:buFont typeface="Arial" panose="020B0604020202020204" pitchFamily="34" charset="0"/>
              <a:buChar char="•"/>
            </a:pPr>
            <a:r>
              <a:rPr lang="pt-BR" sz="2800" b="1" dirty="0"/>
              <a:t>Não monopolizado: Não pertence a uma única pessoa ou empresa.</a:t>
            </a:r>
          </a:p>
          <a:p>
            <a:pPr marL="914400" lvl="1" indent="-457200">
              <a:buFont typeface="Arial" panose="020B0604020202020204" pitchFamily="34" charset="0"/>
              <a:buChar char="•"/>
            </a:pPr>
            <a:endParaRPr lang="pt-BR" sz="2800" b="1" dirty="0"/>
          </a:p>
          <a:p>
            <a:pPr marL="914400" lvl="1" indent="-457200">
              <a:buFont typeface="Arial" panose="020B0604020202020204" pitchFamily="34" charset="0"/>
              <a:buChar char="•"/>
            </a:pPr>
            <a:r>
              <a:rPr lang="pt-BR" sz="2800" b="1" dirty="0"/>
              <a:t>Arquivos pequenos: Facilita transmissão mesmo em conexões lentas.</a:t>
            </a:r>
          </a:p>
          <a:p>
            <a:pPr marL="914400" lvl="1" indent="-457200">
              <a:buFont typeface="Arial" panose="020B0604020202020204" pitchFamily="34" charset="0"/>
              <a:buChar char="•"/>
            </a:pPr>
            <a:endParaRPr lang="pt-BR" sz="2800" b="1" dirty="0"/>
          </a:p>
          <a:p>
            <a:pPr marL="914400" lvl="1" indent="-457200">
              <a:buFont typeface="Arial" panose="020B0604020202020204" pitchFamily="34" charset="0"/>
              <a:buChar char="•"/>
            </a:pPr>
            <a:r>
              <a:rPr lang="pt-BR" sz="2800" b="1" dirty="0"/>
              <a:t>Desenvolvido para a web: Não é específico para um sistema operacional.</a:t>
            </a:r>
          </a:p>
          <a:p>
            <a:pPr marL="914400" lvl="1" indent="-457200">
              <a:buFont typeface="Arial" panose="020B0604020202020204" pitchFamily="34" charset="0"/>
              <a:buChar char="•"/>
            </a:pPr>
            <a:endParaRPr lang="pt-BR" sz="2800" b="1" dirty="0"/>
          </a:p>
          <a:p>
            <a:pPr marL="914400" lvl="1" indent="-457200">
              <a:buFont typeface="Arial" panose="020B0604020202020204" pitchFamily="34" charset="0"/>
              <a:buChar char="•"/>
            </a:pPr>
            <a:r>
              <a:rPr lang="pt-BR" sz="2800" b="1" dirty="0"/>
              <a:t>Não requer editores especiais: Pode ser criado em editores de texto simples como Bloco de Notas.</a:t>
            </a:r>
            <a:endParaRPr lang="pt-BR" sz="2800" dirty="0"/>
          </a:p>
        </p:txBody>
      </p:sp>
    </p:spTree>
    <p:extLst>
      <p:ext uri="{BB962C8B-B14F-4D97-AF65-F5344CB8AC3E}">
        <p14:creationId xmlns:p14="http://schemas.microsoft.com/office/powerpoint/2010/main" val="2831716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38006-FC4A-0253-5AFE-4DB13E0A951D}"/>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36D4F0C1-4724-7F48-A5E2-8E55CBC5AE94}"/>
              </a:ext>
            </a:extLst>
          </p:cNvPr>
          <p:cNvSpPr txBox="1"/>
          <p:nvPr/>
        </p:nvSpPr>
        <p:spPr>
          <a:xfrm>
            <a:off x="1306634" y="2324100"/>
            <a:ext cx="11707643" cy="677108"/>
          </a:xfrm>
          <a:prstGeom prst="rect">
            <a:avLst/>
          </a:prstGeom>
        </p:spPr>
        <p:txBody>
          <a:bodyPr lIns="0" tIns="0" rIns="0" bIns="0" rtlCol="0" anchor="t">
            <a:spAutoFit/>
          </a:bodyPr>
          <a:lstStyle/>
          <a:p>
            <a:r>
              <a:rPr lang="pt-BR" sz="4400" dirty="0"/>
              <a:t>Tópicos de estudo:</a:t>
            </a:r>
          </a:p>
        </p:txBody>
      </p:sp>
      <p:sp>
        <p:nvSpPr>
          <p:cNvPr id="6" name="CaixaDeTexto 5">
            <a:extLst>
              <a:ext uri="{FF2B5EF4-FFF2-40B4-BE49-F238E27FC236}">
                <a16:creationId xmlns:a16="http://schemas.microsoft.com/office/drawing/2014/main" id="{E22840DE-A608-5CB3-7492-CC82662D7BFC}"/>
              </a:ext>
            </a:extLst>
          </p:cNvPr>
          <p:cNvSpPr txBox="1"/>
          <p:nvPr/>
        </p:nvSpPr>
        <p:spPr>
          <a:xfrm>
            <a:off x="1306634" y="3435340"/>
            <a:ext cx="10766822" cy="2967415"/>
          </a:xfrm>
          <a:prstGeom prst="rect">
            <a:avLst/>
          </a:prstGeom>
          <a:noFill/>
        </p:spPr>
        <p:txBody>
          <a:bodyPr wrap="square">
            <a:spAutoFit/>
          </a:bodyPr>
          <a:lstStyle/>
          <a:p>
            <a:pPr>
              <a:lnSpc>
                <a:spcPct val="150000"/>
              </a:lnSpc>
            </a:pPr>
            <a:r>
              <a:rPr lang="pt-BR" sz="3200" b="1" i="0" dirty="0">
                <a:effectLst/>
                <a:ea typeface="Calibri" panose="020F0502020204030204" pitchFamily="34" charset="0"/>
                <a:cs typeface="Calibri" panose="020F0502020204030204" pitchFamily="34" charset="0"/>
              </a:rPr>
              <a:t>Introdução ao HTML</a:t>
            </a:r>
          </a:p>
          <a:p>
            <a:pPr marL="914400" lvl="1" indent="-457200">
              <a:lnSpc>
                <a:spcPct val="150000"/>
              </a:lnSpc>
              <a:buFont typeface="Arial" panose="020B0604020202020204" pitchFamily="34" charset="0"/>
              <a:buChar char="•"/>
            </a:pPr>
            <a:r>
              <a:rPr lang="pt-BR" sz="3200" i="0" dirty="0">
                <a:effectLst/>
                <a:ea typeface="Calibri" panose="020F0502020204030204" pitchFamily="34" charset="0"/>
                <a:cs typeface="Calibri" panose="020F0502020204030204" pitchFamily="34" charset="0"/>
              </a:rPr>
              <a:t>🏗️ </a:t>
            </a:r>
            <a:r>
              <a:rPr lang="pt-BR" sz="3200" b="1" i="0" u="none" strike="noStrike" baseline="0" dirty="0"/>
              <a:t>Conceitos da linguagem HTML</a:t>
            </a:r>
            <a:r>
              <a:rPr lang="pt-BR" sz="3200" b="1" i="0" u="none" strike="noStrike" baseline="0" dirty="0">
                <a:ea typeface="Calibri" panose="020F0502020204030204" pitchFamily="34" charset="0"/>
                <a:cs typeface="Calibri" panose="020F0502020204030204" pitchFamily="34" charset="0"/>
              </a:rPr>
              <a:t>;</a:t>
            </a:r>
          </a:p>
          <a:p>
            <a:pPr marL="914400" lvl="1" indent="-457200">
              <a:lnSpc>
                <a:spcPct val="150000"/>
              </a:lnSpc>
              <a:buFont typeface="Arial" panose="020B0604020202020204" pitchFamily="34" charset="0"/>
              <a:buChar char="•"/>
            </a:pPr>
            <a:r>
              <a:rPr lang="pt-BR" sz="3200" b="0" i="0" dirty="0">
                <a:effectLst/>
                <a:ea typeface="Calibri" panose="020F0502020204030204" pitchFamily="34" charset="0"/>
                <a:cs typeface="Calibri" panose="020F0502020204030204" pitchFamily="34" charset="0"/>
              </a:rPr>
              <a:t>🛠️ </a:t>
            </a:r>
            <a:r>
              <a:rPr lang="pt-BR" sz="3200" b="0" i="0" u="none" strike="noStrike" baseline="0" dirty="0"/>
              <a:t>Principais </a:t>
            </a:r>
            <a:r>
              <a:rPr lang="pt-BR" sz="3200" b="0" i="0" u="none" strike="noStrike" baseline="0" dirty="0" err="1"/>
              <a:t>tags</a:t>
            </a:r>
            <a:r>
              <a:rPr lang="pt-BR" sz="3200" b="0" i="0" u="none" strike="noStrike" baseline="0" dirty="0"/>
              <a:t> HTML;</a:t>
            </a:r>
          </a:p>
          <a:p>
            <a:pPr marL="914400" lvl="1" indent="-457200">
              <a:lnSpc>
                <a:spcPct val="150000"/>
              </a:lnSpc>
              <a:buFont typeface="Arial" panose="020B0604020202020204" pitchFamily="34" charset="0"/>
              <a:buChar char="•"/>
            </a:pPr>
            <a:r>
              <a:rPr lang="pt-BR" sz="3200" b="0" i="0" dirty="0">
                <a:effectLst/>
                <a:ea typeface="Calibri" panose="020F0502020204030204" pitchFamily="34" charset="0"/>
                <a:cs typeface="Calibri" panose="020F0502020204030204" pitchFamily="34" charset="0"/>
              </a:rPr>
              <a:t>💻</a:t>
            </a:r>
            <a:r>
              <a:rPr lang="pt-BR" sz="3200" b="0" i="0" u="none" strike="noStrike" baseline="0" dirty="0"/>
              <a:t>Solução de problemas nas páginas HTML.</a:t>
            </a:r>
            <a:endParaRPr lang="pt-BR" sz="3200"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2351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EE02B-067A-7710-D68E-36AAFD12E9E0}"/>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60C697F2-71DC-54EC-AA0B-85DC9FA19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7513BEE2-155D-8E06-C906-CAC363A5B227}"/>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dirty="0">
                <a:effectLst/>
                <a:ea typeface="Calibri" panose="020F0502020204030204" pitchFamily="34" charset="0"/>
                <a:cs typeface="Calibri" panose="020F0502020204030204" pitchFamily="34" charset="0"/>
              </a:rPr>
              <a:t>Conceitos da linguagem HTML</a:t>
            </a:r>
          </a:p>
        </p:txBody>
      </p:sp>
      <p:sp>
        <p:nvSpPr>
          <p:cNvPr id="3" name="AutoShape 2" descr="jupyter logo">
            <a:extLst>
              <a:ext uri="{FF2B5EF4-FFF2-40B4-BE49-F238E27FC236}">
                <a16:creationId xmlns:a16="http://schemas.microsoft.com/office/drawing/2014/main" id="{620A0CA8-EF6F-B189-9AE9-4BC46F7F374A}"/>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CaixaDeTexto 10">
            <a:extLst>
              <a:ext uri="{FF2B5EF4-FFF2-40B4-BE49-F238E27FC236}">
                <a16:creationId xmlns:a16="http://schemas.microsoft.com/office/drawing/2014/main" id="{6857CE3F-5AF1-ECFD-1727-BE3A892F9484}"/>
              </a:ext>
            </a:extLst>
          </p:cNvPr>
          <p:cNvSpPr txBox="1"/>
          <p:nvPr/>
        </p:nvSpPr>
        <p:spPr>
          <a:xfrm>
            <a:off x="1306634" y="3619500"/>
            <a:ext cx="15152566" cy="3539430"/>
          </a:xfrm>
          <a:prstGeom prst="rect">
            <a:avLst/>
          </a:prstGeom>
          <a:noFill/>
        </p:spPr>
        <p:txBody>
          <a:bodyPr wrap="square">
            <a:spAutoFit/>
          </a:bodyPr>
          <a:lstStyle/>
          <a:p>
            <a:pPr marL="457200" indent="-457200" algn="just">
              <a:buFont typeface="Arial" panose="020B0604020202020204" pitchFamily="34" charset="0"/>
              <a:buChar char="•"/>
            </a:pPr>
            <a:r>
              <a:rPr lang="pt-BR" sz="2800" b="1" dirty="0"/>
              <a:t>O que são </a:t>
            </a:r>
            <a:r>
              <a:rPr lang="pt-BR" sz="2800" b="1" dirty="0" err="1"/>
              <a:t>Tags</a:t>
            </a:r>
            <a:r>
              <a:rPr lang="pt-BR" sz="2800" b="1" dirty="0"/>
              <a:t> HTML?</a:t>
            </a:r>
          </a:p>
          <a:p>
            <a:pPr marL="457200" indent="-457200" algn="just">
              <a:buFont typeface="Arial" panose="020B0604020202020204" pitchFamily="34" charset="0"/>
              <a:buChar char="•"/>
            </a:pPr>
            <a:endParaRPr lang="pt-BR" sz="2800" dirty="0"/>
          </a:p>
          <a:p>
            <a:pPr marL="914400" lvl="1" indent="-457200" algn="just">
              <a:buFont typeface="Arial" panose="020B0604020202020204" pitchFamily="34" charset="0"/>
              <a:buChar char="•"/>
            </a:pPr>
            <a:r>
              <a:rPr lang="pt-BR" sz="2800" dirty="0" err="1"/>
              <a:t>Tags</a:t>
            </a:r>
            <a:r>
              <a:rPr lang="pt-BR" sz="2800" dirty="0"/>
              <a:t> são elementos usados para delimitar ou agrupar partes do conteúdo.</a:t>
            </a:r>
          </a:p>
          <a:p>
            <a:pPr marL="914400" lvl="1" indent="-457200" algn="just">
              <a:buFont typeface="Arial" panose="020B0604020202020204" pitchFamily="34" charset="0"/>
              <a:buChar char="•"/>
            </a:pPr>
            <a:endParaRPr lang="pt-BR" sz="2800" dirty="0"/>
          </a:p>
          <a:p>
            <a:pPr marL="914400" lvl="1" indent="-457200" algn="just">
              <a:buFont typeface="Arial" panose="020B0604020202020204" pitchFamily="34" charset="0"/>
              <a:buChar char="•"/>
            </a:pPr>
            <a:r>
              <a:rPr lang="pt-BR" sz="2800" dirty="0"/>
              <a:t>Podem transformar palavras ou imagens em hiperlinks, alterar formatação (itálico, tamanho da fonte, etc.).</a:t>
            </a:r>
          </a:p>
          <a:p>
            <a:pPr marL="914400" lvl="1" indent="-457200" algn="just">
              <a:buFont typeface="Arial" panose="020B0604020202020204" pitchFamily="34" charset="0"/>
              <a:buChar char="•"/>
            </a:pPr>
            <a:endParaRPr lang="pt-BR" sz="2800" dirty="0"/>
          </a:p>
          <a:p>
            <a:pPr marL="914400" lvl="1" indent="-457200" algn="just">
              <a:buFont typeface="Arial" panose="020B0604020202020204" pitchFamily="34" charset="0"/>
              <a:buChar char="•"/>
            </a:pPr>
            <a:r>
              <a:rPr lang="pt-BR" sz="2800" dirty="0"/>
              <a:t>Exemplo:</a:t>
            </a:r>
          </a:p>
        </p:txBody>
      </p:sp>
      <p:pic>
        <p:nvPicPr>
          <p:cNvPr id="13" name="Imagem 12">
            <a:extLst>
              <a:ext uri="{FF2B5EF4-FFF2-40B4-BE49-F238E27FC236}">
                <a16:creationId xmlns:a16="http://schemas.microsoft.com/office/drawing/2014/main" id="{73AEA5DD-E0BF-1CBA-92A9-493A8B2FC469}"/>
              </a:ext>
            </a:extLst>
          </p:cNvPr>
          <p:cNvPicPr>
            <a:picLocks noChangeAspect="1"/>
          </p:cNvPicPr>
          <p:nvPr/>
        </p:nvPicPr>
        <p:blipFill>
          <a:blip r:embed="rId4"/>
          <a:stretch>
            <a:fillRect/>
          </a:stretch>
        </p:blipFill>
        <p:spPr>
          <a:xfrm>
            <a:off x="2217383" y="7587194"/>
            <a:ext cx="7765758" cy="2182415"/>
          </a:xfrm>
          <a:prstGeom prst="rect">
            <a:avLst/>
          </a:prstGeom>
        </p:spPr>
      </p:pic>
    </p:spTree>
    <p:extLst>
      <p:ext uri="{BB962C8B-B14F-4D97-AF65-F5344CB8AC3E}">
        <p14:creationId xmlns:p14="http://schemas.microsoft.com/office/powerpoint/2010/main" val="60412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C65D0-3F40-1D2F-0224-0F2ADD18A8E3}"/>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A7E7289B-652E-54BA-7ED6-7094095C1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9B845B37-0E95-2C24-2A17-E8B246B4F992}"/>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dirty="0">
                <a:effectLst/>
                <a:ea typeface="Calibri" panose="020F0502020204030204" pitchFamily="34" charset="0"/>
                <a:cs typeface="Calibri" panose="020F0502020204030204" pitchFamily="34" charset="0"/>
              </a:rPr>
              <a:t>Conceitos da linguagem HTML</a:t>
            </a:r>
          </a:p>
        </p:txBody>
      </p:sp>
      <p:sp>
        <p:nvSpPr>
          <p:cNvPr id="3" name="AutoShape 2" descr="jupyter logo">
            <a:extLst>
              <a:ext uri="{FF2B5EF4-FFF2-40B4-BE49-F238E27FC236}">
                <a16:creationId xmlns:a16="http://schemas.microsoft.com/office/drawing/2014/main" id="{ED1B2A74-B82A-4A07-0D7A-D9DA5FD93B64}"/>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CaixaDeTexto 10">
            <a:extLst>
              <a:ext uri="{FF2B5EF4-FFF2-40B4-BE49-F238E27FC236}">
                <a16:creationId xmlns:a16="http://schemas.microsoft.com/office/drawing/2014/main" id="{882BF970-E387-86A6-E352-AB7419FCE387}"/>
              </a:ext>
            </a:extLst>
          </p:cNvPr>
          <p:cNvSpPr txBox="1"/>
          <p:nvPr/>
        </p:nvSpPr>
        <p:spPr>
          <a:xfrm>
            <a:off x="1306634" y="3619500"/>
            <a:ext cx="13780966" cy="2677656"/>
          </a:xfrm>
          <a:prstGeom prst="rect">
            <a:avLst/>
          </a:prstGeom>
          <a:noFill/>
        </p:spPr>
        <p:txBody>
          <a:bodyPr wrap="square">
            <a:spAutoFit/>
          </a:bodyPr>
          <a:lstStyle/>
          <a:p>
            <a:pPr marL="457200" indent="-457200" algn="just">
              <a:buFont typeface="Arial" panose="020B0604020202020204" pitchFamily="34" charset="0"/>
              <a:buChar char="•"/>
            </a:pPr>
            <a:r>
              <a:rPr lang="pt-BR" sz="2800" b="1" dirty="0"/>
              <a:t>Sintaxe Básica de um Elemento HTML</a:t>
            </a:r>
          </a:p>
          <a:p>
            <a:pPr marL="457200" indent="-457200" algn="just">
              <a:buFont typeface="Arial" panose="020B0604020202020204" pitchFamily="34" charset="0"/>
              <a:buChar char="•"/>
            </a:pPr>
            <a:endParaRPr lang="pt-BR" sz="2800" b="1" dirty="0"/>
          </a:p>
          <a:p>
            <a:pPr marL="971550" lvl="1" indent="-514350" algn="just">
              <a:buFont typeface="+mj-lt"/>
              <a:buAutoNum type="arabicPeriod"/>
            </a:pPr>
            <a:r>
              <a:rPr lang="pt-BR" sz="2800" dirty="0" err="1"/>
              <a:t>Tag</a:t>
            </a:r>
            <a:r>
              <a:rPr lang="pt-BR" sz="2800" dirty="0"/>
              <a:t> de abertura: &lt;</a:t>
            </a:r>
            <a:r>
              <a:rPr lang="pt-BR" sz="2800" dirty="0" err="1"/>
              <a:t>nome_da_tag</a:t>
            </a:r>
            <a:r>
              <a:rPr lang="pt-BR" sz="2800" dirty="0"/>
              <a:t>&gt; (</a:t>
            </a:r>
            <a:r>
              <a:rPr lang="pt-BR" sz="2800" dirty="0" err="1"/>
              <a:t>ex</a:t>
            </a:r>
            <a:r>
              <a:rPr lang="pt-BR" sz="2800" dirty="0"/>
              <a:t>: &lt;p&gt;).</a:t>
            </a:r>
          </a:p>
          <a:p>
            <a:pPr marL="971550" lvl="1" indent="-514350" algn="just">
              <a:buFont typeface="+mj-lt"/>
              <a:buAutoNum type="arabicPeriod"/>
            </a:pPr>
            <a:r>
              <a:rPr lang="pt-BR" sz="2800" dirty="0" err="1"/>
              <a:t>Tag</a:t>
            </a:r>
            <a:r>
              <a:rPr lang="pt-BR" sz="2800" dirty="0"/>
              <a:t> de fechamento: &lt;/</a:t>
            </a:r>
            <a:r>
              <a:rPr lang="pt-BR" sz="2800" dirty="0" err="1"/>
              <a:t>nome_da_tag</a:t>
            </a:r>
            <a:r>
              <a:rPr lang="pt-BR" sz="2800" dirty="0"/>
              <a:t>&gt; (</a:t>
            </a:r>
            <a:r>
              <a:rPr lang="pt-BR" sz="2800" dirty="0" err="1"/>
              <a:t>ex</a:t>
            </a:r>
            <a:r>
              <a:rPr lang="pt-BR" sz="2800" dirty="0"/>
              <a:t>: &lt;/p&gt;).</a:t>
            </a:r>
          </a:p>
          <a:p>
            <a:pPr marL="971550" lvl="1" indent="-514350" algn="just">
              <a:buFont typeface="+mj-lt"/>
              <a:buAutoNum type="arabicPeriod"/>
            </a:pPr>
            <a:r>
              <a:rPr lang="pt-BR" sz="2800" dirty="0"/>
              <a:t>Conteúdo: Texto ou outros elementos entre as </a:t>
            </a:r>
            <a:r>
              <a:rPr lang="pt-BR" sz="2800" dirty="0" err="1"/>
              <a:t>tags</a:t>
            </a:r>
            <a:r>
              <a:rPr lang="pt-BR" sz="2800" dirty="0"/>
              <a:t>.</a:t>
            </a:r>
          </a:p>
          <a:p>
            <a:pPr marL="971550" lvl="1" indent="-514350" algn="just">
              <a:buFont typeface="+mj-lt"/>
              <a:buAutoNum type="arabicPeriod"/>
            </a:pPr>
            <a:r>
              <a:rPr lang="pt-BR" sz="2800" dirty="0"/>
              <a:t>Elemento completo: </a:t>
            </a:r>
            <a:r>
              <a:rPr lang="pt-BR" sz="2800" dirty="0" err="1"/>
              <a:t>Tag</a:t>
            </a:r>
            <a:r>
              <a:rPr lang="pt-BR" sz="2800" dirty="0"/>
              <a:t> de abertura + conteúdo + </a:t>
            </a:r>
            <a:r>
              <a:rPr lang="pt-BR" sz="2800" dirty="0" err="1"/>
              <a:t>tag</a:t>
            </a:r>
            <a:r>
              <a:rPr lang="pt-BR" sz="2800" dirty="0"/>
              <a:t> de fechamento.</a:t>
            </a:r>
          </a:p>
        </p:txBody>
      </p:sp>
      <p:pic>
        <p:nvPicPr>
          <p:cNvPr id="4" name="Imagem 3">
            <a:extLst>
              <a:ext uri="{FF2B5EF4-FFF2-40B4-BE49-F238E27FC236}">
                <a16:creationId xmlns:a16="http://schemas.microsoft.com/office/drawing/2014/main" id="{479186B9-F6A1-B6BE-003A-64DF132E1C87}"/>
              </a:ext>
            </a:extLst>
          </p:cNvPr>
          <p:cNvPicPr>
            <a:picLocks noChangeAspect="1"/>
          </p:cNvPicPr>
          <p:nvPr/>
        </p:nvPicPr>
        <p:blipFill>
          <a:blip r:embed="rId4"/>
          <a:stretch>
            <a:fillRect/>
          </a:stretch>
        </p:blipFill>
        <p:spPr>
          <a:xfrm>
            <a:off x="4392520" y="6572821"/>
            <a:ext cx="9502959" cy="3167653"/>
          </a:xfrm>
          <a:prstGeom prst="rect">
            <a:avLst/>
          </a:prstGeom>
        </p:spPr>
      </p:pic>
    </p:spTree>
    <p:extLst>
      <p:ext uri="{BB962C8B-B14F-4D97-AF65-F5344CB8AC3E}">
        <p14:creationId xmlns:p14="http://schemas.microsoft.com/office/powerpoint/2010/main" val="4153354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456C7-96BD-8A44-5D82-45DE8A5AFE95}"/>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A053B6D0-D684-0AD8-83F2-454E2DFDB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0B6A6E9F-EA28-CCCD-93A0-D21A7DEB2C45}"/>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dirty="0">
                <a:effectLst/>
                <a:ea typeface="Calibri" panose="020F0502020204030204" pitchFamily="34" charset="0"/>
                <a:cs typeface="Calibri" panose="020F0502020204030204" pitchFamily="34" charset="0"/>
              </a:rPr>
              <a:t>CONCEITOS DA LINGUAGEM HTML</a:t>
            </a:r>
          </a:p>
        </p:txBody>
      </p:sp>
      <p:sp>
        <p:nvSpPr>
          <p:cNvPr id="3" name="AutoShape 2" descr="jupyter logo">
            <a:extLst>
              <a:ext uri="{FF2B5EF4-FFF2-40B4-BE49-F238E27FC236}">
                <a16:creationId xmlns:a16="http://schemas.microsoft.com/office/drawing/2014/main" id="{ED42F46B-07CE-69A6-B82A-A91B2C7FCD98}"/>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CaixaDeTexto 10">
            <a:extLst>
              <a:ext uri="{FF2B5EF4-FFF2-40B4-BE49-F238E27FC236}">
                <a16:creationId xmlns:a16="http://schemas.microsoft.com/office/drawing/2014/main" id="{9A498951-A9EE-C736-56F6-BF5BB26D3161}"/>
              </a:ext>
            </a:extLst>
          </p:cNvPr>
          <p:cNvSpPr txBox="1"/>
          <p:nvPr/>
        </p:nvSpPr>
        <p:spPr>
          <a:xfrm>
            <a:off x="1306634" y="3619500"/>
            <a:ext cx="7380166" cy="3108543"/>
          </a:xfrm>
          <a:prstGeom prst="rect">
            <a:avLst/>
          </a:prstGeom>
          <a:noFill/>
        </p:spPr>
        <p:txBody>
          <a:bodyPr wrap="square">
            <a:spAutoFit/>
          </a:bodyPr>
          <a:lstStyle/>
          <a:p>
            <a:pPr marL="457200" indent="-457200" algn="just">
              <a:buFont typeface="Arial" panose="020B0604020202020204" pitchFamily="34" charset="0"/>
              <a:buChar char="•"/>
            </a:pPr>
            <a:r>
              <a:rPr lang="pt-BR" sz="2800" b="1" dirty="0"/>
              <a:t>Erros Comuns: Esquecer de Fechar </a:t>
            </a:r>
            <a:r>
              <a:rPr lang="pt-BR" sz="2800" b="1" dirty="0" err="1"/>
              <a:t>Tags</a:t>
            </a:r>
            <a:endParaRPr lang="pt-BR" sz="2800" b="1" dirty="0"/>
          </a:p>
          <a:p>
            <a:pPr marL="457200" indent="-457200" algn="just">
              <a:buFont typeface="Arial" panose="020B0604020202020204" pitchFamily="34" charset="0"/>
              <a:buChar char="•"/>
            </a:pPr>
            <a:endParaRPr lang="pt-BR" sz="2800" b="1" dirty="0"/>
          </a:p>
          <a:p>
            <a:pPr marL="914400" lvl="1" indent="-457200" algn="just">
              <a:buFont typeface="Arial" panose="020B0604020202020204" pitchFamily="34" charset="0"/>
              <a:buChar char="•"/>
            </a:pPr>
            <a:r>
              <a:rPr lang="pt-BR" sz="2800" b="1" dirty="0"/>
              <a:t>Navegadores podem corrigir alguns erros, mas não conte com isso.</a:t>
            </a:r>
          </a:p>
          <a:p>
            <a:pPr marL="914400" lvl="1" indent="-457200" algn="just">
              <a:buFont typeface="Arial" panose="020B0604020202020204" pitchFamily="34" charset="0"/>
              <a:buChar char="•"/>
            </a:pPr>
            <a:endParaRPr lang="pt-BR" sz="2800" b="1" dirty="0"/>
          </a:p>
          <a:p>
            <a:pPr marL="914400" lvl="1" indent="-457200" algn="just">
              <a:buFont typeface="Arial" panose="020B0604020202020204" pitchFamily="34" charset="0"/>
              <a:buChar char="•"/>
            </a:pPr>
            <a:r>
              <a:rPr lang="pt-BR" sz="2800" b="1" dirty="0"/>
              <a:t>Resultados inesperados: quebra de layout, erros de exibição.</a:t>
            </a:r>
            <a:endParaRPr lang="pt-BR" sz="2800" dirty="0"/>
          </a:p>
        </p:txBody>
      </p:sp>
      <p:pic>
        <p:nvPicPr>
          <p:cNvPr id="5" name="Imagem 4">
            <a:extLst>
              <a:ext uri="{FF2B5EF4-FFF2-40B4-BE49-F238E27FC236}">
                <a16:creationId xmlns:a16="http://schemas.microsoft.com/office/drawing/2014/main" id="{857DD221-39E8-8E19-EE03-B86E5F215D99}"/>
              </a:ext>
            </a:extLst>
          </p:cNvPr>
          <p:cNvPicPr>
            <a:picLocks noChangeAspect="1"/>
          </p:cNvPicPr>
          <p:nvPr/>
        </p:nvPicPr>
        <p:blipFill>
          <a:blip r:embed="rId4"/>
          <a:stretch>
            <a:fillRect/>
          </a:stretch>
        </p:blipFill>
        <p:spPr>
          <a:xfrm>
            <a:off x="10322859" y="3276600"/>
            <a:ext cx="5791200" cy="6285571"/>
          </a:xfrm>
          <a:prstGeom prst="rect">
            <a:avLst/>
          </a:prstGeom>
        </p:spPr>
      </p:pic>
    </p:spTree>
    <p:extLst>
      <p:ext uri="{BB962C8B-B14F-4D97-AF65-F5344CB8AC3E}">
        <p14:creationId xmlns:p14="http://schemas.microsoft.com/office/powerpoint/2010/main" val="1559952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98C55-E0B7-A3F5-9016-A90AF823D79C}"/>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C06ADFBD-B915-3B26-8CEA-0A82CDE22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27422B38-9541-DB6B-0410-68F177B379D0}"/>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dirty="0">
                <a:effectLst/>
                <a:ea typeface="Calibri" panose="020F0502020204030204" pitchFamily="34" charset="0"/>
                <a:cs typeface="Calibri" panose="020F0502020204030204" pitchFamily="34" charset="0"/>
              </a:rPr>
              <a:t>CONCEITOS DA LINGUAGEM HTML</a:t>
            </a:r>
          </a:p>
        </p:txBody>
      </p:sp>
      <p:sp>
        <p:nvSpPr>
          <p:cNvPr id="3" name="AutoShape 2" descr="jupyter logo">
            <a:extLst>
              <a:ext uri="{FF2B5EF4-FFF2-40B4-BE49-F238E27FC236}">
                <a16:creationId xmlns:a16="http://schemas.microsoft.com/office/drawing/2014/main" id="{4C41B046-A890-E596-C83D-398BE15A22B8}"/>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4" name="CaixaDeTexto 3">
            <a:extLst>
              <a:ext uri="{FF2B5EF4-FFF2-40B4-BE49-F238E27FC236}">
                <a16:creationId xmlns:a16="http://schemas.microsoft.com/office/drawing/2014/main" id="{BF2F80CB-128A-AE61-B61B-C401B673C8C4}"/>
              </a:ext>
            </a:extLst>
          </p:cNvPr>
          <p:cNvSpPr txBox="1"/>
          <p:nvPr/>
        </p:nvSpPr>
        <p:spPr>
          <a:xfrm>
            <a:off x="1306634" y="3327619"/>
            <a:ext cx="14709033" cy="523220"/>
          </a:xfrm>
          <a:prstGeom prst="rect">
            <a:avLst/>
          </a:prstGeom>
          <a:noFill/>
        </p:spPr>
        <p:txBody>
          <a:bodyPr wrap="square">
            <a:spAutoFit/>
          </a:bodyPr>
          <a:lstStyle/>
          <a:p>
            <a:pPr>
              <a:buNone/>
            </a:pPr>
            <a:r>
              <a:rPr lang="pt-BR" sz="2800" b="1" dirty="0">
                <a:effectLst/>
              </a:rPr>
              <a:t>Atributos HTML</a:t>
            </a:r>
          </a:p>
        </p:txBody>
      </p:sp>
      <p:sp>
        <p:nvSpPr>
          <p:cNvPr id="11" name="CaixaDeTexto 10">
            <a:extLst>
              <a:ext uri="{FF2B5EF4-FFF2-40B4-BE49-F238E27FC236}">
                <a16:creationId xmlns:a16="http://schemas.microsoft.com/office/drawing/2014/main" id="{24F1FC57-5431-E1FF-B6A8-3D7C13B7582F}"/>
              </a:ext>
            </a:extLst>
          </p:cNvPr>
          <p:cNvSpPr txBox="1"/>
          <p:nvPr/>
        </p:nvSpPr>
        <p:spPr>
          <a:xfrm>
            <a:off x="1306634" y="4201830"/>
            <a:ext cx="14923966" cy="4832092"/>
          </a:xfrm>
          <a:prstGeom prst="rect">
            <a:avLst/>
          </a:prstGeom>
          <a:noFill/>
        </p:spPr>
        <p:txBody>
          <a:bodyPr wrap="square">
            <a:spAutoFit/>
          </a:bodyPr>
          <a:lstStyle/>
          <a:p>
            <a:pPr marL="457200" indent="-457200" algn="just">
              <a:buFont typeface="Arial" panose="020B0604020202020204" pitchFamily="34" charset="0"/>
              <a:buChar char="•"/>
            </a:pPr>
            <a:r>
              <a:rPr lang="pt-BR" sz="2800" dirty="0"/>
              <a:t>O que são atributos?</a:t>
            </a:r>
          </a:p>
          <a:p>
            <a:pPr marL="914400" lvl="1" indent="-457200" algn="just">
              <a:buFont typeface="Arial" panose="020B0604020202020204" pitchFamily="34" charset="0"/>
              <a:buChar char="•"/>
            </a:pPr>
            <a:r>
              <a:rPr lang="pt-BR" sz="2800" dirty="0"/>
              <a:t>Informações adicionais inseridas dentro das </a:t>
            </a:r>
            <a:r>
              <a:rPr lang="pt-BR" sz="2800" dirty="0" err="1"/>
              <a:t>tags</a:t>
            </a:r>
            <a:r>
              <a:rPr lang="pt-BR" sz="2800" dirty="0"/>
              <a:t>.</a:t>
            </a:r>
          </a:p>
          <a:p>
            <a:pPr marL="914400" lvl="1" indent="-457200" algn="just">
              <a:buFont typeface="Arial" panose="020B0604020202020204" pitchFamily="34" charset="0"/>
              <a:buChar char="•"/>
            </a:pPr>
            <a:r>
              <a:rPr lang="pt-BR" sz="2800" dirty="0"/>
              <a:t>Exemplo: </a:t>
            </a:r>
          </a:p>
          <a:p>
            <a:pPr marL="914400" lvl="1" indent="-457200" algn="just">
              <a:buFont typeface="Arial" panose="020B0604020202020204" pitchFamily="34" charset="0"/>
              <a:buChar char="•"/>
            </a:pPr>
            <a:r>
              <a:rPr lang="pt-BR" sz="2800" dirty="0"/>
              <a:t>&lt;a </a:t>
            </a:r>
            <a:r>
              <a:rPr lang="pt-BR" sz="2800" dirty="0" err="1"/>
              <a:t>href</a:t>
            </a:r>
            <a:r>
              <a:rPr lang="pt-BR" sz="2800" dirty="0"/>
              <a:t>="https://www.exemplo.com"&gt;Link&lt;/a&gt;.</a:t>
            </a:r>
          </a:p>
          <a:p>
            <a:pPr marL="1371600" lvl="2" indent="-457200" algn="just">
              <a:buFont typeface="Arial" panose="020B0604020202020204" pitchFamily="34" charset="0"/>
              <a:buChar char="•"/>
            </a:pPr>
            <a:r>
              <a:rPr lang="pt-BR" sz="2800" dirty="0" err="1"/>
              <a:t>href</a:t>
            </a:r>
            <a:r>
              <a:rPr lang="pt-BR" sz="2800" dirty="0"/>
              <a:t> é o atributo que define o destino do link.</a:t>
            </a:r>
          </a:p>
          <a:p>
            <a:pPr marL="457200" indent="-457200" algn="just">
              <a:buFont typeface="Arial" panose="020B0604020202020204" pitchFamily="34" charset="0"/>
              <a:buChar char="•"/>
            </a:pPr>
            <a:endParaRPr lang="pt-BR" sz="2800" dirty="0"/>
          </a:p>
          <a:p>
            <a:pPr marL="457200" indent="-457200" algn="just">
              <a:buFont typeface="Arial" panose="020B0604020202020204" pitchFamily="34" charset="0"/>
              <a:buChar char="•"/>
            </a:pPr>
            <a:r>
              <a:rPr lang="pt-BR" sz="2800" dirty="0"/>
              <a:t>Atributos comuns:</a:t>
            </a:r>
          </a:p>
          <a:p>
            <a:pPr marL="914400" lvl="1" indent="-457200" algn="just">
              <a:buFont typeface="Arial" panose="020B0604020202020204" pitchFamily="34" charset="0"/>
              <a:buChar char="•"/>
            </a:pPr>
            <a:r>
              <a:rPr lang="pt-BR" sz="2800" dirty="0"/>
              <a:t>id: Identificador único.</a:t>
            </a:r>
          </a:p>
          <a:p>
            <a:pPr marL="914400" lvl="1" indent="-457200" algn="just">
              <a:buFont typeface="Arial" panose="020B0604020202020204" pitchFamily="34" charset="0"/>
              <a:buChar char="•"/>
            </a:pPr>
            <a:r>
              <a:rPr lang="pt-BR" sz="2800" dirty="0" err="1"/>
              <a:t>class</a:t>
            </a:r>
            <a:r>
              <a:rPr lang="pt-BR" sz="2800" dirty="0"/>
              <a:t>: Define uma classe para estilização ou manipulação.</a:t>
            </a:r>
          </a:p>
          <a:p>
            <a:pPr marL="914400" lvl="1" indent="-457200" algn="just">
              <a:buFont typeface="Arial" panose="020B0604020202020204" pitchFamily="34" charset="0"/>
              <a:buChar char="•"/>
            </a:pPr>
            <a:r>
              <a:rPr lang="pt-BR" sz="2800" dirty="0" err="1"/>
              <a:t>src</a:t>
            </a:r>
            <a:r>
              <a:rPr lang="pt-BR" sz="2800" dirty="0"/>
              <a:t>: Especifica o caminho de uma imagem ou recurso.</a:t>
            </a:r>
          </a:p>
          <a:p>
            <a:pPr marL="914400" lvl="1" indent="-457200" algn="just">
              <a:buFont typeface="Arial" panose="020B0604020202020204" pitchFamily="34" charset="0"/>
              <a:buChar char="•"/>
            </a:pPr>
            <a:r>
              <a:rPr lang="pt-BR" sz="2800" dirty="0" err="1"/>
              <a:t>alt</a:t>
            </a:r>
            <a:r>
              <a:rPr lang="pt-BR" sz="2800" dirty="0"/>
              <a:t>: Texto alternativo para imagens.</a:t>
            </a:r>
          </a:p>
        </p:txBody>
      </p:sp>
    </p:spTree>
    <p:extLst>
      <p:ext uri="{BB962C8B-B14F-4D97-AF65-F5344CB8AC3E}">
        <p14:creationId xmlns:p14="http://schemas.microsoft.com/office/powerpoint/2010/main" val="4278252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9C185-6BB1-31AB-066B-D1F447993510}"/>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562FED5E-D4A2-6AA1-7AA0-ED79EB7D8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0D44DFB4-4EDD-F44A-64FC-95BDD24681EB}"/>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dirty="0">
                <a:effectLst/>
                <a:ea typeface="Calibri" panose="020F0502020204030204" pitchFamily="34" charset="0"/>
                <a:cs typeface="Calibri" panose="020F0502020204030204" pitchFamily="34" charset="0"/>
              </a:rPr>
              <a:t>Conceitos da linguagem HTML</a:t>
            </a:r>
          </a:p>
        </p:txBody>
      </p:sp>
      <p:sp>
        <p:nvSpPr>
          <p:cNvPr id="3" name="AutoShape 2" descr="jupyter logo">
            <a:extLst>
              <a:ext uri="{FF2B5EF4-FFF2-40B4-BE49-F238E27FC236}">
                <a16:creationId xmlns:a16="http://schemas.microsoft.com/office/drawing/2014/main" id="{2F25A4EB-B674-30E4-CA5A-AB6B8C6BD38B}"/>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CaixaDeTexto 10">
            <a:extLst>
              <a:ext uri="{FF2B5EF4-FFF2-40B4-BE49-F238E27FC236}">
                <a16:creationId xmlns:a16="http://schemas.microsoft.com/office/drawing/2014/main" id="{4B29CCEB-C175-8F39-9051-9DCF0F333B33}"/>
              </a:ext>
            </a:extLst>
          </p:cNvPr>
          <p:cNvSpPr txBox="1"/>
          <p:nvPr/>
        </p:nvSpPr>
        <p:spPr>
          <a:xfrm>
            <a:off x="1306634" y="3619500"/>
            <a:ext cx="6999166" cy="3539430"/>
          </a:xfrm>
          <a:prstGeom prst="rect">
            <a:avLst/>
          </a:prstGeom>
          <a:noFill/>
        </p:spPr>
        <p:txBody>
          <a:bodyPr wrap="square">
            <a:spAutoFit/>
          </a:bodyPr>
          <a:lstStyle/>
          <a:p>
            <a:pPr marL="457200" indent="-457200" algn="just">
              <a:buFont typeface="Arial" panose="020B0604020202020204" pitchFamily="34" charset="0"/>
              <a:buChar char="•"/>
            </a:pPr>
            <a:r>
              <a:rPr lang="pt-BR" sz="2800" b="1" dirty="0"/>
              <a:t>Atributos em Elementos HTML</a:t>
            </a:r>
          </a:p>
          <a:p>
            <a:pPr marL="457200" indent="-457200" algn="just">
              <a:buFont typeface="Arial" panose="020B0604020202020204" pitchFamily="34" charset="0"/>
              <a:buChar char="•"/>
            </a:pPr>
            <a:endParaRPr lang="pt-BR" sz="2800" b="1" dirty="0"/>
          </a:p>
          <a:p>
            <a:pPr marL="914400" lvl="1" indent="-457200" algn="just">
              <a:buFont typeface="Arial" panose="020B0604020202020204" pitchFamily="34" charset="0"/>
              <a:buChar char="•"/>
            </a:pPr>
            <a:r>
              <a:rPr lang="pt-BR" sz="2800" dirty="0"/>
              <a:t>Atributos fornecem informações extras ao elemento.</a:t>
            </a:r>
          </a:p>
          <a:p>
            <a:pPr marL="914400" lvl="1" indent="-457200" algn="just">
              <a:buFont typeface="Arial" panose="020B0604020202020204" pitchFamily="34" charset="0"/>
              <a:buChar char="•"/>
            </a:pPr>
            <a:endParaRPr lang="pt-BR" sz="2800" dirty="0"/>
          </a:p>
          <a:p>
            <a:pPr marL="914400" lvl="1" indent="-457200" algn="just">
              <a:buFont typeface="Arial" panose="020B0604020202020204" pitchFamily="34" charset="0"/>
              <a:buChar char="•"/>
            </a:pPr>
            <a:r>
              <a:rPr lang="pt-BR" sz="2800" dirty="0"/>
              <a:t>Podem alterar o comportamento ou a aparência.</a:t>
            </a:r>
          </a:p>
          <a:p>
            <a:pPr lvl="1" algn="just"/>
            <a:endParaRPr lang="pt-BR" sz="2800" dirty="0"/>
          </a:p>
        </p:txBody>
      </p:sp>
      <p:pic>
        <p:nvPicPr>
          <p:cNvPr id="19" name="Imagem 18">
            <a:extLst>
              <a:ext uri="{FF2B5EF4-FFF2-40B4-BE49-F238E27FC236}">
                <a16:creationId xmlns:a16="http://schemas.microsoft.com/office/drawing/2014/main" id="{16CB66E7-E913-BEDF-E78B-83F180784031}"/>
              </a:ext>
            </a:extLst>
          </p:cNvPr>
          <p:cNvPicPr>
            <a:picLocks noChangeAspect="1"/>
          </p:cNvPicPr>
          <p:nvPr/>
        </p:nvPicPr>
        <p:blipFill>
          <a:blip r:embed="rId4"/>
          <a:stretch>
            <a:fillRect/>
          </a:stretch>
        </p:blipFill>
        <p:spPr>
          <a:xfrm>
            <a:off x="4806217" y="7215844"/>
            <a:ext cx="7853750" cy="954340"/>
          </a:xfrm>
          <a:prstGeom prst="rect">
            <a:avLst/>
          </a:prstGeom>
        </p:spPr>
      </p:pic>
      <p:pic>
        <p:nvPicPr>
          <p:cNvPr id="20" name="Imagem 19">
            <a:extLst>
              <a:ext uri="{FF2B5EF4-FFF2-40B4-BE49-F238E27FC236}">
                <a16:creationId xmlns:a16="http://schemas.microsoft.com/office/drawing/2014/main" id="{C9B41F0E-D7D4-578C-5C98-742777515A4E}"/>
              </a:ext>
            </a:extLst>
          </p:cNvPr>
          <p:cNvPicPr>
            <a:picLocks noChangeAspect="1"/>
          </p:cNvPicPr>
          <p:nvPr/>
        </p:nvPicPr>
        <p:blipFill>
          <a:blip r:embed="rId5"/>
          <a:stretch>
            <a:fillRect/>
          </a:stretch>
        </p:blipFill>
        <p:spPr>
          <a:xfrm>
            <a:off x="4806217" y="8769375"/>
            <a:ext cx="9936754" cy="1150714"/>
          </a:xfrm>
          <a:prstGeom prst="rect">
            <a:avLst/>
          </a:prstGeom>
        </p:spPr>
      </p:pic>
    </p:spTree>
    <p:extLst>
      <p:ext uri="{BB962C8B-B14F-4D97-AF65-F5344CB8AC3E}">
        <p14:creationId xmlns:p14="http://schemas.microsoft.com/office/powerpoint/2010/main" val="3619321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C7952-9D2C-348C-2DE3-8474EB2095FB}"/>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CC70805A-8CBF-1827-9696-66F9FC47C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12EF7E8E-D443-8D29-7B12-6CEBBC1D9105}"/>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dirty="0">
                <a:effectLst/>
                <a:ea typeface="Calibri" panose="020F0502020204030204" pitchFamily="34" charset="0"/>
                <a:cs typeface="Calibri" panose="020F0502020204030204" pitchFamily="34" charset="0"/>
              </a:rPr>
              <a:t>Conceitos da linguagem HTML</a:t>
            </a:r>
          </a:p>
        </p:txBody>
      </p:sp>
      <p:sp>
        <p:nvSpPr>
          <p:cNvPr id="3" name="AutoShape 2" descr="jupyter logo">
            <a:extLst>
              <a:ext uri="{FF2B5EF4-FFF2-40B4-BE49-F238E27FC236}">
                <a16:creationId xmlns:a16="http://schemas.microsoft.com/office/drawing/2014/main" id="{72F110CF-4564-122E-8176-6073DE1EC5B8}"/>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CaixaDeTexto 10">
            <a:extLst>
              <a:ext uri="{FF2B5EF4-FFF2-40B4-BE49-F238E27FC236}">
                <a16:creationId xmlns:a16="http://schemas.microsoft.com/office/drawing/2014/main" id="{B92897F2-DDC9-C27B-7354-2DE4079C4817}"/>
              </a:ext>
            </a:extLst>
          </p:cNvPr>
          <p:cNvSpPr txBox="1"/>
          <p:nvPr/>
        </p:nvSpPr>
        <p:spPr>
          <a:xfrm>
            <a:off x="1306634" y="3619500"/>
            <a:ext cx="15381166" cy="2246769"/>
          </a:xfrm>
          <a:prstGeom prst="rect">
            <a:avLst/>
          </a:prstGeom>
          <a:noFill/>
        </p:spPr>
        <p:txBody>
          <a:bodyPr wrap="square">
            <a:spAutoFit/>
          </a:bodyPr>
          <a:lstStyle/>
          <a:p>
            <a:pPr marL="457200" indent="-457200" algn="just">
              <a:buFont typeface="Arial" panose="020B0604020202020204" pitchFamily="34" charset="0"/>
              <a:buChar char="•"/>
            </a:pPr>
            <a:r>
              <a:rPr lang="pt-BR" sz="2800" b="1" dirty="0"/>
              <a:t>Elementos Aninhados</a:t>
            </a:r>
          </a:p>
          <a:p>
            <a:pPr marL="457200" indent="-457200" algn="just">
              <a:buFont typeface="Arial" panose="020B0604020202020204" pitchFamily="34" charset="0"/>
              <a:buChar char="•"/>
            </a:pPr>
            <a:endParaRPr lang="pt-BR" sz="2800" b="1" dirty="0"/>
          </a:p>
          <a:p>
            <a:pPr marL="914400" lvl="1" indent="-457200" algn="just">
              <a:buFont typeface="Arial" panose="020B0604020202020204" pitchFamily="34" charset="0"/>
              <a:buChar char="•"/>
            </a:pPr>
            <a:r>
              <a:rPr lang="pt-BR" sz="2800" dirty="0"/>
              <a:t>Elementos podem ser colocados dentro de outros elementos.</a:t>
            </a:r>
          </a:p>
          <a:p>
            <a:pPr marL="914400" lvl="1" indent="-457200" algn="just">
              <a:buFont typeface="Arial" panose="020B0604020202020204" pitchFamily="34" charset="0"/>
              <a:buChar char="•"/>
            </a:pPr>
            <a:endParaRPr lang="pt-BR" sz="2800" dirty="0"/>
          </a:p>
          <a:p>
            <a:pPr marL="914400" lvl="1" indent="-457200" algn="just">
              <a:buFont typeface="Arial" panose="020B0604020202020204" pitchFamily="34" charset="0"/>
              <a:buChar char="•"/>
            </a:pPr>
            <a:r>
              <a:rPr lang="pt-BR" sz="2800" dirty="0"/>
              <a:t>Exemplo: Enfatizar texto dentro de um parágrafo.</a:t>
            </a:r>
          </a:p>
        </p:txBody>
      </p:sp>
      <p:pic>
        <p:nvPicPr>
          <p:cNvPr id="4" name="Imagem 3">
            <a:extLst>
              <a:ext uri="{FF2B5EF4-FFF2-40B4-BE49-F238E27FC236}">
                <a16:creationId xmlns:a16="http://schemas.microsoft.com/office/drawing/2014/main" id="{19F96A27-B65B-6C2B-F306-8131E2A526FA}"/>
              </a:ext>
            </a:extLst>
          </p:cNvPr>
          <p:cNvPicPr>
            <a:picLocks noChangeAspect="1"/>
          </p:cNvPicPr>
          <p:nvPr/>
        </p:nvPicPr>
        <p:blipFill>
          <a:blip r:embed="rId4"/>
          <a:stretch>
            <a:fillRect/>
          </a:stretch>
        </p:blipFill>
        <p:spPr>
          <a:xfrm>
            <a:off x="1927047" y="6631597"/>
            <a:ext cx="14992807" cy="1474703"/>
          </a:xfrm>
          <a:prstGeom prst="rect">
            <a:avLst/>
          </a:prstGeom>
        </p:spPr>
      </p:pic>
    </p:spTree>
    <p:extLst>
      <p:ext uri="{BB962C8B-B14F-4D97-AF65-F5344CB8AC3E}">
        <p14:creationId xmlns:p14="http://schemas.microsoft.com/office/powerpoint/2010/main" val="1877115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79239-F329-8316-39E3-0C37B190C252}"/>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383F60BB-4A43-D46D-054B-17D8C6327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2A561EE2-F02F-9A5E-FE66-BAC887244BDD}"/>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dirty="0">
                <a:effectLst/>
                <a:ea typeface="Calibri" panose="020F0502020204030204" pitchFamily="34" charset="0"/>
                <a:cs typeface="Calibri" panose="020F0502020204030204" pitchFamily="34" charset="0"/>
              </a:rPr>
              <a:t>Conceitos da linguagem HTML</a:t>
            </a:r>
          </a:p>
        </p:txBody>
      </p:sp>
      <p:sp>
        <p:nvSpPr>
          <p:cNvPr id="3" name="AutoShape 2" descr="jupyter logo">
            <a:extLst>
              <a:ext uri="{FF2B5EF4-FFF2-40B4-BE49-F238E27FC236}">
                <a16:creationId xmlns:a16="http://schemas.microsoft.com/office/drawing/2014/main" id="{1BF6C779-BD03-7FB9-ED51-6879FCD0158B}"/>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CaixaDeTexto 10">
            <a:extLst>
              <a:ext uri="{FF2B5EF4-FFF2-40B4-BE49-F238E27FC236}">
                <a16:creationId xmlns:a16="http://schemas.microsoft.com/office/drawing/2014/main" id="{77E0A1D2-A472-E9AB-425E-870BD23DD94B}"/>
              </a:ext>
            </a:extLst>
          </p:cNvPr>
          <p:cNvSpPr txBox="1"/>
          <p:nvPr/>
        </p:nvSpPr>
        <p:spPr>
          <a:xfrm>
            <a:off x="1306634" y="3619500"/>
            <a:ext cx="15304966" cy="5693866"/>
          </a:xfrm>
          <a:prstGeom prst="rect">
            <a:avLst/>
          </a:prstGeom>
          <a:noFill/>
        </p:spPr>
        <p:txBody>
          <a:bodyPr wrap="square" numCol="2">
            <a:spAutoFit/>
          </a:bodyPr>
          <a:lstStyle/>
          <a:p>
            <a:pPr marL="457200" indent="-457200" algn="just">
              <a:buFont typeface="Arial" panose="020B0604020202020204" pitchFamily="34" charset="0"/>
              <a:buChar char="•"/>
            </a:pPr>
            <a:r>
              <a:rPr lang="pt-BR" sz="2800" b="1" dirty="0"/>
              <a:t>Elementos Vazios</a:t>
            </a:r>
          </a:p>
          <a:p>
            <a:pPr marL="457200" indent="-457200" algn="just">
              <a:buFont typeface="Arial" panose="020B0604020202020204" pitchFamily="34" charset="0"/>
              <a:buChar char="•"/>
            </a:pPr>
            <a:endParaRPr lang="pt-BR" sz="2800" b="1" dirty="0"/>
          </a:p>
          <a:p>
            <a:pPr marL="914400" lvl="1" indent="-457200" algn="just">
              <a:buFont typeface="Arial" panose="020B0604020202020204" pitchFamily="34" charset="0"/>
              <a:buChar char="•"/>
            </a:pPr>
            <a:r>
              <a:rPr lang="pt-BR" sz="2800" dirty="0"/>
              <a:t>Elementos sem conteúdo interno, como &lt;</a:t>
            </a:r>
            <a:r>
              <a:rPr lang="pt-BR" sz="2800" dirty="0" err="1"/>
              <a:t>img</a:t>
            </a:r>
            <a:r>
              <a:rPr lang="pt-BR" sz="2800" dirty="0"/>
              <a:t>&gt;.</a:t>
            </a:r>
          </a:p>
          <a:p>
            <a:pPr marL="914400" lvl="1" indent="-457200" algn="just">
              <a:buFont typeface="Arial" panose="020B0604020202020204" pitchFamily="34" charset="0"/>
              <a:buChar char="•"/>
            </a:pPr>
            <a:endParaRPr lang="pt-BR" sz="2800" dirty="0"/>
          </a:p>
          <a:p>
            <a:pPr marL="914400" lvl="1" indent="-457200" algn="just">
              <a:buFont typeface="Arial" panose="020B0604020202020204" pitchFamily="34" charset="0"/>
              <a:buChar char="•"/>
            </a:pPr>
            <a:r>
              <a:rPr lang="pt-BR" sz="2800" dirty="0"/>
              <a:t>Não possuem </a:t>
            </a:r>
            <a:r>
              <a:rPr lang="pt-BR" sz="2800" dirty="0" err="1"/>
              <a:t>tag</a:t>
            </a:r>
            <a:r>
              <a:rPr lang="pt-BR" sz="2800" dirty="0"/>
              <a:t> de fechamento.</a:t>
            </a:r>
          </a:p>
          <a:p>
            <a:pPr marL="457200" indent="-457200" algn="just">
              <a:buFont typeface="Arial" panose="020B0604020202020204" pitchFamily="34" charset="0"/>
              <a:buChar char="•"/>
            </a:pPr>
            <a:endParaRPr lang="pt-BR" sz="2800" dirty="0"/>
          </a:p>
          <a:p>
            <a:pPr marL="457200" indent="-457200" algn="just">
              <a:buFont typeface="Arial" panose="020B0604020202020204" pitchFamily="34" charset="0"/>
              <a:buChar char="•"/>
            </a:pPr>
            <a:endParaRPr lang="pt-BR" sz="2800" dirty="0"/>
          </a:p>
          <a:p>
            <a:pPr marL="457200" indent="-457200" algn="just">
              <a:buFont typeface="Arial" panose="020B0604020202020204" pitchFamily="34" charset="0"/>
              <a:buChar char="•"/>
            </a:pPr>
            <a:endParaRPr lang="pt-BR" sz="2800" dirty="0"/>
          </a:p>
          <a:p>
            <a:pPr marL="457200" indent="-457200" algn="just">
              <a:buFont typeface="Arial" panose="020B0604020202020204" pitchFamily="34" charset="0"/>
              <a:buChar char="•"/>
            </a:pPr>
            <a:endParaRPr lang="pt-BR" sz="2800" dirty="0"/>
          </a:p>
          <a:p>
            <a:pPr marL="457200" indent="-457200" algn="just">
              <a:buFont typeface="Arial" panose="020B0604020202020204" pitchFamily="34" charset="0"/>
              <a:buChar char="•"/>
            </a:pPr>
            <a:endParaRPr lang="pt-BR" sz="2800" dirty="0"/>
          </a:p>
          <a:p>
            <a:pPr marL="457200" indent="-457200" algn="just">
              <a:buFont typeface="Arial" panose="020B0604020202020204" pitchFamily="34" charset="0"/>
              <a:buChar char="•"/>
            </a:pPr>
            <a:endParaRPr lang="pt-BR" sz="2800" dirty="0"/>
          </a:p>
          <a:p>
            <a:pPr marL="457200" indent="-457200" algn="just">
              <a:buFont typeface="Arial" panose="020B0604020202020204" pitchFamily="34" charset="0"/>
              <a:buChar char="•"/>
            </a:pPr>
            <a:endParaRPr lang="pt-BR" sz="2800" dirty="0"/>
          </a:p>
          <a:p>
            <a:pPr marL="457200" indent="-457200" algn="just">
              <a:buFont typeface="Arial" panose="020B0604020202020204" pitchFamily="34" charset="0"/>
              <a:buChar char="•"/>
            </a:pPr>
            <a:r>
              <a:rPr lang="pt-BR" sz="2800" b="1" dirty="0"/>
              <a:t>Atributos:</a:t>
            </a:r>
          </a:p>
          <a:p>
            <a:pPr marL="914400" lvl="1" indent="-457200" algn="just">
              <a:buFont typeface="Arial" panose="020B0604020202020204" pitchFamily="34" charset="0"/>
              <a:buChar char="•"/>
            </a:pPr>
            <a:endParaRPr lang="pt-BR" sz="2800" dirty="0"/>
          </a:p>
          <a:p>
            <a:pPr marL="914400" lvl="1" indent="-457200" algn="just">
              <a:buFont typeface="Arial" panose="020B0604020202020204" pitchFamily="34" charset="0"/>
              <a:buChar char="•"/>
            </a:pPr>
            <a:r>
              <a:rPr lang="pt-BR" sz="2800" dirty="0" err="1"/>
              <a:t>src</a:t>
            </a:r>
            <a:r>
              <a:rPr lang="pt-BR" sz="2800" dirty="0"/>
              <a:t>: URL da imagem.</a:t>
            </a:r>
          </a:p>
          <a:p>
            <a:pPr marL="914400" lvl="1" indent="-457200" algn="just">
              <a:buFont typeface="Arial" panose="020B0604020202020204" pitchFamily="34" charset="0"/>
              <a:buChar char="•"/>
            </a:pPr>
            <a:endParaRPr lang="pt-BR" sz="2800" dirty="0"/>
          </a:p>
          <a:p>
            <a:pPr marL="914400" lvl="1" indent="-457200" algn="just">
              <a:buFont typeface="Arial" panose="020B0604020202020204" pitchFamily="34" charset="0"/>
              <a:buChar char="•"/>
            </a:pPr>
            <a:r>
              <a:rPr lang="pt-BR" sz="2800" dirty="0" err="1"/>
              <a:t>alt</a:t>
            </a:r>
            <a:r>
              <a:rPr lang="pt-BR" sz="2800" dirty="0"/>
              <a:t>: Texto alternativo para acessibilidade.</a:t>
            </a:r>
          </a:p>
          <a:p>
            <a:pPr marL="1371600" lvl="2" indent="-457200" algn="just">
              <a:buFont typeface="Arial" panose="020B0604020202020204" pitchFamily="34" charset="0"/>
              <a:buChar char="•"/>
            </a:pPr>
            <a:endParaRPr lang="pt-BR" sz="2800" dirty="0"/>
          </a:p>
          <a:p>
            <a:pPr marL="457200" indent="-457200" algn="just">
              <a:buFont typeface="Arial" panose="020B0604020202020204" pitchFamily="34" charset="0"/>
              <a:buChar char="•"/>
            </a:pPr>
            <a:endParaRPr lang="pt-BR" sz="2800" b="1" dirty="0"/>
          </a:p>
        </p:txBody>
      </p:sp>
      <p:pic>
        <p:nvPicPr>
          <p:cNvPr id="8" name="Imagem 7">
            <a:extLst>
              <a:ext uri="{FF2B5EF4-FFF2-40B4-BE49-F238E27FC236}">
                <a16:creationId xmlns:a16="http://schemas.microsoft.com/office/drawing/2014/main" id="{FB417584-32E2-96FC-D0F3-29B109E92095}"/>
              </a:ext>
            </a:extLst>
          </p:cNvPr>
          <p:cNvPicPr>
            <a:picLocks noChangeAspect="1"/>
          </p:cNvPicPr>
          <p:nvPr/>
        </p:nvPicPr>
        <p:blipFill>
          <a:blip r:embed="rId4"/>
          <a:stretch>
            <a:fillRect/>
          </a:stretch>
        </p:blipFill>
        <p:spPr>
          <a:xfrm>
            <a:off x="1840034" y="7048500"/>
            <a:ext cx="14238166" cy="647190"/>
          </a:xfrm>
          <a:prstGeom prst="rect">
            <a:avLst/>
          </a:prstGeom>
        </p:spPr>
      </p:pic>
    </p:spTree>
    <p:extLst>
      <p:ext uri="{BB962C8B-B14F-4D97-AF65-F5344CB8AC3E}">
        <p14:creationId xmlns:p14="http://schemas.microsoft.com/office/powerpoint/2010/main" val="3238936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98771-1CA3-1ADD-2544-D6595194605B}"/>
            </a:ext>
          </a:extLst>
        </p:cNvPr>
        <p:cNvGrpSpPr/>
        <p:nvPr/>
      </p:nvGrpSpPr>
      <p:grpSpPr>
        <a:xfrm>
          <a:off x="0" y="0"/>
          <a:ext cx="0" cy="0"/>
          <a:chOff x="0" y="0"/>
          <a:chExt cx="0" cy="0"/>
        </a:xfrm>
      </p:grpSpPr>
    </p:spTree>
    <p:extLst>
      <p:ext uri="{BB962C8B-B14F-4D97-AF65-F5344CB8AC3E}">
        <p14:creationId xmlns:p14="http://schemas.microsoft.com/office/powerpoint/2010/main" val="3989783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0FB96-13C3-621B-979C-4C3449F5E1B5}"/>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8FE97972-7844-B7FF-47AD-C0B6E159E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F32652FC-C073-310F-9CCB-32E7A2E8B11B}"/>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dirty="0">
                <a:effectLst/>
                <a:ea typeface="Calibri" panose="020F0502020204030204" pitchFamily="34" charset="0"/>
                <a:cs typeface="Calibri" panose="020F0502020204030204" pitchFamily="34" charset="0"/>
              </a:rPr>
              <a:t>Conceitos da linguagem HTML</a:t>
            </a:r>
          </a:p>
        </p:txBody>
      </p:sp>
      <p:sp>
        <p:nvSpPr>
          <p:cNvPr id="3" name="AutoShape 2" descr="jupyter logo">
            <a:extLst>
              <a:ext uri="{FF2B5EF4-FFF2-40B4-BE49-F238E27FC236}">
                <a16:creationId xmlns:a16="http://schemas.microsoft.com/office/drawing/2014/main" id="{4FB5455C-917B-51EE-B390-8386FFBC27F3}"/>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CaixaDeTexto 10">
            <a:extLst>
              <a:ext uri="{FF2B5EF4-FFF2-40B4-BE49-F238E27FC236}">
                <a16:creationId xmlns:a16="http://schemas.microsoft.com/office/drawing/2014/main" id="{824A008F-E060-BEA9-E6FF-A4919D47A01F}"/>
              </a:ext>
            </a:extLst>
          </p:cNvPr>
          <p:cNvSpPr txBox="1"/>
          <p:nvPr/>
        </p:nvSpPr>
        <p:spPr>
          <a:xfrm>
            <a:off x="1306634" y="3770943"/>
            <a:ext cx="4484566" cy="2677656"/>
          </a:xfrm>
          <a:prstGeom prst="rect">
            <a:avLst/>
          </a:prstGeom>
          <a:noFill/>
        </p:spPr>
        <p:txBody>
          <a:bodyPr wrap="square" numCol="1">
            <a:spAutoFit/>
          </a:bodyPr>
          <a:lstStyle/>
          <a:p>
            <a:pPr marL="457200" indent="-457200" algn="just">
              <a:buFont typeface="Arial" panose="020B0604020202020204" pitchFamily="34" charset="0"/>
              <a:buChar char="•"/>
            </a:pPr>
            <a:r>
              <a:rPr lang="pt-BR" sz="2800" b="1" dirty="0"/>
              <a:t>Estrutura Básica de um Documento HTML</a:t>
            </a:r>
          </a:p>
          <a:p>
            <a:pPr marL="457200" indent="-457200" algn="just">
              <a:buFont typeface="Arial" panose="020B0604020202020204" pitchFamily="34" charset="0"/>
              <a:buChar char="•"/>
            </a:pPr>
            <a:endParaRPr lang="pt-BR" sz="2800" b="1" dirty="0"/>
          </a:p>
          <a:p>
            <a:pPr marL="914400" lvl="1" indent="-457200" algn="just">
              <a:buFont typeface="Arial" panose="020B0604020202020204" pitchFamily="34" charset="0"/>
              <a:buChar char="•"/>
            </a:pPr>
            <a:r>
              <a:rPr lang="pt-BR" sz="2800" b="1" dirty="0"/>
              <a:t>Um documento HTML básico deve conter:</a:t>
            </a:r>
          </a:p>
        </p:txBody>
      </p:sp>
      <p:pic>
        <p:nvPicPr>
          <p:cNvPr id="4" name="Imagem 3">
            <a:extLst>
              <a:ext uri="{FF2B5EF4-FFF2-40B4-BE49-F238E27FC236}">
                <a16:creationId xmlns:a16="http://schemas.microsoft.com/office/drawing/2014/main" id="{0EE31B75-6497-7EB6-BD13-26CB5B2A7D63}"/>
              </a:ext>
            </a:extLst>
          </p:cNvPr>
          <p:cNvPicPr>
            <a:picLocks noChangeAspect="1"/>
          </p:cNvPicPr>
          <p:nvPr/>
        </p:nvPicPr>
        <p:blipFill>
          <a:blip r:embed="rId4"/>
          <a:stretch>
            <a:fillRect/>
          </a:stretch>
        </p:blipFill>
        <p:spPr>
          <a:xfrm>
            <a:off x="6781800" y="3770943"/>
            <a:ext cx="9614867" cy="5334957"/>
          </a:xfrm>
          <a:prstGeom prst="rect">
            <a:avLst/>
          </a:prstGeom>
        </p:spPr>
      </p:pic>
    </p:spTree>
    <p:extLst>
      <p:ext uri="{BB962C8B-B14F-4D97-AF65-F5344CB8AC3E}">
        <p14:creationId xmlns:p14="http://schemas.microsoft.com/office/powerpoint/2010/main" val="555541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41F0F-B6A6-B844-EF43-FD3D6C6DBF54}"/>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FC335CF8-E537-085D-E55E-04CEE85BD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24B864D4-7C59-EE5B-F2AC-2523C7D403AD}"/>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dirty="0">
                <a:effectLst/>
                <a:ea typeface="Calibri" panose="020F0502020204030204" pitchFamily="34" charset="0"/>
                <a:cs typeface="Calibri" panose="020F0502020204030204" pitchFamily="34" charset="0"/>
              </a:rPr>
              <a:t>Conceitos da linguagem HTML</a:t>
            </a:r>
          </a:p>
        </p:txBody>
      </p:sp>
      <p:sp>
        <p:nvSpPr>
          <p:cNvPr id="3" name="AutoShape 2" descr="jupyter logo">
            <a:extLst>
              <a:ext uri="{FF2B5EF4-FFF2-40B4-BE49-F238E27FC236}">
                <a16:creationId xmlns:a16="http://schemas.microsoft.com/office/drawing/2014/main" id="{F799BBD7-2B2C-6DC0-8C99-F3C1169855F6}"/>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 name="CaixaDeTexto 4">
            <a:extLst>
              <a:ext uri="{FF2B5EF4-FFF2-40B4-BE49-F238E27FC236}">
                <a16:creationId xmlns:a16="http://schemas.microsoft.com/office/drawing/2014/main" id="{C0541ECF-CC47-B20C-60A7-5C23B11C4F5F}"/>
              </a:ext>
            </a:extLst>
          </p:cNvPr>
          <p:cNvSpPr txBox="1"/>
          <p:nvPr/>
        </p:nvSpPr>
        <p:spPr>
          <a:xfrm>
            <a:off x="1676400" y="3714514"/>
            <a:ext cx="14092738" cy="3539430"/>
          </a:xfrm>
          <a:prstGeom prst="rect">
            <a:avLst/>
          </a:prstGeom>
          <a:noFill/>
        </p:spPr>
        <p:txBody>
          <a:bodyPr wrap="square">
            <a:spAutoFit/>
          </a:bodyPr>
          <a:lstStyle/>
          <a:p>
            <a:pPr marL="457200" indent="-457200">
              <a:buFont typeface="Arial" panose="020B0604020202020204" pitchFamily="34" charset="0"/>
              <a:buChar char="•"/>
            </a:pPr>
            <a:r>
              <a:rPr lang="pt-BR" sz="2800" b="1" dirty="0"/>
              <a:t>Declaração &lt;!DOCTYPE </a:t>
            </a:r>
            <a:r>
              <a:rPr lang="pt-BR" sz="2800" b="1" dirty="0" err="1"/>
              <a:t>html</a:t>
            </a:r>
            <a:r>
              <a:rPr lang="pt-BR" sz="2800" b="1" dirty="0"/>
              <a:t>&gt;</a:t>
            </a:r>
          </a:p>
          <a:p>
            <a:pPr marL="914400" lvl="1" indent="-457200">
              <a:buFont typeface="Arial" panose="020B0604020202020204" pitchFamily="34" charset="0"/>
              <a:buChar char="•"/>
            </a:pPr>
            <a:r>
              <a:rPr lang="pt-BR" sz="2800" dirty="0"/>
              <a:t>Informa ao navegador a versão do HTML utilizada.</a:t>
            </a:r>
          </a:p>
          <a:p>
            <a:pPr marL="914400" lvl="1" indent="-457200">
              <a:buFont typeface="Arial" panose="020B0604020202020204" pitchFamily="34" charset="0"/>
              <a:buChar char="•"/>
            </a:pPr>
            <a:r>
              <a:rPr lang="pt-BR" sz="2800" dirty="0"/>
              <a:t>No exemplo, &lt;!DOCTYPE </a:t>
            </a:r>
            <a:r>
              <a:rPr lang="pt-BR" sz="2800" dirty="0" err="1"/>
              <a:t>html</a:t>
            </a:r>
            <a:r>
              <a:rPr lang="pt-BR" sz="2800" dirty="0"/>
              <a:t>&gt; indica que o documento está em HTML5.</a:t>
            </a:r>
          </a:p>
          <a:p>
            <a:pPr marL="914400" lvl="1" indent="-457200">
              <a:buFont typeface="Arial" panose="020B0604020202020204" pitchFamily="34" charset="0"/>
              <a:buChar char="•"/>
            </a:pPr>
            <a:endParaRPr lang="pt-BR" sz="2800" b="1" dirty="0"/>
          </a:p>
          <a:p>
            <a:pPr marL="457200" indent="-457200">
              <a:buFont typeface="Arial" panose="020B0604020202020204" pitchFamily="34" charset="0"/>
              <a:buChar char="•"/>
            </a:pPr>
            <a:r>
              <a:rPr lang="pt-BR" sz="2800" b="1" dirty="0"/>
              <a:t> Elemento &lt;</a:t>
            </a:r>
            <a:r>
              <a:rPr lang="pt-BR" sz="2800" b="1" dirty="0" err="1"/>
              <a:t>html</a:t>
            </a:r>
            <a:r>
              <a:rPr lang="pt-BR" sz="2800" b="1" dirty="0"/>
              <a:t>&gt;</a:t>
            </a:r>
          </a:p>
          <a:p>
            <a:pPr marL="914400" lvl="1" indent="-457200">
              <a:buFont typeface="Arial" panose="020B0604020202020204" pitchFamily="34" charset="0"/>
              <a:buChar char="•"/>
            </a:pPr>
            <a:r>
              <a:rPr lang="pt-BR" sz="2800" b="1" dirty="0"/>
              <a:t>Marca o início do conteúdo do documento HTML.</a:t>
            </a:r>
          </a:p>
          <a:p>
            <a:pPr marL="914400" lvl="1" indent="-457200">
              <a:buFont typeface="Arial" panose="020B0604020202020204" pitchFamily="34" charset="0"/>
              <a:buChar char="•"/>
            </a:pPr>
            <a:r>
              <a:rPr lang="pt-BR" sz="2800" b="1" dirty="0"/>
              <a:t>Conhecido como elemento raiz.</a:t>
            </a:r>
          </a:p>
          <a:p>
            <a:pPr marL="914400" lvl="1" indent="-457200">
              <a:buFont typeface="Arial" panose="020B0604020202020204" pitchFamily="34" charset="0"/>
              <a:buChar char="•"/>
            </a:pPr>
            <a:r>
              <a:rPr lang="pt-BR" sz="2800" b="1" dirty="0"/>
              <a:t>Tudo o que estiver dentro dele faz parte do documento HTML.</a:t>
            </a:r>
          </a:p>
        </p:txBody>
      </p:sp>
    </p:spTree>
    <p:extLst>
      <p:ext uri="{BB962C8B-B14F-4D97-AF65-F5344CB8AC3E}">
        <p14:creationId xmlns:p14="http://schemas.microsoft.com/office/powerpoint/2010/main" val="1521178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00693-CB7E-3858-EE7A-2C1AD0A58AD1}"/>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04E713AD-8414-9B02-CDD6-6B6E2A4148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BB837F2D-D9D9-6F1F-2D6F-7D2B074AFDC8}"/>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dirty="0">
                <a:effectLst/>
                <a:ea typeface="Calibri" panose="020F0502020204030204" pitchFamily="34" charset="0"/>
                <a:cs typeface="Calibri" panose="020F0502020204030204" pitchFamily="34" charset="0"/>
              </a:rPr>
              <a:t>Conceitos da linguagem HTML</a:t>
            </a:r>
          </a:p>
        </p:txBody>
      </p:sp>
      <p:sp>
        <p:nvSpPr>
          <p:cNvPr id="3" name="AutoShape 2" descr="jupyter logo">
            <a:extLst>
              <a:ext uri="{FF2B5EF4-FFF2-40B4-BE49-F238E27FC236}">
                <a16:creationId xmlns:a16="http://schemas.microsoft.com/office/drawing/2014/main" id="{A5B68FD3-1107-B0A4-9CCD-79463542DD90}"/>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CaixaDeTexto 10">
            <a:extLst>
              <a:ext uri="{FF2B5EF4-FFF2-40B4-BE49-F238E27FC236}">
                <a16:creationId xmlns:a16="http://schemas.microsoft.com/office/drawing/2014/main" id="{72CF2A08-7D38-2212-E704-1E1875F57AA4}"/>
              </a:ext>
            </a:extLst>
          </p:cNvPr>
          <p:cNvSpPr txBox="1"/>
          <p:nvPr/>
        </p:nvSpPr>
        <p:spPr>
          <a:xfrm>
            <a:off x="1293187" y="3655543"/>
            <a:ext cx="15925800" cy="5693866"/>
          </a:xfrm>
          <a:prstGeom prst="rect">
            <a:avLst/>
          </a:prstGeom>
          <a:noFill/>
        </p:spPr>
        <p:txBody>
          <a:bodyPr wrap="square">
            <a:spAutoFit/>
          </a:bodyPr>
          <a:lstStyle/>
          <a:p>
            <a:pPr marL="457200" indent="-457200" algn="just">
              <a:buFont typeface="Arial" panose="020B0604020202020204" pitchFamily="34" charset="0"/>
              <a:buChar char="•"/>
            </a:pPr>
            <a:r>
              <a:rPr lang="pt-BR" sz="2800" b="1" dirty="0"/>
              <a:t>Elemento &lt;</a:t>
            </a:r>
            <a:r>
              <a:rPr lang="pt-BR" sz="2800" b="1" dirty="0" err="1"/>
              <a:t>head</a:t>
            </a:r>
            <a:r>
              <a:rPr lang="pt-BR" sz="2800" b="1" dirty="0"/>
              <a:t>&gt;</a:t>
            </a:r>
            <a:endParaRPr lang="pt-BR" sz="2800" dirty="0"/>
          </a:p>
          <a:p>
            <a:pPr marL="914400" lvl="1" indent="-457200" algn="just">
              <a:buFont typeface="Arial" panose="020B0604020202020204" pitchFamily="34" charset="0"/>
              <a:buChar char="•"/>
            </a:pPr>
            <a:r>
              <a:rPr lang="pt-BR" sz="2800" dirty="0"/>
              <a:t>Contém informações sobre o documento que não são exibidas ao usuário.</a:t>
            </a:r>
          </a:p>
          <a:p>
            <a:pPr marL="457200" indent="-457200" algn="just">
              <a:buFont typeface="Arial" panose="020B0604020202020204" pitchFamily="34" charset="0"/>
              <a:buChar char="•"/>
            </a:pPr>
            <a:endParaRPr lang="pt-BR" sz="2800" dirty="0"/>
          </a:p>
          <a:p>
            <a:pPr marL="914400" lvl="1" indent="-457200" algn="just">
              <a:buFont typeface="Arial" panose="020B0604020202020204" pitchFamily="34" charset="0"/>
              <a:buChar char="•"/>
            </a:pPr>
            <a:r>
              <a:rPr lang="pt-BR" sz="2800" b="1" dirty="0"/>
              <a:t>Exemplos:</a:t>
            </a:r>
            <a:endParaRPr lang="pt-BR" sz="2800" dirty="0"/>
          </a:p>
          <a:p>
            <a:pPr marL="1371600" lvl="2" indent="-457200" algn="just">
              <a:buFont typeface="Arial" panose="020B0604020202020204" pitchFamily="34" charset="0"/>
              <a:buChar char="•"/>
            </a:pPr>
            <a:r>
              <a:rPr lang="pt-BR" sz="2800" dirty="0"/>
              <a:t>Título da página.</a:t>
            </a:r>
          </a:p>
          <a:p>
            <a:pPr marL="1371600" lvl="2" indent="-457200" algn="just">
              <a:buFont typeface="Arial" panose="020B0604020202020204" pitchFamily="34" charset="0"/>
              <a:buChar char="•"/>
            </a:pPr>
            <a:r>
              <a:rPr lang="pt-BR" sz="2800" dirty="0"/>
              <a:t>Metadados (informações sobre o documento).</a:t>
            </a:r>
          </a:p>
          <a:p>
            <a:pPr marL="1371600" lvl="2" indent="-457200" algn="just">
              <a:buFont typeface="Arial" panose="020B0604020202020204" pitchFamily="34" charset="0"/>
              <a:buChar char="•"/>
            </a:pPr>
            <a:r>
              <a:rPr lang="pt-BR" sz="2800" dirty="0"/>
              <a:t>Links para scripts e folhas de estilo (CSS).</a:t>
            </a:r>
          </a:p>
          <a:p>
            <a:pPr marL="914400" lvl="1" indent="-457200" algn="just">
              <a:buFont typeface="Arial" panose="020B0604020202020204" pitchFamily="34" charset="0"/>
              <a:buChar char="•"/>
            </a:pPr>
            <a:endParaRPr lang="pt-BR" sz="2800" dirty="0"/>
          </a:p>
          <a:p>
            <a:pPr marL="457200" indent="-457200" algn="just">
              <a:buFont typeface="Arial" panose="020B0604020202020204" pitchFamily="34" charset="0"/>
              <a:buChar char="•"/>
            </a:pPr>
            <a:r>
              <a:rPr lang="pt-BR" sz="2800" b="1" dirty="0"/>
              <a:t>Meta </a:t>
            </a:r>
            <a:r>
              <a:rPr lang="pt-BR" sz="2800" b="1" dirty="0" err="1"/>
              <a:t>Tag</a:t>
            </a:r>
            <a:r>
              <a:rPr lang="pt-BR" sz="2800" b="1" dirty="0"/>
              <a:t> &lt;meta </a:t>
            </a:r>
            <a:r>
              <a:rPr lang="pt-BR" sz="2800" b="1" dirty="0" err="1"/>
              <a:t>charset</a:t>
            </a:r>
            <a:r>
              <a:rPr lang="pt-BR" sz="2800" b="1" dirty="0"/>
              <a:t>="utf-8"&gt;</a:t>
            </a:r>
          </a:p>
          <a:p>
            <a:pPr marL="914400" lvl="1" indent="-457200" algn="just">
              <a:buFont typeface="Arial" panose="020B0604020202020204" pitchFamily="34" charset="0"/>
              <a:buChar char="•"/>
            </a:pPr>
            <a:r>
              <a:rPr lang="pt-BR" sz="2800" dirty="0"/>
              <a:t>Define o conjunto de caracteres usado no documento.</a:t>
            </a:r>
          </a:p>
          <a:p>
            <a:pPr marL="914400" lvl="1" indent="-457200" algn="just">
              <a:buFont typeface="Arial" panose="020B0604020202020204" pitchFamily="34" charset="0"/>
              <a:buChar char="•"/>
            </a:pPr>
            <a:r>
              <a:rPr lang="pt-BR" sz="2800" dirty="0"/>
              <a:t>UTF-8 é o padrão recomendado, pois suporta caracteres especiais (como ç, á, é, etc.).</a:t>
            </a:r>
          </a:p>
          <a:p>
            <a:pPr marL="914400" lvl="1" indent="-457200" algn="just">
              <a:buFont typeface="Arial" panose="020B0604020202020204" pitchFamily="34" charset="0"/>
              <a:buChar char="•"/>
            </a:pPr>
            <a:r>
              <a:rPr lang="pt-BR" sz="2800" dirty="0"/>
              <a:t>Resolve problemas de exibição de acentos e caracteres especiais.</a:t>
            </a:r>
          </a:p>
          <a:p>
            <a:pPr marL="914400" lvl="1" indent="-457200" algn="just">
              <a:buFont typeface="Arial" panose="020B0604020202020204" pitchFamily="34" charset="0"/>
              <a:buChar char="•"/>
            </a:pPr>
            <a:endParaRPr lang="pt-BR" sz="2800" dirty="0"/>
          </a:p>
        </p:txBody>
      </p:sp>
    </p:spTree>
    <p:extLst>
      <p:ext uri="{BB962C8B-B14F-4D97-AF65-F5344CB8AC3E}">
        <p14:creationId xmlns:p14="http://schemas.microsoft.com/office/powerpoint/2010/main" val="2335853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E1A04-226E-EAF8-EDF4-0816C31D1C3E}"/>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22A3341E-0034-DAAA-7280-238F02BC6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F864A963-AACD-F944-E3B8-4FD7C5237692}"/>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dirty="0">
                <a:effectLst/>
                <a:ea typeface="Calibri" panose="020F0502020204030204" pitchFamily="34" charset="0"/>
                <a:cs typeface="Calibri" panose="020F0502020204030204" pitchFamily="34" charset="0"/>
              </a:rPr>
              <a:t>Conceitos da linguagem HTML</a:t>
            </a:r>
          </a:p>
        </p:txBody>
      </p:sp>
      <p:sp>
        <p:nvSpPr>
          <p:cNvPr id="3" name="AutoShape 2" descr="jupyter logo">
            <a:extLst>
              <a:ext uri="{FF2B5EF4-FFF2-40B4-BE49-F238E27FC236}">
                <a16:creationId xmlns:a16="http://schemas.microsoft.com/office/drawing/2014/main" id="{D7080DFD-316B-4686-1C6F-9C5D1A6E6343}"/>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CaixaDeTexto 10">
            <a:extLst>
              <a:ext uri="{FF2B5EF4-FFF2-40B4-BE49-F238E27FC236}">
                <a16:creationId xmlns:a16="http://schemas.microsoft.com/office/drawing/2014/main" id="{18E13956-4826-CCD9-2D4A-1D5E5F6F5970}"/>
              </a:ext>
            </a:extLst>
          </p:cNvPr>
          <p:cNvSpPr txBox="1"/>
          <p:nvPr/>
        </p:nvSpPr>
        <p:spPr>
          <a:xfrm>
            <a:off x="1293187" y="3655543"/>
            <a:ext cx="15925800" cy="5262979"/>
          </a:xfrm>
          <a:prstGeom prst="rect">
            <a:avLst/>
          </a:prstGeom>
          <a:noFill/>
        </p:spPr>
        <p:txBody>
          <a:bodyPr wrap="square">
            <a:spAutoFit/>
          </a:bodyPr>
          <a:lstStyle/>
          <a:p>
            <a:pPr marL="457200" indent="-457200" algn="just">
              <a:buFont typeface="Arial" panose="020B0604020202020204" pitchFamily="34" charset="0"/>
              <a:buChar char="•"/>
            </a:pPr>
            <a:r>
              <a:rPr lang="pt-BR" sz="2800" b="1" dirty="0"/>
              <a:t>Meta </a:t>
            </a:r>
            <a:r>
              <a:rPr lang="pt-BR" sz="2800" b="1" dirty="0" err="1"/>
              <a:t>Tag</a:t>
            </a:r>
            <a:r>
              <a:rPr lang="pt-BR" sz="2800" b="1" dirty="0"/>
              <a:t> &lt;meta </a:t>
            </a:r>
            <a:r>
              <a:rPr lang="pt-BR" sz="2800" b="1" dirty="0" err="1"/>
              <a:t>name</a:t>
            </a:r>
            <a:r>
              <a:rPr lang="pt-BR" sz="2800" b="1" dirty="0"/>
              <a:t>="</a:t>
            </a:r>
            <a:r>
              <a:rPr lang="pt-BR" sz="2800" b="1" dirty="0" err="1"/>
              <a:t>viewport</a:t>
            </a:r>
            <a:r>
              <a:rPr lang="pt-BR" sz="2800" b="1" dirty="0"/>
              <a:t>"&gt;</a:t>
            </a:r>
          </a:p>
          <a:p>
            <a:pPr marL="914400" lvl="1" indent="-457200" algn="just">
              <a:buFont typeface="Arial" panose="020B0604020202020204" pitchFamily="34" charset="0"/>
              <a:buChar char="•"/>
            </a:pPr>
            <a:r>
              <a:rPr lang="pt-BR" sz="2800" b="1" dirty="0"/>
              <a:t>Controla a exibição da página em dispositivos móveis.</a:t>
            </a:r>
          </a:p>
          <a:p>
            <a:pPr marL="914400" lvl="1" indent="-457200" algn="just">
              <a:buFont typeface="Arial" panose="020B0604020202020204" pitchFamily="34" charset="0"/>
              <a:buChar char="•"/>
            </a:pPr>
            <a:endParaRPr lang="pt-BR" sz="2800" b="1" dirty="0"/>
          </a:p>
          <a:p>
            <a:pPr marL="914400" lvl="1" indent="-457200" algn="just">
              <a:buFont typeface="Arial" panose="020B0604020202020204" pitchFamily="34" charset="0"/>
              <a:buChar char="•"/>
            </a:pPr>
            <a:r>
              <a:rPr lang="pt-BR" sz="2800" b="1" dirty="0"/>
              <a:t>Exemplo:</a:t>
            </a:r>
          </a:p>
          <a:p>
            <a:pPr marL="457200" indent="-457200" algn="just">
              <a:buFont typeface="Arial" panose="020B0604020202020204" pitchFamily="34" charset="0"/>
              <a:buChar char="•"/>
            </a:pPr>
            <a:endParaRPr lang="pt-BR" sz="2800" b="1" dirty="0"/>
          </a:p>
          <a:p>
            <a:pPr marL="457200" indent="-457200" algn="just">
              <a:buFont typeface="Arial" panose="020B0604020202020204" pitchFamily="34" charset="0"/>
              <a:buChar char="•"/>
            </a:pPr>
            <a:endParaRPr lang="pt-BR" sz="2800" b="1" dirty="0"/>
          </a:p>
          <a:p>
            <a:pPr marL="457200" indent="-457200" algn="just">
              <a:buFont typeface="Arial" panose="020B0604020202020204" pitchFamily="34" charset="0"/>
              <a:buChar char="•"/>
            </a:pPr>
            <a:endParaRPr lang="pt-BR" sz="2800" b="1" dirty="0"/>
          </a:p>
          <a:p>
            <a:pPr marL="457200" indent="-457200" algn="just">
              <a:buFont typeface="Arial" panose="020B0604020202020204" pitchFamily="34" charset="0"/>
              <a:buChar char="•"/>
            </a:pPr>
            <a:endParaRPr lang="pt-BR" sz="2800" b="1" dirty="0"/>
          </a:p>
          <a:p>
            <a:pPr marL="457200" indent="-457200" algn="just">
              <a:buFont typeface="Arial" panose="020B0604020202020204" pitchFamily="34" charset="0"/>
              <a:buChar char="•"/>
            </a:pPr>
            <a:endParaRPr lang="pt-BR" sz="2800" b="1" dirty="0"/>
          </a:p>
          <a:p>
            <a:pPr marL="457200" indent="-457200" algn="just">
              <a:buFont typeface="Arial" panose="020B0604020202020204" pitchFamily="34" charset="0"/>
              <a:buChar char="•"/>
            </a:pPr>
            <a:endParaRPr lang="pt-BR" sz="2800" b="1" dirty="0"/>
          </a:p>
          <a:p>
            <a:pPr marL="914400" lvl="1" indent="-457200" algn="just">
              <a:buFont typeface="Arial" panose="020B0604020202020204" pitchFamily="34" charset="0"/>
              <a:buChar char="•"/>
            </a:pPr>
            <a:r>
              <a:rPr lang="pt-BR" sz="2800" b="1" dirty="0"/>
              <a:t>Faz com que a largura da página se ajuste à largura da tela do dispositivo.</a:t>
            </a:r>
          </a:p>
          <a:p>
            <a:pPr marL="914400" lvl="1" indent="-457200" algn="just">
              <a:buFont typeface="Arial" panose="020B0604020202020204" pitchFamily="34" charset="0"/>
              <a:buChar char="•"/>
            </a:pPr>
            <a:r>
              <a:rPr lang="pt-BR" sz="2800" b="1" dirty="0"/>
              <a:t>Essencial para criar designs responsivos.</a:t>
            </a:r>
            <a:endParaRPr lang="pt-BR" sz="2800" dirty="0"/>
          </a:p>
        </p:txBody>
      </p:sp>
      <p:pic>
        <p:nvPicPr>
          <p:cNvPr id="5" name="Imagem 4">
            <a:extLst>
              <a:ext uri="{FF2B5EF4-FFF2-40B4-BE49-F238E27FC236}">
                <a16:creationId xmlns:a16="http://schemas.microsoft.com/office/drawing/2014/main" id="{84775B0E-FEEA-7A71-5FE6-F33F35BBF9D2}"/>
              </a:ext>
            </a:extLst>
          </p:cNvPr>
          <p:cNvPicPr>
            <a:picLocks noChangeAspect="1"/>
          </p:cNvPicPr>
          <p:nvPr/>
        </p:nvPicPr>
        <p:blipFill>
          <a:blip r:embed="rId4"/>
          <a:stretch>
            <a:fillRect/>
          </a:stretch>
        </p:blipFill>
        <p:spPr>
          <a:xfrm>
            <a:off x="2286000" y="5676900"/>
            <a:ext cx="8820346" cy="2133600"/>
          </a:xfrm>
          <a:prstGeom prst="rect">
            <a:avLst/>
          </a:prstGeom>
        </p:spPr>
      </p:pic>
    </p:spTree>
    <p:extLst>
      <p:ext uri="{BB962C8B-B14F-4D97-AF65-F5344CB8AC3E}">
        <p14:creationId xmlns:p14="http://schemas.microsoft.com/office/powerpoint/2010/main" val="2137352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D2446-BAFA-A0BC-D52C-3F488D520AAB}"/>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CE3E53A1-FA61-0C43-0EEF-35A2E0CDA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B6D464B6-E919-F8DC-284E-33BB876D75E3}"/>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dirty="0">
                <a:effectLst/>
                <a:ea typeface="Calibri" panose="020F0502020204030204" pitchFamily="34" charset="0"/>
                <a:cs typeface="Calibri" panose="020F0502020204030204" pitchFamily="34" charset="0"/>
              </a:rPr>
              <a:t>Conceitos da linguagem HTML</a:t>
            </a:r>
          </a:p>
        </p:txBody>
      </p:sp>
      <p:sp>
        <p:nvSpPr>
          <p:cNvPr id="3" name="AutoShape 2" descr="jupyter logo">
            <a:extLst>
              <a:ext uri="{FF2B5EF4-FFF2-40B4-BE49-F238E27FC236}">
                <a16:creationId xmlns:a16="http://schemas.microsoft.com/office/drawing/2014/main" id="{EABE91DA-ACA0-A47C-AC64-D3A4B5B05F7D}"/>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CaixaDeTexto 10">
            <a:extLst>
              <a:ext uri="{FF2B5EF4-FFF2-40B4-BE49-F238E27FC236}">
                <a16:creationId xmlns:a16="http://schemas.microsoft.com/office/drawing/2014/main" id="{A3531937-201F-F134-E580-565CE8FB4A63}"/>
              </a:ext>
            </a:extLst>
          </p:cNvPr>
          <p:cNvSpPr txBox="1"/>
          <p:nvPr/>
        </p:nvSpPr>
        <p:spPr>
          <a:xfrm>
            <a:off x="1293187" y="3655543"/>
            <a:ext cx="15925800" cy="2246769"/>
          </a:xfrm>
          <a:prstGeom prst="rect">
            <a:avLst/>
          </a:prstGeom>
          <a:noFill/>
        </p:spPr>
        <p:txBody>
          <a:bodyPr wrap="square">
            <a:spAutoFit/>
          </a:bodyPr>
          <a:lstStyle/>
          <a:p>
            <a:pPr marL="457200" indent="-457200" algn="just">
              <a:buFont typeface="Arial" panose="020B0604020202020204" pitchFamily="34" charset="0"/>
              <a:buChar char="•"/>
            </a:pPr>
            <a:r>
              <a:rPr lang="pt-BR" sz="2800" b="1" dirty="0"/>
              <a:t>Elemento &lt;</a:t>
            </a:r>
            <a:r>
              <a:rPr lang="pt-BR" sz="2800" b="1" dirty="0" err="1"/>
              <a:t>title</a:t>
            </a:r>
            <a:r>
              <a:rPr lang="pt-BR" sz="2800" b="1" dirty="0"/>
              <a:t>&gt;</a:t>
            </a:r>
          </a:p>
          <a:p>
            <a:pPr marL="914400" lvl="1" indent="-457200" algn="just">
              <a:buFont typeface="Arial" panose="020B0604020202020204" pitchFamily="34" charset="0"/>
              <a:buChar char="•"/>
            </a:pPr>
            <a:r>
              <a:rPr lang="pt-BR" sz="2800" b="1" dirty="0"/>
              <a:t>Define o título da página, exibido na guia do navegador.</a:t>
            </a:r>
          </a:p>
          <a:p>
            <a:pPr marL="914400" lvl="1" indent="-457200" algn="just">
              <a:buFont typeface="Arial" panose="020B0604020202020204" pitchFamily="34" charset="0"/>
              <a:buChar char="•"/>
            </a:pPr>
            <a:r>
              <a:rPr lang="pt-BR" sz="2800" b="1" dirty="0"/>
              <a:t>Também é usado quando a página é adicionada aos favoritos.</a:t>
            </a:r>
          </a:p>
          <a:p>
            <a:pPr marL="914400" lvl="1" indent="-457200" algn="just">
              <a:buFont typeface="Arial" panose="020B0604020202020204" pitchFamily="34" charset="0"/>
              <a:buChar char="•"/>
            </a:pPr>
            <a:endParaRPr lang="pt-BR" sz="2800" b="1" dirty="0"/>
          </a:p>
          <a:p>
            <a:pPr marL="914400" lvl="1" indent="-457200" algn="just">
              <a:buFont typeface="Arial" panose="020B0604020202020204" pitchFamily="34" charset="0"/>
              <a:buChar char="•"/>
            </a:pPr>
            <a:r>
              <a:rPr lang="pt-BR" sz="2800" b="1" dirty="0"/>
              <a:t>Exemplo:</a:t>
            </a:r>
            <a:endParaRPr lang="pt-BR" sz="2800" dirty="0"/>
          </a:p>
        </p:txBody>
      </p:sp>
      <p:pic>
        <p:nvPicPr>
          <p:cNvPr id="6" name="Imagem 5">
            <a:extLst>
              <a:ext uri="{FF2B5EF4-FFF2-40B4-BE49-F238E27FC236}">
                <a16:creationId xmlns:a16="http://schemas.microsoft.com/office/drawing/2014/main" id="{B1C49A82-29D5-8097-2EEC-012C7D12E1B2}"/>
              </a:ext>
            </a:extLst>
          </p:cNvPr>
          <p:cNvPicPr>
            <a:picLocks noChangeAspect="1"/>
          </p:cNvPicPr>
          <p:nvPr/>
        </p:nvPicPr>
        <p:blipFill>
          <a:blip r:embed="rId4"/>
          <a:stretch>
            <a:fillRect/>
          </a:stretch>
        </p:blipFill>
        <p:spPr>
          <a:xfrm>
            <a:off x="2819399" y="6240322"/>
            <a:ext cx="5811379" cy="2023962"/>
          </a:xfrm>
          <a:prstGeom prst="rect">
            <a:avLst/>
          </a:prstGeom>
        </p:spPr>
      </p:pic>
    </p:spTree>
    <p:extLst>
      <p:ext uri="{BB962C8B-B14F-4D97-AF65-F5344CB8AC3E}">
        <p14:creationId xmlns:p14="http://schemas.microsoft.com/office/powerpoint/2010/main" val="3361099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A430E-108B-29E9-8881-1FE0EB836EBB}"/>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7CF0BE3A-6A1B-9C99-EF87-AE49F702C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D7E299BE-3211-7956-D694-9DB9095730DE}"/>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dirty="0">
                <a:effectLst/>
                <a:ea typeface="Calibri" panose="020F0502020204030204" pitchFamily="34" charset="0"/>
                <a:cs typeface="Calibri" panose="020F0502020204030204" pitchFamily="34" charset="0"/>
              </a:rPr>
              <a:t>Conceitos da linguagem HTML</a:t>
            </a:r>
          </a:p>
        </p:txBody>
      </p:sp>
      <p:sp>
        <p:nvSpPr>
          <p:cNvPr id="3" name="AutoShape 2" descr="jupyter logo">
            <a:extLst>
              <a:ext uri="{FF2B5EF4-FFF2-40B4-BE49-F238E27FC236}">
                <a16:creationId xmlns:a16="http://schemas.microsoft.com/office/drawing/2014/main" id="{B7E6B999-8C78-F9AC-350D-D09060202DE5}"/>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CaixaDeTexto 10">
            <a:extLst>
              <a:ext uri="{FF2B5EF4-FFF2-40B4-BE49-F238E27FC236}">
                <a16:creationId xmlns:a16="http://schemas.microsoft.com/office/drawing/2014/main" id="{0771437D-9CB4-DD9A-D49F-F7BEE02A3BA0}"/>
              </a:ext>
            </a:extLst>
          </p:cNvPr>
          <p:cNvSpPr txBox="1"/>
          <p:nvPr/>
        </p:nvSpPr>
        <p:spPr>
          <a:xfrm>
            <a:off x="1293187" y="3655543"/>
            <a:ext cx="15925800" cy="2677656"/>
          </a:xfrm>
          <a:prstGeom prst="rect">
            <a:avLst/>
          </a:prstGeom>
          <a:noFill/>
        </p:spPr>
        <p:txBody>
          <a:bodyPr wrap="square">
            <a:spAutoFit/>
          </a:bodyPr>
          <a:lstStyle/>
          <a:p>
            <a:pPr marL="457200" indent="-457200" algn="just">
              <a:buFont typeface="Arial" panose="020B0604020202020204" pitchFamily="34" charset="0"/>
              <a:buChar char="•"/>
            </a:pPr>
            <a:r>
              <a:rPr lang="pt-BR" sz="2800" b="1" dirty="0"/>
              <a:t>Elemento &lt;body&gt;</a:t>
            </a:r>
          </a:p>
          <a:p>
            <a:pPr marL="914400" lvl="1" indent="-457200" algn="just">
              <a:buFont typeface="Arial" panose="020B0604020202020204" pitchFamily="34" charset="0"/>
              <a:buChar char="•"/>
            </a:pPr>
            <a:r>
              <a:rPr lang="pt-BR" sz="2800" b="1" dirty="0"/>
              <a:t>Contém todo o conteúdo visível ao usuário.</a:t>
            </a:r>
          </a:p>
          <a:p>
            <a:pPr marL="914400" lvl="1" indent="-457200" algn="just">
              <a:buFont typeface="Arial" panose="020B0604020202020204" pitchFamily="34" charset="0"/>
              <a:buChar char="•"/>
            </a:pPr>
            <a:r>
              <a:rPr lang="pt-BR" sz="2800" b="1" dirty="0"/>
              <a:t>Exemplos de conteúdo:</a:t>
            </a:r>
          </a:p>
          <a:p>
            <a:pPr marL="1371600" lvl="2" indent="-457200" algn="just">
              <a:buFont typeface="Arial" panose="020B0604020202020204" pitchFamily="34" charset="0"/>
              <a:buChar char="•"/>
            </a:pPr>
            <a:r>
              <a:rPr lang="pt-BR" sz="2800" b="1" dirty="0"/>
              <a:t>Textos, Imagens, Vídeos e Links.</a:t>
            </a:r>
          </a:p>
          <a:p>
            <a:pPr marL="1371600" lvl="2" indent="-457200" algn="just">
              <a:buFont typeface="Arial" panose="020B0604020202020204" pitchFamily="34" charset="0"/>
              <a:buChar char="•"/>
            </a:pPr>
            <a:endParaRPr lang="pt-BR" sz="2800" b="1" dirty="0"/>
          </a:p>
          <a:p>
            <a:pPr marL="914400" lvl="1" indent="-457200" algn="just">
              <a:buFont typeface="Arial" panose="020B0604020202020204" pitchFamily="34" charset="0"/>
              <a:buChar char="•"/>
            </a:pPr>
            <a:r>
              <a:rPr lang="pt-BR" sz="2800" b="1" dirty="0"/>
              <a:t>Exemplo: </a:t>
            </a:r>
          </a:p>
        </p:txBody>
      </p:sp>
      <p:pic>
        <p:nvPicPr>
          <p:cNvPr id="4" name="Imagem 3">
            <a:extLst>
              <a:ext uri="{FF2B5EF4-FFF2-40B4-BE49-F238E27FC236}">
                <a16:creationId xmlns:a16="http://schemas.microsoft.com/office/drawing/2014/main" id="{981F587E-9E17-31FE-D374-04F03C6E2334}"/>
              </a:ext>
            </a:extLst>
          </p:cNvPr>
          <p:cNvPicPr>
            <a:picLocks noChangeAspect="1"/>
          </p:cNvPicPr>
          <p:nvPr/>
        </p:nvPicPr>
        <p:blipFill>
          <a:blip r:embed="rId4"/>
          <a:stretch>
            <a:fillRect/>
          </a:stretch>
        </p:blipFill>
        <p:spPr>
          <a:xfrm>
            <a:off x="3200400" y="6774549"/>
            <a:ext cx="4858605" cy="2438073"/>
          </a:xfrm>
          <a:prstGeom prst="rect">
            <a:avLst/>
          </a:prstGeom>
        </p:spPr>
      </p:pic>
    </p:spTree>
    <p:extLst>
      <p:ext uri="{BB962C8B-B14F-4D97-AF65-F5344CB8AC3E}">
        <p14:creationId xmlns:p14="http://schemas.microsoft.com/office/powerpoint/2010/main" val="388441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629D9-ACD4-6F86-B944-8D02FD9A86F2}"/>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1DDBC8E3-B814-1635-27B3-5B966DAD6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10F68BE9-FCCE-1114-63AF-A50BED4955B1}"/>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dirty="0">
                <a:effectLst/>
                <a:ea typeface="Calibri" panose="020F0502020204030204" pitchFamily="34" charset="0"/>
                <a:cs typeface="Calibri" panose="020F0502020204030204" pitchFamily="34" charset="0"/>
              </a:rPr>
              <a:t>Conceitos da linguagem HTML</a:t>
            </a:r>
          </a:p>
        </p:txBody>
      </p:sp>
      <p:sp>
        <p:nvSpPr>
          <p:cNvPr id="3" name="AutoShape 2" descr="jupyter logo">
            <a:extLst>
              <a:ext uri="{FF2B5EF4-FFF2-40B4-BE49-F238E27FC236}">
                <a16:creationId xmlns:a16="http://schemas.microsoft.com/office/drawing/2014/main" id="{F8C1A0C2-ABFF-E17C-2DD8-28402D31E389}"/>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CaixaDeTexto 10">
            <a:extLst>
              <a:ext uri="{FF2B5EF4-FFF2-40B4-BE49-F238E27FC236}">
                <a16:creationId xmlns:a16="http://schemas.microsoft.com/office/drawing/2014/main" id="{57D4EDD7-3FAC-4395-605A-43A9CA4B3E1F}"/>
              </a:ext>
            </a:extLst>
          </p:cNvPr>
          <p:cNvSpPr txBox="1"/>
          <p:nvPr/>
        </p:nvSpPr>
        <p:spPr>
          <a:xfrm>
            <a:off x="1293187" y="3655543"/>
            <a:ext cx="15925800" cy="5262979"/>
          </a:xfrm>
          <a:prstGeom prst="rect">
            <a:avLst/>
          </a:prstGeom>
          <a:noFill/>
        </p:spPr>
        <p:txBody>
          <a:bodyPr wrap="square">
            <a:spAutoFit/>
          </a:bodyPr>
          <a:lstStyle/>
          <a:p>
            <a:pPr marL="457200" indent="-457200" algn="just">
              <a:buFont typeface="Arial" panose="020B0604020202020204" pitchFamily="34" charset="0"/>
              <a:buChar char="•"/>
            </a:pPr>
            <a:r>
              <a:rPr lang="pt-BR" sz="2800" b="1" dirty="0"/>
              <a:t>Fechamento &lt;/</a:t>
            </a:r>
            <a:r>
              <a:rPr lang="pt-BR" sz="2800" b="1" dirty="0" err="1"/>
              <a:t>html</a:t>
            </a:r>
            <a:r>
              <a:rPr lang="pt-BR" sz="2800" b="1" dirty="0"/>
              <a:t>&gt;</a:t>
            </a:r>
          </a:p>
          <a:p>
            <a:pPr marL="457200" indent="-457200" algn="just">
              <a:buFont typeface="Arial" panose="020B0604020202020204" pitchFamily="34" charset="0"/>
              <a:buChar char="•"/>
            </a:pPr>
            <a:endParaRPr lang="pt-BR" sz="2800" b="1" dirty="0"/>
          </a:p>
          <a:p>
            <a:pPr marL="914400" lvl="1" indent="-457200" algn="just">
              <a:buFont typeface="Arial" panose="020B0604020202020204" pitchFamily="34" charset="0"/>
              <a:buChar char="•"/>
            </a:pPr>
            <a:r>
              <a:rPr lang="pt-BR" sz="2800" b="1" dirty="0"/>
              <a:t>Indica o fim do documento HTML.</a:t>
            </a:r>
            <a:endParaRPr lang="pt-BR" sz="2800" dirty="0"/>
          </a:p>
          <a:p>
            <a:pPr marL="914400" lvl="1" indent="-457200" algn="just">
              <a:buFont typeface="Arial" panose="020B0604020202020204" pitchFamily="34" charset="0"/>
              <a:buChar char="•"/>
            </a:pPr>
            <a:r>
              <a:rPr lang="pt-BR" sz="2800" b="1" dirty="0"/>
              <a:t>Tudo o que estiver após essa </a:t>
            </a:r>
            <a:r>
              <a:rPr lang="pt-BR" sz="2800" b="1" dirty="0" err="1"/>
              <a:t>tag</a:t>
            </a:r>
            <a:r>
              <a:rPr lang="pt-BR" sz="2800" b="1" dirty="0"/>
              <a:t> não será considerado parte do documento.</a:t>
            </a:r>
          </a:p>
          <a:p>
            <a:pPr marL="914400" lvl="1" indent="-457200" algn="just">
              <a:buFont typeface="Arial" panose="020B0604020202020204" pitchFamily="34" charset="0"/>
              <a:buChar char="•"/>
            </a:pPr>
            <a:endParaRPr lang="pt-BR" sz="2800" b="1" dirty="0"/>
          </a:p>
          <a:p>
            <a:pPr marL="914400" lvl="1" indent="-457200" algn="just">
              <a:buFont typeface="Arial" panose="020B0604020202020204" pitchFamily="34" charset="0"/>
              <a:buChar char="•"/>
            </a:pPr>
            <a:r>
              <a:rPr lang="pt-BR" sz="2800" b="1" dirty="0"/>
              <a:t>Acesse o exemplo:</a:t>
            </a:r>
          </a:p>
          <a:p>
            <a:pPr marL="1371600" lvl="2" indent="-457200" algn="just">
              <a:buFont typeface="Arial" panose="020B0604020202020204" pitchFamily="34" charset="0"/>
              <a:buChar char="•"/>
            </a:pPr>
            <a:r>
              <a:rPr lang="pt-BR" sz="2800" b="0" i="0" u="none" strike="noStrike" dirty="0">
                <a:effectLst/>
                <a:latin typeface="Inter"/>
                <a:hlinkClick r:id="rId4"/>
              </a:rPr>
              <a:t>https://github.com/LeonardoVieiraGuimaraes/ProgramacaoWeb/blob/main/Aula03/primeira_pagina.html</a:t>
            </a:r>
            <a:endParaRPr lang="pt-BR" sz="2800" b="1" dirty="0">
              <a:latin typeface="Inter"/>
            </a:endParaRPr>
          </a:p>
          <a:p>
            <a:pPr marL="1371600" lvl="2" indent="-457200" algn="just">
              <a:buFont typeface="Arial" panose="020B0604020202020204" pitchFamily="34" charset="0"/>
              <a:buChar char="•"/>
            </a:pPr>
            <a:r>
              <a:rPr lang="pt-BR" sz="2800" b="1" dirty="0"/>
              <a:t>Sugestões:</a:t>
            </a:r>
          </a:p>
          <a:p>
            <a:pPr marL="1828800" lvl="3" indent="-457200" algn="just">
              <a:buFont typeface="Arial" panose="020B0604020202020204" pitchFamily="34" charset="0"/>
              <a:buChar char="•"/>
            </a:pPr>
            <a:r>
              <a:rPr lang="pt-BR" sz="2800" b="1" dirty="0"/>
              <a:t>Altere o título.</a:t>
            </a:r>
          </a:p>
          <a:p>
            <a:pPr marL="1828800" lvl="3" indent="-457200" algn="just">
              <a:buFont typeface="Arial" panose="020B0604020202020204" pitchFamily="34" charset="0"/>
              <a:buChar char="•"/>
            </a:pPr>
            <a:r>
              <a:rPr lang="pt-BR" sz="2800" b="1" dirty="0"/>
              <a:t>Adicione parágrafos (&lt;p&gt;).</a:t>
            </a:r>
          </a:p>
          <a:p>
            <a:pPr marL="1828800" lvl="3" indent="-457200" algn="just">
              <a:buFont typeface="Arial" panose="020B0604020202020204" pitchFamily="34" charset="0"/>
              <a:buChar char="•"/>
            </a:pPr>
            <a:r>
              <a:rPr lang="pt-BR" sz="2800" b="1" dirty="0"/>
              <a:t>Insira imagens (&lt;</a:t>
            </a:r>
            <a:r>
              <a:rPr lang="pt-BR" sz="2800" b="1" dirty="0" err="1"/>
              <a:t>img</a:t>
            </a:r>
            <a:r>
              <a:rPr lang="pt-BR" sz="2800" b="1" dirty="0"/>
              <a:t>&gt;).</a:t>
            </a:r>
          </a:p>
        </p:txBody>
      </p:sp>
    </p:spTree>
    <p:extLst>
      <p:ext uri="{BB962C8B-B14F-4D97-AF65-F5344CB8AC3E}">
        <p14:creationId xmlns:p14="http://schemas.microsoft.com/office/powerpoint/2010/main" val="2073535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44275-4122-7932-DFCF-39AA28E1B3A7}"/>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A3353E60-97A3-1671-3089-3CEA3F34EE49}"/>
              </a:ext>
            </a:extLst>
          </p:cNvPr>
          <p:cNvSpPr txBox="1"/>
          <p:nvPr/>
        </p:nvSpPr>
        <p:spPr>
          <a:xfrm>
            <a:off x="1306634" y="2324100"/>
            <a:ext cx="11707643" cy="677108"/>
          </a:xfrm>
          <a:prstGeom prst="rect">
            <a:avLst/>
          </a:prstGeom>
        </p:spPr>
        <p:txBody>
          <a:bodyPr lIns="0" tIns="0" rIns="0" bIns="0" rtlCol="0" anchor="t">
            <a:spAutoFit/>
          </a:bodyPr>
          <a:lstStyle/>
          <a:p>
            <a:r>
              <a:rPr lang="pt-BR" sz="4400" dirty="0"/>
              <a:t>Tópicos de estudo:</a:t>
            </a:r>
          </a:p>
        </p:txBody>
      </p:sp>
      <p:sp>
        <p:nvSpPr>
          <p:cNvPr id="6" name="CaixaDeTexto 5">
            <a:extLst>
              <a:ext uri="{FF2B5EF4-FFF2-40B4-BE49-F238E27FC236}">
                <a16:creationId xmlns:a16="http://schemas.microsoft.com/office/drawing/2014/main" id="{3A17886B-8C08-E17F-DD0C-354F0A6E4968}"/>
              </a:ext>
            </a:extLst>
          </p:cNvPr>
          <p:cNvSpPr txBox="1"/>
          <p:nvPr/>
        </p:nvSpPr>
        <p:spPr>
          <a:xfrm>
            <a:off x="1306634" y="3435340"/>
            <a:ext cx="10766822" cy="2967415"/>
          </a:xfrm>
          <a:prstGeom prst="rect">
            <a:avLst/>
          </a:prstGeom>
          <a:noFill/>
        </p:spPr>
        <p:txBody>
          <a:bodyPr wrap="square">
            <a:spAutoFit/>
          </a:bodyPr>
          <a:lstStyle/>
          <a:p>
            <a:pPr>
              <a:lnSpc>
                <a:spcPct val="150000"/>
              </a:lnSpc>
            </a:pPr>
            <a:r>
              <a:rPr lang="pt-BR" sz="3200" b="1" i="0" dirty="0">
                <a:effectLst/>
                <a:ea typeface="Calibri" panose="020F0502020204030204" pitchFamily="34" charset="0"/>
                <a:cs typeface="Calibri" panose="020F0502020204030204" pitchFamily="34" charset="0"/>
              </a:rPr>
              <a:t>Introdução ao HTML</a:t>
            </a:r>
          </a:p>
          <a:p>
            <a:pPr marL="914400" lvl="1" indent="-457200">
              <a:lnSpc>
                <a:spcPct val="150000"/>
              </a:lnSpc>
              <a:buFont typeface="Arial" panose="020B0604020202020204" pitchFamily="34" charset="0"/>
              <a:buChar char="•"/>
            </a:pPr>
            <a:r>
              <a:rPr lang="pt-BR" sz="3200" i="0" dirty="0">
                <a:effectLst/>
                <a:ea typeface="Calibri" panose="020F0502020204030204" pitchFamily="34" charset="0"/>
                <a:cs typeface="Calibri" panose="020F0502020204030204" pitchFamily="34" charset="0"/>
              </a:rPr>
              <a:t>🏗️ </a:t>
            </a:r>
            <a:r>
              <a:rPr lang="pt-BR" sz="3200" i="0" u="none" strike="noStrike" baseline="0" dirty="0"/>
              <a:t>Conceitos da linguagem HTML</a:t>
            </a:r>
            <a:r>
              <a:rPr lang="pt-BR" sz="3200" i="0" u="none" strike="noStrike" baseline="0" dirty="0">
                <a:ea typeface="Calibri" panose="020F0502020204030204" pitchFamily="34" charset="0"/>
                <a:cs typeface="Calibri" panose="020F0502020204030204" pitchFamily="34" charset="0"/>
              </a:rPr>
              <a:t>;</a:t>
            </a:r>
          </a:p>
          <a:p>
            <a:pPr marL="914400" lvl="1" indent="-457200">
              <a:lnSpc>
                <a:spcPct val="150000"/>
              </a:lnSpc>
              <a:buFont typeface="Arial" panose="020B0604020202020204" pitchFamily="34" charset="0"/>
              <a:buChar char="•"/>
            </a:pPr>
            <a:r>
              <a:rPr lang="pt-BR" sz="3200" b="0" i="0" dirty="0">
                <a:effectLst/>
                <a:ea typeface="Calibri" panose="020F0502020204030204" pitchFamily="34" charset="0"/>
                <a:cs typeface="Calibri" panose="020F0502020204030204" pitchFamily="34" charset="0"/>
              </a:rPr>
              <a:t>🛠️ </a:t>
            </a:r>
            <a:r>
              <a:rPr lang="pt-BR" sz="3200" b="1" i="0" u="none" strike="noStrike" baseline="0" dirty="0"/>
              <a:t>Principais </a:t>
            </a:r>
            <a:r>
              <a:rPr lang="pt-BR" sz="3200" b="1" i="0" u="none" strike="noStrike" baseline="0" dirty="0" err="1"/>
              <a:t>tags</a:t>
            </a:r>
            <a:r>
              <a:rPr lang="pt-BR" sz="3200" b="1" i="0" u="none" strike="noStrike" baseline="0" dirty="0"/>
              <a:t> HTML;</a:t>
            </a:r>
          </a:p>
          <a:p>
            <a:pPr marL="914400" lvl="1" indent="-457200">
              <a:lnSpc>
                <a:spcPct val="150000"/>
              </a:lnSpc>
              <a:buFont typeface="Arial" panose="020B0604020202020204" pitchFamily="34" charset="0"/>
              <a:buChar char="•"/>
            </a:pPr>
            <a:r>
              <a:rPr lang="pt-BR" sz="3200" b="0" i="0" dirty="0">
                <a:effectLst/>
                <a:ea typeface="Calibri" panose="020F0502020204030204" pitchFamily="34" charset="0"/>
                <a:cs typeface="Calibri" panose="020F0502020204030204" pitchFamily="34" charset="0"/>
              </a:rPr>
              <a:t>💻</a:t>
            </a:r>
            <a:r>
              <a:rPr lang="pt-BR" sz="3200" b="0" i="0" u="none" strike="noStrike" baseline="0" dirty="0"/>
              <a:t>Solução de problemas nas páginas HTML.</a:t>
            </a:r>
            <a:endParaRPr lang="pt-BR" sz="3200"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13649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0B52E-5973-CDBF-2BE0-E7D532D58268}"/>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3F4026FC-DC64-93A7-B4BB-A87ACE96C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4BE4A298-8CD8-B5CA-415F-4BE2D75B99AC}"/>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BF0B64A6-7DCF-00BD-FFD0-BF3D1EED6D67}"/>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CaixaDeTexto 10">
            <a:extLst>
              <a:ext uri="{FF2B5EF4-FFF2-40B4-BE49-F238E27FC236}">
                <a16:creationId xmlns:a16="http://schemas.microsoft.com/office/drawing/2014/main" id="{8F8E7C43-D98B-F4BF-27FF-DB54B3960AD7}"/>
              </a:ext>
            </a:extLst>
          </p:cNvPr>
          <p:cNvSpPr txBox="1"/>
          <p:nvPr/>
        </p:nvSpPr>
        <p:spPr>
          <a:xfrm>
            <a:off x="1151113" y="3543300"/>
            <a:ext cx="15925800" cy="5693866"/>
          </a:xfrm>
          <a:prstGeom prst="rect">
            <a:avLst/>
          </a:prstGeom>
          <a:noFill/>
        </p:spPr>
        <p:txBody>
          <a:bodyPr wrap="square">
            <a:spAutoFit/>
          </a:bodyPr>
          <a:lstStyle/>
          <a:p>
            <a:pPr marL="457200" indent="-457200" algn="just">
              <a:buFont typeface="Arial" panose="020B0604020202020204" pitchFamily="34" charset="0"/>
              <a:buChar char="•"/>
            </a:pPr>
            <a:r>
              <a:rPr lang="pt-BR" sz="2800" b="1" dirty="0"/>
              <a:t>Elementos de Cabeçalho &lt;h1&gt; a &lt;h6&gt;</a:t>
            </a:r>
          </a:p>
          <a:p>
            <a:pPr marL="457200" indent="-457200" algn="just">
              <a:buFont typeface="Arial" panose="020B0604020202020204" pitchFamily="34" charset="0"/>
              <a:buChar char="•"/>
            </a:pPr>
            <a:endParaRPr lang="pt-BR" sz="2800" b="1" dirty="0"/>
          </a:p>
          <a:p>
            <a:pPr marL="914400" lvl="1" indent="-457200" algn="just">
              <a:buFont typeface="Arial" panose="020B0604020202020204" pitchFamily="34" charset="0"/>
              <a:buChar char="•"/>
            </a:pPr>
            <a:r>
              <a:rPr lang="pt-BR" sz="2800" dirty="0"/>
              <a:t>Função: Definir títulos e subtítulos.</a:t>
            </a:r>
          </a:p>
          <a:p>
            <a:pPr marL="914400" lvl="1" indent="-457200" algn="just">
              <a:buFont typeface="Arial" panose="020B0604020202020204" pitchFamily="34" charset="0"/>
              <a:buChar char="•"/>
            </a:pPr>
            <a:r>
              <a:rPr lang="pt-BR" sz="2800" dirty="0"/>
              <a:t>Níveis: 6 níveis (&lt;h1&gt; a &lt;h6&gt;).</a:t>
            </a:r>
          </a:p>
          <a:p>
            <a:pPr marL="914400" lvl="1" indent="-457200" algn="just">
              <a:buFont typeface="Arial" panose="020B0604020202020204" pitchFamily="34" charset="0"/>
              <a:buChar char="•"/>
            </a:pPr>
            <a:endParaRPr lang="pt-BR" sz="2800" dirty="0"/>
          </a:p>
          <a:p>
            <a:pPr marL="1371600" lvl="2" indent="-457200" algn="just">
              <a:buFont typeface="Arial" panose="020B0604020202020204" pitchFamily="34" charset="0"/>
              <a:buChar char="•"/>
            </a:pPr>
            <a:r>
              <a:rPr lang="pt-BR" sz="2800" dirty="0"/>
              <a:t>&lt;h1&gt;: Maior tamanho de fonte.</a:t>
            </a:r>
          </a:p>
          <a:p>
            <a:pPr marL="1371600" lvl="2" indent="-457200" algn="just">
              <a:buFont typeface="Arial" panose="020B0604020202020204" pitchFamily="34" charset="0"/>
              <a:buChar char="•"/>
            </a:pPr>
            <a:r>
              <a:rPr lang="pt-BR" sz="2800" dirty="0"/>
              <a:t>&lt;h6&gt;: Menor tamanho de fonte.</a:t>
            </a:r>
          </a:p>
          <a:p>
            <a:pPr marL="914400" lvl="1" indent="-457200" algn="just">
              <a:buFont typeface="Arial" panose="020B0604020202020204" pitchFamily="34" charset="0"/>
              <a:buChar char="•"/>
            </a:pPr>
            <a:endParaRPr lang="pt-BR" sz="2800" u="sng" dirty="0"/>
          </a:p>
          <a:p>
            <a:pPr marL="914400" lvl="1" indent="-457200" algn="just">
              <a:buFont typeface="Arial" panose="020B0604020202020204" pitchFamily="34" charset="0"/>
              <a:buChar char="•"/>
            </a:pPr>
            <a:r>
              <a:rPr lang="pt-BR" sz="2800" dirty="0"/>
              <a:t>Prática: Exemplo no Repl.it.</a:t>
            </a:r>
          </a:p>
          <a:p>
            <a:pPr marL="914400" lvl="1" indent="-457200" algn="just">
              <a:buFont typeface="Arial" panose="020B0604020202020204" pitchFamily="34" charset="0"/>
              <a:buChar char="•"/>
            </a:pPr>
            <a:endParaRPr lang="pt-BR" sz="2800" dirty="0"/>
          </a:p>
          <a:p>
            <a:pPr marL="1371600" lvl="2" indent="-457200" algn="just">
              <a:buFont typeface="Arial" panose="020B0604020202020204" pitchFamily="34" charset="0"/>
              <a:buChar char="•"/>
            </a:pPr>
            <a:r>
              <a:rPr lang="pt-BR" sz="2800" dirty="0">
                <a:hlinkClick r:id="rId4"/>
              </a:rPr>
              <a:t>https://github.com/LeonardoVieiraGuimaraes/ProgramacaoWeb/blob/main/Aula03/exemplo_cabecalho_titulo.html</a:t>
            </a:r>
            <a:endParaRPr lang="pt-BR" sz="2800" dirty="0"/>
          </a:p>
          <a:p>
            <a:pPr marL="1371600" lvl="2" indent="-457200" algn="just">
              <a:buFont typeface="Arial" panose="020B0604020202020204" pitchFamily="34" charset="0"/>
              <a:buChar char="•"/>
            </a:pPr>
            <a:endParaRPr lang="pt-BR" sz="2800" dirty="0"/>
          </a:p>
        </p:txBody>
      </p:sp>
      <p:pic>
        <p:nvPicPr>
          <p:cNvPr id="9" name="Imagem 8">
            <a:extLst>
              <a:ext uri="{FF2B5EF4-FFF2-40B4-BE49-F238E27FC236}">
                <a16:creationId xmlns:a16="http://schemas.microsoft.com/office/drawing/2014/main" id="{0D8DC912-EDB5-7BF5-CE3D-EAF00F53B510}"/>
              </a:ext>
            </a:extLst>
          </p:cNvPr>
          <p:cNvPicPr>
            <a:picLocks noChangeAspect="1"/>
          </p:cNvPicPr>
          <p:nvPr/>
        </p:nvPicPr>
        <p:blipFill>
          <a:blip r:embed="rId5"/>
          <a:stretch>
            <a:fillRect/>
          </a:stretch>
        </p:blipFill>
        <p:spPr>
          <a:xfrm>
            <a:off x="10439400" y="3444672"/>
            <a:ext cx="4953000" cy="3796572"/>
          </a:xfrm>
          <a:prstGeom prst="rect">
            <a:avLst/>
          </a:prstGeom>
        </p:spPr>
      </p:pic>
    </p:spTree>
    <p:extLst>
      <p:ext uri="{BB962C8B-B14F-4D97-AF65-F5344CB8AC3E}">
        <p14:creationId xmlns:p14="http://schemas.microsoft.com/office/powerpoint/2010/main" val="590892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966BB-C295-6AB8-CECC-2A36FA4B4452}"/>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678B475B-8316-4390-8E80-1601D15C8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1F1B1C73-481A-637B-A440-9B137E8F5868}"/>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AF761E67-AB7A-FF19-BE9C-A8C012E755CB}"/>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CaixaDeTexto 10">
            <a:extLst>
              <a:ext uri="{FF2B5EF4-FFF2-40B4-BE49-F238E27FC236}">
                <a16:creationId xmlns:a16="http://schemas.microsoft.com/office/drawing/2014/main" id="{6F6ABE89-8D04-6C4A-6E8E-A32D98B0F598}"/>
              </a:ext>
            </a:extLst>
          </p:cNvPr>
          <p:cNvSpPr txBox="1"/>
          <p:nvPr/>
        </p:nvSpPr>
        <p:spPr>
          <a:xfrm>
            <a:off x="1151113" y="3543300"/>
            <a:ext cx="6697487" cy="4832092"/>
          </a:xfrm>
          <a:prstGeom prst="rect">
            <a:avLst/>
          </a:prstGeom>
          <a:noFill/>
        </p:spPr>
        <p:txBody>
          <a:bodyPr wrap="square">
            <a:spAutoFit/>
          </a:bodyPr>
          <a:lstStyle/>
          <a:p>
            <a:pPr marL="457200" indent="-457200" algn="just">
              <a:buFont typeface="Arial" panose="020B0604020202020204" pitchFamily="34" charset="0"/>
              <a:buChar char="•"/>
            </a:pPr>
            <a:r>
              <a:rPr lang="pt-BR" sz="2800" b="1" dirty="0"/>
              <a:t>Elementos de Link &lt;a&gt;</a:t>
            </a:r>
          </a:p>
          <a:p>
            <a:pPr marL="457200" indent="-457200" algn="just">
              <a:buFont typeface="Arial" panose="020B0604020202020204" pitchFamily="34" charset="0"/>
              <a:buChar char="•"/>
            </a:pPr>
            <a:endParaRPr lang="pt-BR" sz="2800" b="1" dirty="0"/>
          </a:p>
          <a:p>
            <a:pPr marL="914400" lvl="1" indent="-457200" algn="just">
              <a:buFont typeface="Arial" panose="020B0604020202020204" pitchFamily="34" charset="0"/>
              <a:buChar char="•"/>
            </a:pPr>
            <a:r>
              <a:rPr lang="pt-BR" sz="2800" b="1" dirty="0"/>
              <a:t>Função</a:t>
            </a:r>
            <a:r>
              <a:rPr lang="pt-BR" sz="2800" dirty="0"/>
              <a:t>: Permitir navegação entre páginas.</a:t>
            </a:r>
          </a:p>
          <a:p>
            <a:pPr marL="914400" lvl="1" indent="-457200" algn="just">
              <a:buFont typeface="Arial" panose="020B0604020202020204" pitchFamily="34" charset="0"/>
              <a:buChar char="•"/>
            </a:pPr>
            <a:endParaRPr lang="pt-BR" sz="2800" dirty="0"/>
          </a:p>
          <a:p>
            <a:pPr marL="914400" lvl="1" indent="-457200" algn="just">
              <a:buFont typeface="Arial" panose="020B0604020202020204" pitchFamily="34" charset="0"/>
              <a:buChar char="•"/>
            </a:pPr>
            <a:r>
              <a:rPr lang="pt-BR" sz="2800" b="1" dirty="0" err="1"/>
              <a:t>Tag</a:t>
            </a:r>
            <a:r>
              <a:rPr lang="pt-BR" sz="2800" dirty="0"/>
              <a:t>: &lt;a&gt; (âncora).</a:t>
            </a:r>
          </a:p>
          <a:p>
            <a:pPr marL="914400" lvl="1" indent="-457200" algn="just">
              <a:buFont typeface="Arial" panose="020B0604020202020204" pitchFamily="34" charset="0"/>
              <a:buChar char="•"/>
            </a:pPr>
            <a:r>
              <a:rPr lang="pt-BR" sz="2800" b="1" dirty="0"/>
              <a:t>Atributo principal</a:t>
            </a:r>
            <a:r>
              <a:rPr lang="pt-BR" sz="2800" dirty="0"/>
              <a:t>: </a:t>
            </a:r>
            <a:r>
              <a:rPr lang="pt-BR" sz="2800" dirty="0" err="1"/>
              <a:t>href</a:t>
            </a:r>
            <a:r>
              <a:rPr lang="pt-BR" sz="2800" dirty="0"/>
              <a:t> (especifica o destino).</a:t>
            </a:r>
          </a:p>
          <a:p>
            <a:pPr lvl="1" algn="just"/>
            <a:endParaRPr lang="pt-BR" sz="2800" dirty="0"/>
          </a:p>
          <a:p>
            <a:pPr marL="1371600" lvl="2" indent="-457200" algn="just">
              <a:buFont typeface="Arial" panose="020B0604020202020204" pitchFamily="34" charset="0"/>
              <a:buChar char="•"/>
            </a:pPr>
            <a:endParaRPr lang="pt-BR" sz="2800" dirty="0"/>
          </a:p>
          <a:p>
            <a:pPr marL="914400" lvl="1" indent="-457200" algn="just">
              <a:buFont typeface="Arial" panose="020B0604020202020204" pitchFamily="34" charset="0"/>
              <a:buChar char="•"/>
            </a:pPr>
            <a:endParaRPr lang="pt-BR" sz="2800" dirty="0"/>
          </a:p>
        </p:txBody>
      </p:sp>
      <p:pic>
        <p:nvPicPr>
          <p:cNvPr id="10" name="Imagem 9">
            <a:extLst>
              <a:ext uri="{FF2B5EF4-FFF2-40B4-BE49-F238E27FC236}">
                <a16:creationId xmlns:a16="http://schemas.microsoft.com/office/drawing/2014/main" id="{989D1696-5DD0-4347-855A-CC85CDB18B69}"/>
              </a:ext>
            </a:extLst>
          </p:cNvPr>
          <p:cNvPicPr>
            <a:picLocks noChangeAspect="1"/>
          </p:cNvPicPr>
          <p:nvPr/>
        </p:nvPicPr>
        <p:blipFill>
          <a:blip r:embed="rId4"/>
          <a:stretch>
            <a:fillRect/>
          </a:stretch>
        </p:blipFill>
        <p:spPr>
          <a:xfrm>
            <a:off x="9144000" y="2527886"/>
            <a:ext cx="6997622" cy="4644574"/>
          </a:xfrm>
          <a:prstGeom prst="rect">
            <a:avLst/>
          </a:prstGeom>
        </p:spPr>
      </p:pic>
      <p:sp>
        <p:nvSpPr>
          <p:cNvPr id="13" name="CaixaDeTexto 12">
            <a:extLst>
              <a:ext uri="{FF2B5EF4-FFF2-40B4-BE49-F238E27FC236}">
                <a16:creationId xmlns:a16="http://schemas.microsoft.com/office/drawing/2014/main" id="{5B601785-9F81-2661-AF1C-D4CE2004135A}"/>
              </a:ext>
            </a:extLst>
          </p:cNvPr>
          <p:cNvSpPr txBox="1"/>
          <p:nvPr/>
        </p:nvSpPr>
        <p:spPr>
          <a:xfrm>
            <a:off x="1151113" y="7760180"/>
            <a:ext cx="15465638" cy="1815882"/>
          </a:xfrm>
          <a:prstGeom prst="rect">
            <a:avLst/>
          </a:prstGeom>
          <a:noFill/>
        </p:spPr>
        <p:txBody>
          <a:bodyPr wrap="square">
            <a:spAutoFit/>
          </a:bodyPr>
          <a:lstStyle/>
          <a:p>
            <a:pPr marL="914400" lvl="1" indent="-457200" algn="just">
              <a:buFont typeface="Arial" panose="020B0604020202020204" pitchFamily="34" charset="0"/>
              <a:buChar char="•"/>
            </a:pPr>
            <a:r>
              <a:rPr lang="pt-BR" sz="2800" b="1" dirty="0"/>
              <a:t>Prática</a:t>
            </a:r>
            <a:r>
              <a:rPr lang="pt-BR" sz="2800" dirty="0"/>
              <a:t>: </a:t>
            </a:r>
          </a:p>
          <a:p>
            <a:pPr marL="1371600" lvl="2" indent="-457200" algn="just">
              <a:buFont typeface="Arial" panose="020B0604020202020204" pitchFamily="34" charset="0"/>
              <a:buChar char="•"/>
            </a:pPr>
            <a:r>
              <a:rPr lang="pt-BR" sz="2800" dirty="0">
                <a:hlinkClick r:id="rId5"/>
              </a:rPr>
              <a:t>https://github.com/LeonardoVieiraGuimaraes/ProgramacaoWeb/blob/main/Aula03/exemplo_link.html</a:t>
            </a:r>
            <a:endParaRPr lang="pt-BR" sz="2800" dirty="0"/>
          </a:p>
          <a:p>
            <a:pPr marL="1371600" lvl="2" indent="-457200" algn="just">
              <a:buFont typeface="Arial" panose="020B0604020202020204" pitchFamily="34" charset="0"/>
              <a:buChar char="•"/>
            </a:pPr>
            <a:endParaRPr lang="pt-BR" sz="2800" dirty="0"/>
          </a:p>
        </p:txBody>
      </p:sp>
    </p:spTree>
    <p:extLst>
      <p:ext uri="{BB962C8B-B14F-4D97-AF65-F5344CB8AC3E}">
        <p14:creationId xmlns:p14="http://schemas.microsoft.com/office/powerpoint/2010/main" val="149139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98771-1CA3-1ADD-2544-D6595194605B}"/>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BBE936B9-0CAB-2F71-D21A-3FFD83498962}"/>
              </a:ext>
            </a:extLst>
          </p:cNvPr>
          <p:cNvSpPr txBox="1"/>
          <p:nvPr/>
        </p:nvSpPr>
        <p:spPr>
          <a:xfrm>
            <a:off x="1306634" y="2324100"/>
            <a:ext cx="11707643" cy="677108"/>
          </a:xfrm>
          <a:prstGeom prst="rect">
            <a:avLst/>
          </a:prstGeom>
        </p:spPr>
        <p:txBody>
          <a:bodyPr lIns="0" tIns="0" rIns="0" bIns="0" rtlCol="0" anchor="t">
            <a:spAutoFit/>
          </a:bodyPr>
          <a:lstStyle/>
          <a:p>
            <a:r>
              <a:rPr lang="pt-BR" sz="4400" dirty="0"/>
              <a:t>Tópicos de estudo:</a:t>
            </a:r>
          </a:p>
        </p:txBody>
      </p:sp>
      <p:sp>
        <p:nvSpPr>
          <p:cNvPr id="6" name="CaixaDeTexto 5">
            <a:extLst>
              <a:ext uri="{FF2B5EF4-FFF2-40B4-BE49-F238E27FC236}">
                <a16:creationId xmlns:a16="http://schemas.microsoft.com/office/drawing/2014/main" id="{5C01D78C-A813-09D4-1E5B-421406C605A0}"/>
              </a:ext>
            </a:extLst>
          </p:cNvPr>
          <p:cNvSpPr txBox="1"/>
          <p:nvPr/>
        </p:nvSpPr>
        <p:spPr>
          <a:xfrm>
            <a:off x="1306634" y="3435340"/>
            <a:ext cx="10766822" cy="2967415"/>
          </a:xfrm>
          <a:prstGeom prst="rect">
            <a:avLst/>
          </a:prstGeom>
          <a:noFill/>
        </p:spPr>
        <p:txBody>
          <a:bodyPr wrap="square">
            <a:spAutoFit/>
          </a:bodyPr>
          <a:lstStyle/>
          <a:p>
            <a:pPr>
              <a:lnSpc>
                <a:spcPct val="150000"/>
              </a:lnSpc>
            </a:pPr>
            <a:r>
              <a:rPr lang="pt-BR" sz="3200" b="1" i="0" dirty="0">
                <a:effectLst/>
                <a:ea typeface="Calibri" panose="020F0502020204030204" pitchFamily="34" charset="0"/>
                <a:cs typeface="Calibri" panose="020F0502020204030204" pitchFamily="34" charset="0"/>
              </a:rPr>
              <a:t>Introdução ao HTML</a:t>
            </a:r>
          </a:p>
          <a:p>
            <a:pPr marL="914400" lvl="1" indent="-457200">
              <a:lnSpc>
                <a:spcPct val="150000"/>
              </a:lnSpc>
              <a:buFont typeface="Arial" panose="020B0604020202020204" pitchFamily="34" charset="0"/>
              <a:buChar char="•"/>
            </a:pPr>
            <a:r>
              <a:rPr lang="pt-BR" sz="3200" i="0" dirty="0">
                <a:effectLst/>
                <a:ea typeface="Calibri" panose="020F0502020204030204" pitchFamily="34" charset="0"/>
                <a:cs typeface="Calibri" panose="020F0502020204030204" pitchFamily="34" charset="0"/>
              </a:rPr>
              <a:t>🏗️ </a:t>
            </a:r>
            <a:r>
              <a:rPr lang="pt-BR" sz="3200" b="0" i="0" u="none" strike="noStrike" baseline="0" dirty="0">
                <a:solidFill>
                  <a:srgbClr val="585757"/>
                </a:solidFill>
              </a:rPr>
              <a:t>Conceitos da linguagem HTML</a:t>
            </a:r>
            <a:r>
              <a:rPr lang="pt-BR" sz="3200" i="0" u="none" strike="noStrike" baseline="0" dirty="0">
                <a:ea typeface="Calibri" panose="020F0502020204030204" pitchFamily="34" charset="0"/>
                <a:cs typeface="Calibri" panose="020F0502020204030204" pitchFamily="34" charset="0"/>
              </a:rPr>
              <a:t>;</a:t>
            </a:r>
          </a:p>
          <a:p>
            <a:pPr marL="914400" lvl="1" indent="-457200">
              <a:lnSpc>
                <a:spcPct val="150000"/>
              </a:lnSpc>
              <a:buFont typeface="Arial" panose="020B0604020202020204" pitchFamily="34" charset="0"/>
              <a:buChar char="•"/>
            </a:pPr>
            <a:r>
              <a:rPr lang="pt-BR" sz="3200" b="0" i="0" dirty="0">
                <a:effectLst/>
                <a:ea typeface="Calibri" panose="020F0502020204030204" pitchFamily="34" charset="0"/>
                <a:cs typeface="Calibri" panose="020F0502020204030204" pitchFamily="34" charset="0"/>
              </a:rPr>
              <a:t>🛠️ </a:t>
            </a:r>
            <a:r>
              <a:rPr lang="pt-BR" sz="3200" b="0" i="0" u="none" strike="noStrike" baseline="0" dirty="0">
                <a:solidFill>
                  <a:srgbClr val="585757"/>
                </a:solidFill>
              </a:rPr>
              <a:t>Principais </a:t>
            </a:r>
            <a:r>
              <a:rPr lang="pt-BR" sz="3200" b="0" i="0" u="none" strike="noStrike" baseline="0" dirty="0" err="1">
                <a:solidFill>
                  <a:srgbClr val="585757"/>
                </a:solidFill>
              </a:rPr>
              <a:t>tags</a:t>
            </a:r>
            <a:r>
              <a:rPr lang="pt-BR" sz="3200" b="0" i="0" u="none" strike="noStrike" baseline="0" dirty="0">
                <a:solidFill>
                  <a:srgbClr val="585757"/>
                </a:solidFill>
              </a:rPr>
              <a:t> HTML;</a:t>
            </a:r>
          </a:p>
          <a:p>
            <a:pPr marL="914400" lvl="1" indent="-457200">
              <a:lnSpc>
                <a:spcPct val="150000"/>
              </a:lnSpc>
              <a:buFont typeface="Arial" panose="020B0604020202020204" pitchFamily="34" charset="0"/>
              <a:buChar char="•"/>
            </a:pPr>
            <a:r>
              <a:rPr lang="pt-BR" sz="3200" b="0" i="0" dirty="0">
                <a:effectLst/>
                <a:ea typeface="Calibri" panose="020F0502020204030204" pitchFamily="34" charset="0"/>
                <a:cs typeface="Calibri" panose="020F0502020204030204" pitchFamily="34" charset="0"/>
              </a:rPr>
              <a:t>💻</a:t>
            </a:r>
            <a:r>
              <a:rPr lang="pt-BR" sz="3200" b="0" i="0" u="none" strike="noStrike" baseline="0" dirty="0">
                <a:solidFill>
                  <a:srgbClr val="585757"/>
                </a:solidFill>
              </a:rPr>
              <a:t>Solução de problemas nas páginas HTML.</a:t>
            </a:r>
            <a:endParaRPr lang="pt-BR" sz="3200"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1925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79C06-CACE-C536-5FFE-166E963E29F1}"/>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7655495C-5846-F6A2-2201-BA8090973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A2CB514E-ADC3-2479-4E12-B620191F9BE3}"/>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61385A9B-FCE0-4192-3F36-F274F4634D03}"/>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CaixaDeTexto 10">
            <a:extLst>
              <a:ext uri="{FF2B5EF4-FFF2-40B4-BE49-F238E27FC236}">
                <a16:creationId xmlns:a16="http://schemas.microsoft.com/office/drawing/2014/main" id="{A0C37633-7098-583C-A2D6-5850CC3B789E}"/>
              </a:ext>
            </a:extLst>
          </p:cNvPr>
          <p:cNvSpPr txBox="1"/>
          <p:nvPr/>
        </p:nvSpPr>
        <p:spPr>
          <a:xfrm>
            <a:off x="1151113" y="3543300"/>
            <a:ext cx="8754887" cy="5693866"/>
          </a:xfrm>
          <a:prstGeom prst="rect">
            <a:avLst/>
          </a:prstGeom>
          <a:noFill/>
        </p:spPr>
        <p:txBody>
          <a:bodyPr wrap="square">
            <a:spAutoFit/>
          </a:bodyPr>
          <a:lstStyle/>
          <a:p>
            <a:pPr marL="457200" indent="-457200" algn="just">
              <a:buFont typeface="Arial" panose="020B0604020202020204" pitchFamily="34" charset="0"/>
              <a:buChar char="•"/>
            </a:pPr>
            <a:r>
              <a:rPr lang="pt-BR" sz="2800" b="1" dirty="0"/>
              <a:t>Listas Ordenadas e Não Ordenadas</a:t>
            </a:r>
          </a:p>
          <a:p>
            <a:pPr marL="914400" lvl="1" indent="-457200" algn="just">
              <a:buFont typeface="Arial" panose="020B0604020202020204" pitchFamily="34" charset="0"/>
              <a:buChar char="•"/>
            </a:pPr>
            <a:endParaRPr lang="pt-BR" sz="2800" dirty="0"/>
          </a:p>
          <a:p>
            <a:pPr marL="914400" lvl="1" indent="-457200" algn="just">
              <a:buFont typeface="Arial" panose="020B0604020202020204" pitchFamily="34" charset="0"/>
              <a:buChar char="•"/>
            </a:pPr>
            <a:r>
              <a:rPr lang="pt-BR" sz="2800" b="0" i="0" u="none" strike="noStrike" baseline="0" dirty="0">
                <a:solidFill>
                  <a:srgbClr val="585757"/>
                </a:solidFill>
                <a:latin typeface="OpenSans-Regular"/>
              </a:rPr>
              <a:t>Existem dois tipos de lista: </a:t>
            </a:r>
          </a:p>
          <a:p>
            <a:pPr marL="914400" lvl="1" indent="-457200" algn="just">
              <a:buFont typeface="Arial" panose="020B0604020202020204" pitchFamily="34" charset="0"/>
              <a:buChar char="•"/>
            </a:pPr>
            <a:endParaRPr lang="pt-BR" sz="2800" b="0" i="0" u="none" strike="noStrike" baseline="0" dirty="0">
              <a:solidFill>
                <a:srgbClr val="585757"/>
              </a:solidFill>
              <a:latin typeface="OpenSans-Regular"/>
            </a:endParaRPr>
          </a:p>
          <a:p>
            <a:pPr marL="1371600" lvl="2" indent="-457200" algn="just">
              <a:buFont typeface="Arial" panose="020B0604020202020204" pitchFamily="34" charset="0"/>
              <a:buChar char="•"/>
            </a:pPr>
            <a:r>
              <a:rPr lang="pt-BR" sz="2800" dirty="0">
                <a:solidFill>
                  <a:srgbClr val="585757"/>
                </a:solidFill>
                <a:latin typeface="OpenSans-Regular"/>
              </a:rPr>
              <a:t>O</a:t>
            </a:r>
            <a:r>
              <a:rPr lang="pt-BR" sz="2800" b="0" i="0" u="none" strike="noStrike" baseline="0" dirty="0">
                <a:solidFill>
                  <a:srgbClr val="585757"/>
                </a:solidFill>
                <a:latin typeface="OpenSans-Regular"/>
              </a:rPr>
              <a:t>rdenadas (iniciadas com a </a:t>
            </a:r>
            <a:r>
              <a:rPr lang="pt-BR" sz="2800" b="0" i="0" u="none" strike="noStrike" baseline="0" dirty="0" err="1">
                <a:solidFill>
                  <a:srgbClr val="585757"/>
                </a:solidFill>
                <a:latin typeface="OpenSans-Regular"/>
              </a:rPr>
              <a:t>tag</a:t>
            </a:r>
            <a:r>
              <a:rPr lang="pt-BR" sz="2800" b="0" i="0" u="none" strike="noStrike" baseline="0" dirty="0">
                <a:solidFill>
                  <a:srgbClr val="585757"/>
                </a:solidFill>
                <a:latin typeface="OpenSans-Regular"/>
              </a:rPr>
              <a:t> </a:t>
            </a:r>
            <a:r>
              <a:rPr lang="pt-BR" sz="2800" b="1" i="0" u="none" strike="noStrike" baseline="0" dirty="0">
                <a:solidFill>
                  <a:srgbClr val="585757"/>
                </a:solidFill>
                <a:latin typeface="OpenSans-Bold"/>
              </a:rPr>
              <a:t>&lt;</a:t>
            </a:r>
            <a:r>
              <a:rPr lang="pt-BR" sz="2800" b="1" i="0" u="none" strike="noStrike" baseline="0" dirty="0" err="1">
                <a:solidFill>
                  <a:srgbClr val="585757"/>
                </a:solidFill>
                <a:latin typeface="OpenSans-Bold"/>
              </a:rPr>
              <a:t>ol</a:t>
            </a:r>
            <a:r>
              <a:rPr lang="pt-BR" sz="2800" b="1" i="0" u="none" strike="noStrike" baseline="0" dirty="0">
                <a:solidFill>
                  <a:srgbClr val="585757"/>
                </a:solidFill>
                <a:latin typeface="OpenSans-Bold"/>
              </a:rPr>
              <a:t>&gt;</a:t>
            </a:r>
            <a:r>
              <a:rPr lang="pt-BR" sz="2800" b="0" i="0" u="none" strike="noStrike" baseline="0" dirty="0">
                <a:solidFill>
                  <a:srgbClr val="585757"/>
                </a:solidFill>
                <a:latin typeface="OpenSans-Regular"/>
              </a:rPr>
              <a:t>) </a:t>
            </a:r>
          </a:p>
          <a:p>
            <a:pPr marL="1371600" lvl="2" indent="-457200" algn="just">
              <a:buFont typeface="Arial" panose="020B0604020202020204" pitchFamily="34" charset="0"/>
              <a:buChar char="•"/>
            </a:pPr>
            <a:endParaRPr lang="pt-BR" sz="2800" dirty="0">
              <a:solidFill>
                <a:srgbClr val="585757"/>
              </a:solidFill>
              <a:latin typeface="OpenSans-Regular"/>
            </a:endParaRPr>
          </a:p>
          <a:p>
            <a:pPr marL="1371600" lvl="2" indent="-457200" algn="just">
              <a:buFont typeface="Arial" panose="020B0604020202020204" pitchFamily="34" charset="0"/>
              <a:buChar char="•"/>
            </a:pPr>
            <a:r>
              <a:rPr lang="pt-BR" sz="2800" dirty="0">
                <a:solidFill>
                  <a:srgbClr val="585757"/>
                </a:solidFill>
                <a:latin typeface="OpenSans-Regular"/>
              </a:rPr>
              <a:t>N</a:t>
            </a:r>
            <a:r>
              <a:rPr lang="pt-BR" sz="2800" b="0" i="0" u="none" strike="noStrike" baseline="0" dirty="0">
                <a:solidFill>
                  <a:srgbClr val="585757"/>
                </a:solidFill>
                <a:latin typeface="OpenSans-Regular"/>
              </a:rPr>
              <a:t>ão ordenadas (iniciadas com a </a:t>
            </a:r>
            <a:r>
              <a:rPr lang="pt-BR" sz="2800" b="0" i="0" u="none" strike="noStrike" baseline="0" dirty="0" err="1">
                <a:solidFill>
                  <a:srgbClr val="585757"/>
                </a:solidFill>
                <a:latin typeface="OpenSans-Regular"/>
              </a:rPr>
              <a:t>tag</a:t>
            </a:r>
            <a:r>
              <a:rPr lang="pt-BR" sz="2800" b="0" i="0" u="none" strike="noStrike" baseline="0" dirty="0">
                <a:solidFill>
                  <a:srgbClr val="585757"/>
                </a:solidFill>
                <a:latin typeface="OpenSans-Regular"/>
              </a:rPr>
              <a:t> </a:t>
            </a:r>
            <a:r>
              <a:rPr lang="pt-BR" sz="2800" b="1" i="0" u="none" strike="noStrike" baseline="0" dirty="0">
                <a:solidFill>
                  <a:srgbClr val="585757"/>
                </a:solidFill>
                <a:latin typeface="OpenSans-Bold"/>
              </a:rPr>
              <a:t>&lt;</a:t>
            </a:r>
            <a:r>
              <a:rPr lang="pt-BR" sz="2800" b="1" i="0" u="none" strike="noStrike" baseline="0" dirty="0" err="1">
                <a:solidFill>
                  <a:srgbClr val="585757"/>
                </a:solidFill>
                <a:latin typeface="OpenSans-Bold"/>
              </a:rPr>
              <a:t>ul</a:t>
            </a:r>
            <a:r>
              <a:rPr lang="pt-BR" sz="2800" b="1" i="0" u="none" strike="noStrike" baseline="0" dirty="0">
                <a:solidFill>
                  <a:srgbClr val="585757"/>
                </a:solidFill>
                <a:latin typeface="OpenSans-Bold"/>
              </a:rPr>
              <a:t>&gt;</a:t>
            </a:r>
            <a:r>
              <a:rPr lang="pt-BR" sz="2800" b="0" i="0" u="none" strike="noStrike" baseline="0" dirty="0">
                <a:solidFill>
                  <a:srgbClr val="585757"/>
                </a:solidFill>
                <a:latin typeface="OpenSans-Regular"/>
              </a:rPr>
              <a:t>). </a:t>
            </a:r>
          </a:p>
          <a:p>
            <a:pPr marL="1371600" lvl="2" indent="-457200" algn="just">
              <a:buFont typeface="Arial" panose="020B0604020202020204" pitchFamily="34" charset="0"/>
              <a:buChar char="•"/>
            </a:pPr>
            <a:endParaRPr lang="pt-BR" sz="2800" dirty="0">
              <a:solidFill>
                <a:srgbClr val="585757"/>
              </a:solidFill>
              <a:latin typeface="OpenSans-Regular"/>
            </a:endParaRPr>
          </a:p>
          <a:p>
            <a:pPr marL="1371600" lvl="2" indent="-457200" algn="just">
              <a:buFont typeface="Arial" panose="020B0604020202020204" pitchFamily="34" charset="0"/>
              <a:buChar char="•"/>
            </a:pPr>
            <a:r>
              <a:rPr lang="pt-BR" sz="2800" b="0" i="0" u="none" strike="noStrike" baseline="0" dirty="0">
                <a:solidFill>
                  <a:srgbClr val="585757"/>
                </a:solidFill>
                <a:latin typeface="OpenSans-Regular"/>
              </a:rPr>
              <a:t>Independentemente do tipo de lista, seus itens devem utilizar a </a:t>
            </a:r>
            <a:r>
              <a:rPr lang="pt-BR" sz="2800" b="0" i="0" u="none" strike="noStrike" baseline="0" dirty="0" err="1">
                <a:solidFill>
                  <a:srgbClr val="585757"/>
                </a:solidFill>
                <a:latin typeface="OpenSans-Regular"/>
              </a:rPr>
              <a:t>tag</a:t>
            </a:r>
            <a:r>
              <a:rPr lang="pt-BR" sz="2800" b="0" i="0" u="none" strike="noStrike" baseline="0" dirty="0">
                <a:solidFill>
                  <a:srgbClr val="585757"/>
                </a:solidFill>
                <a:latin typeface="OpenSans-Regular"/>
              </a:rPr>
              <a:t> </a:t>
            </a:r>
            <a:r>
              <a:rPr lang="pt-BR" sz="2800" b="1" i="0" u="none" strike="noStrike" baseline="0" dirty="0">
                <a:solidFill>
                  <a:srgbClr val="585757"/>
                </a:solidFill>
                <a:latin typeface="OpenSans-Bold"/>
              </a:rPr>
              <a:t>&lt;li&gt;</a:t>
            </a:r>
          </a:p>
          <a:p>
            <a:pPr lvl="2" algn="just"/>
            <a:endParaRPr lang="pt-BR" sz="2800" b="1" dirty="0">
              <a:solidFill>
                <a:srgbClr val="585757"/>
              </a:solidFill>
              <a:latin typeface="OpenSans-Bold"/>
            </a:endParaRPr>
          </a:p>
          <a:p>
            <a:pPr lvl="2" algn="just"/>
            <a:endParaRPr lang="pt-BR" sz="2800" dirty="0"/>
          </a:p>
          <a:p>
            <a:pPr marL="1371600" lvl="2" indent="-457200" algn="just">
              <a:buFont typeface="Arial" panose="020B0604020202020204" pitchFamily="34" charset="0"/>
              <a:buChar char="•"/>
            </a:pPr>
            <a:endParaRPr lang="pt-BR" sz="2800" dirty="0"/>
          </a:p>
        </p:txBody>
      </p:sp>
      <p:pic>
        <p:nvPicPr>
          <p:cNvPr id="4" name="Imagem 3">
            <a:extLst>
              <a:ext uri="{FF2B5EF4-FFF2-40B4-BE49-F238E27FC236}">
                <a16:creationId xmlns:a16="http://schemas.microsoft.com/office/drawing/2014/main" id="{71C93061-D973-A2F2-8395-25AEC35ECC1D}"/>
              </a:ext>
            </a:extLst>
          </p:cNvPr>
          <p:cNvPicPr>
            <a:picLocks noChangeAspect="1"/>
          </p:cNvPicPr>
          <p:nvPr/>
        </p:nvPicPr>
        <p:blipFill>
          <a:blip r:embed="rId4"/>
          <a:stretch>
            <a:fillRect/>
          </a:stretch>
        </p:blipFill>
        <p:spPr>
          <a:xfrm>
            <a:off x="10591800" y="1953773"/>
            <a:ext cx="5694529" cy="6239596"/>
          </a:xfrm>
          <a:prstGeom prst="rect">
            <a:avLst/>
          </a:prstGeom>
        </p:spPr>
      </p:pic>
      <p:sp>
        <p:nvSpPr>
          <p:cNvPr id="8" name="CaixaDeTexto 7">
            <a:extLst>
              <a:ext uri="{FF2B5EF4-FFF2-40B4-BE49-F238E27FC236}">
                <a16:creationId xmlns:a16="http://schemas.microsoft.com/office/drawing/2014/main" id="{A20C30BB-E72A-F61A-58CC-C7DDEA7F3799}"/>
              </a:ext>
            </a:extLst>
          </p:cNvPr>
          <p:cNvSpPr txBox="1"/>
          <p:nvPr/>
        </p:nvSpPr>
        <p:spPr>
          <a:xfrm>
            <a:off x="685800" y="8193369"/>
            <a:ext cx="14579600" cy="1384995"/>
          </a:xfrm>
          <a:prstGeom prst="rect">
            <a:avLst/>
          </a:prstGeom>
          <a:noFill/>
        </p:spPr>
        <p:txBody>
          <a:bodyPr wrap="square">
            <a:spAutoFit/>
          </a:bodyPr>
          <a:lstStyle/>
          <a:p>
            <a:pPr lvl="2" algn="just"/>
            <a:r>
              <a:rPr lang="pt-BR" sz="2800" b="1" dirty="0">
                <a:solidFill>
                  <a:srgbClr val="585757"/>
                </a:solidFill>
                <a:latin typeface="OpenSans-Bold"/>
              </a:rPr>
              <a:t>Prática: </a:t>
            </a:r>
            <a:r>
              <a:rPr lang="pt-BR" sz="2800" b="1" dirty="0">
                <a:solidFill>
                  <a:srgbClr val="585757"/>
                </a:solidFill>
                <a:latin typeface="OpenSans-Bold"/>
                <a:hlinkClick r:id="rId5"/>
              </a:rPr>
              <a:t>https://github.com/LeonardoVieiraGuimaraes/ProgramacaoWeb/blob/main/Aula03/exemplo_lista.html</a:t>
            </a:r>
            <a:endParaRPr lang="pt-BR" sz="2800" b="1" dirty="0">
              <a:solidFill>
                <a:srgbClr val="585757"/>
              </a:solidFill>
              <a:latin typeface="OpenSans-Bold"/>
            </a:endParaRPr>
          </a:p>
        </p:txBody>
      </p:sp>
    </p:spTree>
    <p:extLst>
      <p:ext uri="{BB962C8B-B14F-4D97-AF65-F5344CB8AC3E}">
        <p14:creationId xmlns:p14="http://schemas.microsoft.com/office/powerpoint/2010/main" val="2098785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05B41-69B4-F528-ECE2-DD60CBDAB71E}"/>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CEAA00E6-D300-BED3-056A-350B13F67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5ED19128-2413-7A66-BA17-4A8195929D00}"/>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647AD09D-42FF-3013-276F-5A58489A39D6}"/>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CaixaDeTexto 10">
            <a:extLst>
              <a:ext uri="{FF2B5EF4-FFF2-40B4-BE49-F238E27FC236}">
                <a16:creationId xmlns:a16="http://schemas.microsoft.com/office/drawing/2014/main" id="{9565A0DC-A69C-43DD-BD00-745225A5F741}"/>
              </a:ext>
            </a:extLst>
          </p:cNvPr>
          <p:cNvSpPr txBox="1"/>
          <p:nvPr/>
        </p:nvSpPr>
        <p:spPr>
          <a:xfrm>
            <a:off x="1151113" y="3186556"/>
            <a:ext cx="9440687" cy="6832640"/>
          </a:xfrm>
          <a:prstGeom prst="rect">
            <a:avLst/>
          </a:prstGeom>
          <a:noFill/>
        </p:spPr>
        <p:txBody>
          <a:bodyPr wrap="square">
            <a:spAutoFit/>
          </a:bodyPr>
          <a:lstStyle/>
          <a:p>
            <a:pPr marL="457200" indent="-457200" algn="just">
              <a:buFont typeface="Arial" panose="020B0604020202020204" pitchFamily="34" charset="0"/>
              <a:buChar char="•"/>
            </a:pPr>
            <a:r>
              <a:rPr lang="pt-BR" sz="2800" b="1" dirty="0"/>
              <a:t>Criando Tabelas com &lt;</a:t>
            </a:r>
            <a:r>
              <a:rPr lang="pt-BR" sz="2800" b="1" dirty="0" err="1"/>
              <a:t>table</a:t>
            </a:r>
            <a:r>
              <a:rPr lang="pt-BR" sz="2800" b="1" dirty="0"/>
              <a:t>&gt;</a:t>
            </a:r>
          </a:p>
          <a:p>
            <a:pPr marL="457200" indent="-457200" algn="just">
              <a:buFont typeface="Arial" panose="020B0604020202020204" pitchFamily="34" charset="0"/>
              <a:buChar char="•"/>
            </a:pPr>
            <a:endParaRPr lang="pt-BR" sz="2800" b="1" dirty="0"/>
          </a:p>
          <a:p>
            <a:pPr marL="914400" lvl="1" indent="-457200" algn="just">
              <a:buFont typeface="Arial" panose="020B0604020202020204" pitchFamily="34" charset="0"/>
              <a:buChar char="•"/>
            </a:pPr>
            <a:r>
              <a:rPr lang="pt-BR" sz="2800" dirty="0"/>
              <a:t>Estrutura básica:</a:t>
            </a:r>
          </a:p>
          <a:p>
            <a:pPr marL="1371600" lvl="2" indent="-457200" algn="just">
              <a:buFont typeface="Arial" panose="020B0604020202020204" pitchFamily="34" charset="0"/>
              <a:buChar char="•"/>
            </a:pPr>
            <a:r>
              <a:rPr lang="pt-BR" sz="2800" dirty="0"/>
              <a:t>&lt;</a:t>
            </a:r>
            <a:r>
              <a:rPr lang="pt-BR" sz="2800" dirty="0" err="1"/>
              <a:t>table</a:t>
            </a:r>
            <a:r>
              <a:rPr lang="pt-BR" sz="2800" dirty="0"/>
              <a:t>&gt;: Define a tabela.</a:t>
            </a:r>
          </a:p>
          <a:p>
            <a:pPr marL="1371600" lvl="2" indent="-457200" algn="just">
              <a:buFont typeface="Arial" panose="020B0604020202020204" pitchFamily="34" charset="0"/>
              <a:buChar char="•"/>
            </a:pPr>
            <a:r>
              <a:rPr lang="pt-BR" sz="2800" dirty="0"/>
              <a:t>&lt;</a:t>
            </a:r>
            <a:r>
              <a:rPr lang="pt-BR" sz="2800" dirty="0" err="1"/>
              <a:t>tr</a:t>
            </a:r>
            <a:r>
              <a:rPr lang="pt-BR" sz="2800" dirty="0"/>
              <a:t>&gt;: Define uma linha.</a:t>
            </a:r>
          </a:p>
          <a:p>
            <a:pPr marL="1371600" lvl="2" indent="-457200" algn="just">
              <a:buFont typeface="Arial" panose="020B0604020202020204" pitchFamily="34" charset="0"/>
              <a:buChar char="•"/>
            </a:pPr>
            <a:r>
              <a:rPr lang="pt-BR" sz="2800" dirty="0"/>
              <a:t>&lt;</a:t>
            </a:r>
            <a:r>
              <a:rPr lang="pt-BR" sz="2800" dirty="0" err="1"/>
              <a:t>th</a:t>
            </a:r>
            <a:r>
              <a:rPr lang="pt-BR" sz="2800" dirty="0"/>
              <a:t>&gt;: Define o cabeçalho da tabela (negrito e centralizado).</a:t>
            </a:r>
          </a:p>
          <a:p>
            <a:pPr marL="1371600" lvl="2" indent="-457200" algn="just">
              <a:buFont typeface="Arial" panose="020B0604020202020204" pitchFamily="34" charset="0"/>
              <a:buChar char="•"/>
            </a:pPr>
            <a:r>
              <a:rPr lang="pt-BR" sz="2800" dirty="0"/>
              <a:t>&lt;</a:t>
            </a:r>
            <a:r>
              <a:rPr lang="pt-BR" sz="2800" dirty="0" err="1"/>
              <a:t>td</a:t>
            </a:r>
            <a:r>
              <a:rPr lang="pt-BR" sz="2800" dirty="0"/>
              <a:t>&gt;: Define os dados da tabela.</a:t>
            </a:r>
          </a:p>
          <a:p>
            <a:pPr marL="914400" lvl="1" indent="-457200" algn="just">
              <a:buFont typeface="Arial" panose="020B0604020202020204" pitchFamily="34" charset="0"/>
              <a:buChar char="•"/>
            </a:pPr>
            <a:r>
              <a:rPr lang="pt-BR" sz="2800" dirty="0"/>
              <a:t>Atributos úteis:</a:t>
            </a:r>
          </a:p>
          <a:p>
            <a:pPr marL="1371600" lvl="2" indent="-457200" algn="just">
              <a:buFont typeface="Arial" panose="020B0604020202020204" pitchFamily="34" charset="0"/>
              <a:buChar char="•"/>
            </a:pPr>
            <a:r>
              <a:rPr lang="pt-BR" sz="2800" dirty="0" err="1"/>
              <a:t>colspan</a:t>
            </a:r>
            <a:r>
              <a:rPr lang="pt-BR" sz="2800" dirty="0"/>
              <a:t>: Mescla colunas.</a:t>
            </a:r>
          </a:p>
          <a:p>
            <a:pPr marL="1371600" lvl="2" indent="-457200" algn="just">
              <a:buFont typeface="Arial" panose="020B0604020202020204" pitchFamily="34" charset="0"/>
              <a:buChar char="•"/>
            </a:pPr>
            <a:r>
              <a:rPr lang="pt-BR" sz="2800" dirty="0" err="1"/>
              <a:t>rowspan</a:t>
            </a:r>
            <a:r>
              <a:rPr lang="pt-BR" sz="2800" dirty="0"/>
              <a:t>: Mescla linhas.</a:t>
            </a:r>
          </a:p>
          <a:p>
            <a:pPr marL="914400" lvl="1" indent="-457200" algn="just">
              <a:buFont typeface="Arial" panose="020B0604020202020204" pitchFamily="34" charset="0"/>
              <a:buChar char="•"/>
            </a:pPr>
            <a:r>
              <a:rPr lang="pt-BR" sz="2800" dirty="0"/>
              <a:t>Prática:</a:t>
            </a:r>
          </a:p>
          <a:p>
            <a:pPr marL="914400" lvl="1" indent="-457200" algn="just">
              <a:buFont typeface="Arial" panose="020B0604020202020204" pitchFamily="34" charset="0"/>
              <a:buChar char="•"/>
            </a:pPr>
            <a:r>
              <a:rPr lang="pt-BR" sz="2800" b="0" i="1" u="none" strike="noStrike" baseline="0" dirty="0">
                <a:solidFill>
                  <a:srgbClr val="585757"/>
                </a:solidFill>
                <a:latin typeface="OpenSans-Italic"/>
                <a:hlinkClick r:id="rId4"/>
              </a:rPr>
              <a:t>https://github.com/LeonardoVieiraGuimaraes/ProgramacaoWeb/blob/main/Aula03/exemplo_tabela.html</a:t>
            </a:r>
            <a:endParaRPr lang="pt-BR" sz="2800" b="0" i="1" u="none" strike="noStrike" baseline="0" dirty="0">
              <a:solidFill>
                <a:srgbClr val="585757"/>
              </a:solidFill>
              <a:latin typeface="OpenSans-Italic"/>
            </a:endParaRPr>
          </a:p>
          <a:p>
            <a:pPr marL="914400" lvl="1" indent="-457200" algn="just">
              <a:buFont typeface="Arial" panose="020B0604020202020204" pitchFamily="34" charset="0"/>
              <a:buChar char="•"/>
            </a:pPr>
            <a:endParaRPr lang="pt-BR" sz="1800" dirty="0"/>
          </a:p>
          <a:p>
            <a:pPr marL="914400" lvl="1" indent="-457200" algn="just">
              <a:buFont typeface="Arial" panose="020B0604020202020204" pitchFamily="34" charset="0"/>
              <a:buChar char="•"/>
            </a:pPr>
            <a:endParaRPr lang="pt-BR" sz="2800" dirty="0"/>
          </a:p>
        </p:txBody>
      </p:sp>
      <p:pic>
        <p:nvPicPr>
          <p:cNvPr id="5" name="Imagem 4">
            <a:extLst>
              <a:ext uri="{FF2B5EF4-FFF2-40B4-BE49-F238E27FC236}">
                <a16:creationId xmlns:a16="http://schemas.microsoft.com/office/drawing/2014/main" id="{F01A2E58-A99E-4A72-8B60-D060ACD70FDE}"/>
              </a:ext>
            </a:extLst>
          </p:cNvPr>
          <p:cNvPicPr>
            <a:picLocks noChangeAspect="1"/>
          </p:cNvPicPr>
          <p:nvPr/>
        </p:nvPicPr>
        <p:blipFill>
          <a:blip r:embed="rId5"/>
          <a:stretch>
            <a:fillRect/>
          </a:stretch>
        </p:blipFill>
        <p:spPr>
          <a:xfrm>
            <a:off x="10856259" y="2216700"/>
            <a:ext cx="6280628" cy="7136053"/>
          </a:xfrm>
          <a:prstGeom prst="rect">
            <a:avLst/>
          </a:prstGeom>
        </p:spPr>
      </p:pic>
    </p:spTree>
    <p:extLst>
      <p:ext uri="{BB962C8B-B14F-4D97-AF65-F5344CB8AC3E}">
        <p14:creationId xmlns:p14="http://schemas.microsoft.com/office/powerpoint/2010/main" val="2282582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823F9-07A1-7E77-AD9D-199D5C92FAB0}"/>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C57CBEEE-0ACB-5AAF-D55D-3D337E9C7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E3F34352-C1AA-0011-79DB-004EA54447EC}"/>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C077FBBC-35B3-85A6-A592-946246BB4677}"/>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CaixaDeTexto 10">
            <a:extLst>
              <a:ext uri="{FF2B5EF4-FFF2-40B4-BE49-F238E27FC236}">
                <a16:creationId xmlns:a16="http://schemas.microsoft.com/office/drawing/2014/main" id="{6238E27A-A282-0740-66FB-FA4E28969002}"/>
              </a:ext>
            </a:extLst>
          </p:cNvPr>
          <p:cNvSpPr txBox="1"/>
          <p:nvPr/>
        </p:nvSpPr>
        <p:spPr>
          <a:xfrm>
            <a:off x="1151113" y="3186556"/>
            <a:ext cx="6621287" cy="2677656"/>
          </a:xfrm>
          <a:prstGeom prst="rect">
            <a:avLst/>
          </a:prstGeom>
          <a:noFill/>
        </p:spPr>
        <p:txBody>
          <a:bodyPr wrap="square">
            <a:spAutoFit/>
          </a:bodyPr>
          <a:lstStyle/>
          <a:p>
            <a:pPr marL="457200" indent="-457200" algn="just">
              <a:buFont typeface="Arial" panose="020B0604020202020204" pitchFamily="34" charset="0"/>
              <a:buChar char="•"/>
            </a:pPr>
            <a:r>
              <a:rPr lang="pt-BR" sz="2800" b="1" dirty="0"/>
              <a:t>Elementos Semânticos de Layout</a:t>
            </a:r>
          </a:p>
          <a:p>
            <a:pPr marL="457200" indent="-457200" algn="just">
              <a:buFont typeface="Arial" panose="020B0604020202020204" pitchFamily="34" charset="0"/>
              <a:buChar char="•"/>
            </a:pPr>
            <a:endParaRPr lang="pt-BR" sz="2800" b="1" dirty="0"/>
          </a:p>
          <a:p>
            <a:pPr marL="914400" lvl="1" indent="-457200" algn="just">
              <a:buFont typeface="Arial" panose="020B0604020202020204" pitchFamily="34" charset="0"/>
              <a:buChar char="•"/>
            </a:pPr>
            <a:r>
              <a:rPr lang="pt-BR" sz="2800" b="0" i="0" u="none" strike="noStrike" baseline="0" dirty="0">
                <a:solidFill>
                  <a:srgbClr val="585757"/>
                </a:solidFill>
              </a:rPr>
              <a:t>A partir do HTML5, surgiram elementos que definem as diferentes partes do seu site, esses elementos são:</a:t>
            </a:r>
            <a:endParaRPr lang="pt-BR" sz="2800" dirty="0"/>
          </a:p>
        </p:txBody>
      </p:sp>
      <p:pic>
        <p:nvPicPr>
          <p:cNvPr id="13" name="Imagem 12">
            <a:extLst>
              <a:ext uri="{FF2B5EF4-FFF2-40B4-BE49-F238E27FC236}">
                <a16:creationId xmlns:a16="http://schemas.microsoft.com/office/drawing/2014/main" id="{79140F17-BFE5-C252-714F-B74786A6EF1F}"/>
              </a:ext>
            </a:extLst>
          </p:cNvPr>
          <p:cNvPicPr>
            <a:picLocks noChangeAspect="1"/>
          </p:cNvPicPr>
          <p:nvPr/>
        </p:nvPicPr>
        <p:blipFill>
          <a:blip r:embed="rId4"/>
          <a:stretch>
            <a:fillRect/>
          </a:stretch>
        </p:blipFill>
        <p:spPr>
          <a:xfrm>
            <a:off x="8499131" y="2802436"/>
            <a:ext cx="8658896" cy="4682127"/>
          </a:xfrm>
          <a:prstGeom prst="rect">
            <a:avLst/>
          </a:prstGeom>
        </p:spPr>
      </p:pic>
    </p:spTree>
    <p:extLst>
      <p:ext uri="{BB962C8B-B14F-4D97-AF65-F5344CB8AC3E}">
        <p14:creationId xmlns:p14="http://schemas.microsoft.com/office/powerpoint/2010/main" val="2247424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F5731-FE0B-71DC-4FED-0C1E302AC855}"/>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637F2D1A-9C89-FAC4-26E0-B33D550AB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D23A2EE2-01F6-1E95-DE46-5C8771CC7BE7}"/>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B336884A-6B64-EED1-C239-73D890A4CAC6}"/>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CaixaDeTexto 10">
            <a:extLst>
              <a:ext uri="{FF2B5EF4-FFF2-40B4-BE49-F238E27FC236}">
                <a16:creationId xmlns:a16="http://schemas.microsoft.com/office/drawing/2014/main" id="{6FF9B1BF-881F-7820-FF8E-A2871B5B41DC}"/>
              </a:ext>
            </a:extLst>
          </p:cNvPr>
          <p:cNvSpPr txBox="1"/>
          <p:nvPr/>
        </p:nvSpPr>
        <p:spPr>
          <a:xfrm>
            <a:off x="1306634" y="3232528"/>
            <a:ext cx="8907287" cy="5262979"/>
          </a:xfrm>
          <a:prstGeom prst="rect">
            <a:avLst/>
          </a:prstGeom>
          <a:noFill/>
        </p:spPr>
        <p:txBody>
          <a:bodyPr wrap="square">
            <a:spAutoFit/>
          </a:bodyPr>
          <a:lstStyle/>
          <a:p>
            <a:pPr marL="457200" indent="-457200" algn="just">
              <a:buFont typeface="Arial" panose="020B0604020202020204" pitchFamily="34" charset="0"/>
              <a:buChar char="•"/>
            </a:pPr>
            <a:r>
              <a:rPr lang="pt-BR" sz="2800" b="1" dirty="0"/>
              <a:t>Elementos Semânticos de Layout</a:t>
            </a:r>
          </a:p>
          <a:p>
            <a:pPr marL="457200" indent="-457200" algn="just">
              <a:buFont typeface="Arial" panose="020B0604020202020204" pitchFamily="34" charset="0"/>
              <a:buChar char="•"/>
            </a:pPr>
            <a:endParaRPr lang="pt-BR" sz="2800" b="1" dirty="0"/>
          </a:p>
          <a:p>
            <a:pPr marL="914400" lvl="1" indent="-457200" algn="just">
              <a:buFont typeface="Arial" panose="020B0604020202020204" pitchFamily="34" charset="0"/>
              <a:buChar char="•"/>
            </a:pPr>
            <a:r>
              <a:rPr lang="pt-BR" sz="2800" b="1" dirty="0"/>
              <a:t>Elementos:</a:t>
            </a:r>
          </a:p>
          <a:p>
            <a:pPr marL="914400" lvl="1" indent="-457200" algn="just">
              <a:buFont typeface="Arial" panose="020B0604020202020204" pitchFamily="34" charset="0"/>
              <a:buChar char="•"/>
            </a:pPr>
            <a:endParaRPr lang="pt-BR" sz="2800" b="1" dirty="0"/>
          </a:p>
          <a:p>
            <a:pPr marL="1371600" lvl="2" indent="-457200" algn="just">
              <a:buFont typeface="Arial" panose="020B0604020202020204" pitchFamily="34" charset="0"/>
              <a:buChar char="•"/>
            </a:pPr>
            <a:r>
              <a:rPr lang="pt-BR" sz="2800" b="1" dirty="0"/>
              <a:t>&lt;header&gt;: Cabeçalho do site ou seção.</a:t>
            </a:r>
          </a:p>
          <a:p>
            <a:pPr marL="1371600" lvl="2" indent="-457200" algn="just">
              <a:buFont typeface="Arial" panose="020B0604020202020204" pitchFamily="34" charset="0"/>
              <a:buChar char="•"/>
            </a:pPr>
            <a:r>
              <a:rPr lang="pt-BR" sz="2800" b="1" dirty="0"/>
              <a:t>&lt;</a:t>
            </a:r>
            <a:r>
              <a:rPr lang="pt-BR" sz="2800" b="1" dirty="0" err="1"/>
              <a:t>nav</a:t>
            </a:r>
            <a:r>
              <a:rPr lang="pt-BR" sz="2800" b="1" dirty="0"/>
              <a:t>&gt;: Links de navegação.</a:t>
            </a:r>
          </a:p>
          <a:p>
            <a:pPr marL="1371600" lvl="2" indent="-457200" algn="just">
              <a:buFont typeface="Arial" panose="020B0604020202020204" pitchFamily="34" charset="0"/>
              <a:buChar char="•"/>
            </a:pPr>
            <a:r>
              <a:rPr lang="pt-BR" sz="2800" b="1" dirty="0"/>
              <a:t>&lt;</a:t>
            </a:r>
            <a:r>
              <a:rPr lang="pt-BR" sz="2800" b="1" dirty="0" err="1"/>
              <a:t>section</a:t>
            </a:r>
            <a:r>
              <a:rPr lang="pt-BR" sz="2800" b="1" dirty="0"/>
              <a:t>&gt;: Seção de conteúdo.</a:t>
            </a:r>
          </a:p>
          <a:p>
            <a:pPr marL="1371600" lvl="2" indent="-457200" algn="just">
              <a:buFont typeface="Arial" panose="020B0604020202020204" pitchFamily="34" charset="0"/>
              <a:buChar char="•"/>
            </a:pPr>
            <a:r>
              <a:rPr lang="pt-BR" sz="2800" b="1" dirty="0"/>
              <a:t>&lt;</a:t>
            </a:r>
            <a:r>
              <a:rPr lang="pt-BR" sz="2800" b="1" dirty="0" err="1"/>
              <a:t>article</a:t>
            </a:r>
            <a:r>
              <a:rPr lang="pt-BR" sz="2800" b="1" dirty="0"/>
              <a:t>&gt;: Conteúdo independente (artigos, posts).</a:t>
            </a:r>
          </a:p>
          <a:p>
            <a:pPr marL="1371600" lvl="2" indent="-457200" algn="just">
              <a:buFont typeface="Arial" panose="020B0604020202020204" pitchFamily="34" charset="0"/>
              <a:buChar char="•"/>
            </a:pPr>
            <a:r>
              <a:rPr lang="pt-BR" sz="2800" b="1" dirty="0"/>
              <a:t>&lt;</a:t>
            </a:r>
            <a:r>
              <a:rPr lang="pt-BR" sz="2800" b="1" dirty="0" err="1"/>
              <a:t>aside</a:t>
            </a:r>
            <a:r>
              <a:rPr lang="pt-BR" sz="2800" b="1" dirty="0"/>
              <a:t>&gt;: Conteúdo secundário (barra lateral).</a:t>
            </a:r>
          </a:p>
          <a:p>
            <a:pPr marL="1371600" lvl="2" indent="-457200" algn="just">
              <a:buFont typeface="Arial" panose="020B0604020202020204" pitchFamily="34" charset="0"/>
              <a:buChar char="•"/>
            </a:pPr>
            <a:r>
              <a:rPr lang="pt-BR" sz="2800" b="1" dirty="0"/>
              <a:t>&lt;</a:t>
            </a:r>
            <a:r>
              <a:rPr lang="pt-BR" sz="2800" b="1" dirty="0" err="1"/>
              <a:t>footer</a:t>
            </a:r>
            <a:r>
              <a:rPr lang="pt-BR" sz="2800" b="1" dirty="0"/>
              <a:t>&gt;: Rodapé do site.</a:t>
            </a:r>
          </a:p>
          <a:p>
            <a:pPr marL="1371600" lvl="2" indent="-457200" algn="just">
              <a:buFont typeface="Arial" panose="020B0604020202020204" pitchFamily="34" charset="0"/>
              <a:buChar char="•"/>
            </a:pPr>
            <a:endParaRPr lang="pt-BR" sz="2800" b="1" dirty="0"/>
          </a:p>
        </p:txBody>
      </p:sp>
      <p:pic>
        <p:nvPicPr>
          <p:cNvPr id="4" name="Imagem 3">
            <a:extLst>
              <a:ext uri="{FF2B5EF4-FFF2-40B4-BE49-F238E27FC236}">
                <a16:creationId xmlns:a16="http://schemas.microsoft.com/office/drawing/2014/main" id="{7364E457-5083-527D-25F2-F79C790C1F9A}"/>
              </a:ext>
            </a:extLst>
          </p:cNvPr>
          <p:cNvPicPr>
            <a:picLocks noChangeAspect="1"/>
          </p:cNvPicPr>
          <p:nvPr/>
        </p:nvPicPr>
        <p:blipFill>
          <a:blip r:embed="rId4"/>
          <a:stretch>
            <a:fillRect/>
          </a:stretch>
        </p:blipFill>
        <p:spPr>
          <a:xfrm>
            <a:off x="10586068" y="2743200"/>
            <a:ext cx="6550819" cy="4800600"/>
          </a:xfrm>
          <a:prstGeom prst="rect">
            <a:avLst/>
          </a:prstGeom>
        </p:spPr>
      </p:pic>
      <p:sp>
        <p:nvSpPr>
          <p:cNvPr id="5" name="CaixaDeTexto 4">
            <a:extLst>
              <a:ext uri="{FF2B5EF4-FFF2-40B4-BE49-F238E27FC236}">
                <a16:creationId xmlns:a16="http://schemas.microsoft.com/office/drawing/2014/main" id="{6914DD49-B1FE-E9E7-8E22-E94AAD1B4DE3}"/>
              </a:ext>
            </a:extLst>
          </p:cNvPr>
          <p:cNvSpPr txBox="1"/>
          <p:nvPr/>
        </p:nvSpPr>
        <p:spPr>
          <a:xfrm>
            <a:off x="1796428" y="8232214"/>
            <a:ext cx="15159538" cy="1384995"/>
          </a:xfrm>
          <a:prstGeom prst="rect">
            <a:avLst/>
          </a:prstGeom>
          <a:noFill/>
        </p:spPr>
        <p:txBody>
          <a:bodyPr wrap="square">
            <a:spAutoFit/>
          </a:bodyPr>
          <a:lstStyle/>
          <a:p>
            <a:pPr marL="914400" lvl="1" indent="-457200" algn="just">
              <a:buFont typeface="Arial" panose="020B0604020202020204" pitchFamily="34" charset="0"/>
              <a:buChar char="•"/>
            </a:pPr>
            <a:r>
              <a:rPr lang="pt-BR" sz="2800" dirty="0"/>
              <a:t>Prática:</a:t>
            </a:r>
          </a:p>
          <a:p>
            <a:pPr marL="914400" lvl="1" indent="-457200" algn="just">
              <a:buFont typeface="Arial" panose="020B0604020202020204" pitchFamily="34" charset="0"/>
              <a:buChar char="•"/>
            </a:pPr>
            <a:r>
              <a:rPr lang="pt-BR" sz="2800" b="0" i="1" u="none" strike="noStrike" baseline="0" dirty="0">
                <a:solidFill>
                  <a:srgbClr val="585757"/>
                </a:solidFill>
                <a:hlinkClick r:id="rId5"/>
              </a:rPr>
              <a:t>https://github.com/LeonardoVieiraGuimaraes/ProgramacaoWeb/blob/main/Aula03/exemplo_layouts.html</a:t>
            </a:r>
            <a:endParaRPr lang="pt-BR" sz="2800" b="0" i="1" u="none" strike="noStrike" baseline="0" dirty="0">
              <a:solidFill>
                <a:srgbClr val="585757"/>
              </a:solidFill>
            </a:endParaRPr>
          </a:p>
        </p:txBody>
      </p:sp>
    </p:spTree>
    <p:extLst>
      <p:ext uri="{BB962C8B-B14F-4D97-AF65-F5344CB8AC3E}">
        <p14:creationId xmlns:p14="http://schemas.microsoft.com/office/powerpoint/2010/main" val="374897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44EA7-B8FE-BA86-5962-359183210C50}"/>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82DA93D1-FE78-3DE9-E764-1BFED858E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82D81E6F-5B56-E181-7882-E11CBF12115F}"/>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31FBDAFE-491C-0671-9DA6-A2C80FA38288}"/>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5ED26C4E-2281-598F-2762-3283943E0DDC}"/>
              </a:ext>
            </a:extLst>
          </p:cNvPr>
          <p:cNvSpPr txBox="1"/>
          <p:nvPr/>
        </p:nvSpPr>
        <p:spPr>
          <a:xfrm>
            <a:off x="1342492" y="3619500"/>
            <a:ext cx="10544708" cy="3108543"/>
          </a:xfrm>
          <a:prstGeom prst="rect">
            <a:avLst/>
          </a:prstGeom>
          <a:noFill/>
        </p:spPr>
        <p:txBody>
          <a:bodyPr wrap="square">
            <a:spAutoFit/>
          </a:bodyPr>
          <a:lstStyle/>
          <a:p>
            <a:pPr marL="457200" indent="-457200">
              <a:buFont typeface="Arial" panose="020B0604020202020204" pitchFamily="34" charset="0"/>
              <a:buChar char="•"/>
            </a:pPr>
            <a:r>
              <a:rPr lang="pt-BR" sz="2800" b="1" dirty="0"/>
              <a:t> O que são Formulários HTML?</a:t>
            </a:r>
          </a:p>
          <a:p>
            <a:pPr marL="457200" indent="-457200">
              <a:buFont typeface="Arial" panose="020B0604020202020204" pitchFamily="34" charset="0"/>
              <a:buChar char="•"/>
            </a:pPr>
            <a:endParaRPr lang="pt-BR" sz="2800" b="1" dirty="0"/>
          </a:p>
          <a:p>
            <a:pPr marL="914400" lvl="1" indent="-457200">
              <a:buFont typeface="Arial" panose="020B0604020202020204" pitchFamily="34" charset="0"/>
              <a:buChar char="•"/>
            </a:pPr>
            <a:r>
              <a:rPr lang="pt-BR" sz="2800" b="1" dirty="0"/>
              <a:t>Função: Coletar dados do usuário via navegador.</a:t>
            </a:r>
          </a:p>
          <a:p>
            <a:pPr marL="1371600" lvl="2" indent="-457200">
              <a:buFont typeface="Arial" panose="020B0604020202020204" pitchFamily="34" charset="0"/>
              <a:buChar char="•"/>
            </a:pPr>
            <a:r>
              <a:rPr lang="pt-BR" sz="2800" b="1" dirty="0"/>
              <a:t>Aplicações:</a:t>
            </a:r>
          </a:p>
          <a:p>
            <a:pPr marL="1828800" lvl="3" indent="-457200">
              <a:buFont typeface="Arial" panose="020B0604020202020204" pitchFamily="34" charset="0"/>
              <a:buChar char="•"/>
            </a:pPr>
            <a:r>
              <a:rPr lang="pt-BR" sz="2800" b="1" dirty="0"/>
              <a:t>Envio de informações para servidores.</a:t>
            </a:r>
          </a:p>
          <a:p>
            <a:pPr marL="1828800" lvl="3" indent="-457200">
              <a:buFont typeface="Arial" panose="020B0604020202020204" pitchFamily="34" charset="0"/>
              <a:buChar char="•"/>
            </a:pPr>
            <a:r>
              <a:rPr lang="pt-BR" sz="2800" b="1" dirty="0"/>
              <a:t>Armazenamento em bancos de dados.</a:t>
            </a:r>
          </a:p>
          <a:p>
            <a:pPr marL="1828800" lvl="3" indent="-457200">
              <a:buFont typeface="Arial" panose="020B0604020202020204" pitchFamily="34" charset="0"/>
              <a:buChar char="•"/>
            </a:pPr>
            <a:r>
              <a:rPr lang="pt-BR" sz="2800" b="1" dirty="0"/>
              <a:t>Envio de e-mails.</a:t>
            </a:r>
          </a:p>
        </p:txBody>
      </p:sp>
      <p:pic>
        <p:nvPicPr>
          <p:cNvPr id="9" name="Imagem 8">
            <a:extLst>
              <a:ext uri="{FF2B5EF4-FFF2-40B4-BE49-F238E27FC236}">
                <a16:creationId xmlns:a16="http://schemas.microsoft.com/office/drawing/2014/main" id="{3519A793-FFA3-56B0-6201-DACA64989AAE}"/>
              </a:ext>
            </a:extLst>
          </p:cNvPr>
          <p:cNvPicPr>
            <a:picLocks noChangeAspect="1"/>
          </p:cNvPicPr>
          <p:nvPr/>
        </p:nvPicPr>
        <p:blipFill>
          <a:blip r:embed="rId4"/>
          <a:stretch>
            <a:fillRect/>
          </a:stretch>
        </p:blipFill>
        <p:spPr>
          <a:xfrm>
            <a:off x="11430000" y="4305300"/>
            <a:ext cx="6109094" cy="3138464"/>
          </a:xfrm>
          <a:prstGeom prst="rect">
            <a:avLst/>
          </a:prstGeom>
        </p:spPr>
      </p:pic>
    </p:spTree>
    <p:extLst>
      <p:ext uri="{BB962C8B-B14F-4D97-AF65-F5344CB8AC3E}">
        <p14:creationId xmlns:p14="http://schemas.microsoft.com/office/powerpoint/2010/main" val="1810690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34B42-5155-31E8-76DC-612613F61207}"/>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BD70ED07-DAED-A348-FA6C-6E8790AB9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9B410FB1-4106-8096-4A3E-E6F1546BE094}"/>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3C047437-2C62-229D-2412-C8A7C7FA640B}"/>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27B4002B-D396-BCF5-6D6C-5BB7365347E3}"/>
              </a:ext>
            </a:extLst>
          </p:cNvPr>
          <p:cNvSpPr txBox="1"/>
          <p:nvPr/>
        </p:nvSpPr>
        <p:spPr>
          <a:xfrm>
            <a:off x="1342492" y="3619500"/>
            <a:ext cx="15726308" cy="5693866"/>
          </a:xfrm>
          <a:prstGeom prst="rect">
            <a:avLst/>
          </a:prstGeom>
          <a:noFill/>
        </p:spPr>
        <p:txBody>
          <a:bodyPr wrap="square">
            <a:spAutoFit/>
          </a:bodyPr>
          <a:lstStyle/>
          <a:p>
            <a:pPr marL="457200" indent="-457200">
              <a:buFont typeface="Arial" panose="020B0604020202020204" pitchFamily="34" charset="0"/>
              <a:buChar char="•"/>
            </a:pPr>
            <a:r>
              <a:rPr lang="pt-BR" sz="2800" b="1" dirty="0"/>
              <a:t>Para criar um formulário, use o elemento:</a:t>
            </a:r>
          </a:p>
          <a:p>
            <a:pPr marL="457200" indent="-457200">
              <a:buFont typeface="Arial" panose="020B0604020202020204" pitchFamily="34" charset="0"/>
              <a:buChar char="•"/>
            </a:pPr>
            <a:endParaRPr lang="pt-BR" sz="2800" b="1" dirty="0"/>
          </a:p>
          <a:p>
            <a:pPr algn="l"/>
            <a:r>
              <a:rPr lang="pt-BR" sz="2800" b="0" i="0" u="none" strike="noStrike" baseline="0" dirty="0">
                <a:solidFill>
                  <a:srgbClr val="262626"/>
                </a:solidFill>
              </a:rPr>
              <a:t>&lt;</a:t>
            </a:r>
            <a:r>
              <a:rPr lang="pt-BR" sz="2800" b="1" i="0" u="none" strike="noStrike" baseline="0" dirty="0" err="1">
                <a:solidFill>
                  <a:srgbClr val="5B9CD6"/>
                </a:solidFill>
              </a:rPr>
              <a:t>form</a:t>
            </a:r>
            <a:r>
              <a:rPr lang="pt-BR" sz="2800" b="0" i="0" u="none" strike="noStrike" baseline="0" dirty="0">
                <a:solidFill>
                  <a:srgbClr val="262626"/>
                </a:solidFill>
              </a:rPr>
              <a:t>&gt;</a:t>
            </a:r>
          </a:p>
          <a:p>
            <a:pPr algn="l"/>
            <a:r>
              <a:rPr lang="pt-BR" sz="2800" b="0" i="0" u="none" strike="noStrike" baseline="0" dirty="0">
                <a:solidFill>
                  <a:srgbClr val="262626"/>
                </a:solidFill>
              </a:rPr>
              <a:t>...</a:t>
            </a:r>
          </a:p>
          <a:p>
            <a:pPr lvl="1"/>
            <a:r>
              <a:rPr lang="pt-BR" sz="2800" b="0" i="0" u="none" strike="noStrike" baseline="0" dirty="0">
                <a:solidFill>
                  <a:srgbClr val="262626"/>
                </a:solidFill>
              </a:rPr>
              <a:t>Elementos do formulário (campo texto, botões etc.)</a:t>
            </a:r>
          </a:p>
          <a:p>
            <a:pPr lvl="1"/>
            <a:r>
              <a:rPr lang="pt-BR" sz="2800" b="0" i="0" u="none" strike="noStrike" baseline="0" dirty="0">
                <a:solidFill>
                  <a:srgbClr val="262626"/>
                </a:solidFill>
              </a:rPr>
              <a:t>...</a:t>
            </a:r>
          </a:p>
          <a:p>
            <a:pPr algn="l"/>
            <a:r>
              <a:rPr lang="pt-BR" sz="2800" b="0" i="0" u="none" strike="noStrike" baseline="0" dirty="0">
                <a:solidFill>
                  <a:srgbClr val="262626"/>
                </a:solidFill>
              </a:rPr>
              <a:t>&lt;/</a:t>
            </a:r>
            <a:r>
              <a:rPr lang="pt-BR" sz="2800" b="0" i="0" u="none" strike="noStrike" baseline="0" dirty="0" err="1">
                <a:solidFill>
                  <a:srgbClr val="5B9CD6"/>
                </a:solidFill>
              </a:rPr>
              <a:t>form</a:t>
            </a:r>
            <a:r>
              <a:rPr lang="pt-BR" sz="2800" b="0" i="0" u="none" strike="noStrike" baseline="0" dirty="0">
                <a:solidFill>
                  <a:srgbClr val="262626"/>
                </a:solidFill>
              </a:rPr>
              <a:t>&gt;</a:t>
            </a:r>
          </a:p>
          <a:p>
            <a:pPr algn="l"/>
            <a:endParaRPr lang="pt-BR" sz="2800" dirty="0">
              <a:solidFill>
                <a:srgbClr val="262626"/>
              </a:solidFill>
            </a:endParaRPr>
          </a:p>
          <a:p>
            <a:pPr marL="285750" indent="-285750" algn="l">
              <a:buFont typeface="Arial" panose="020B0604020202020204" pitchFamily="34" charset="0"/>
              <a:buChar char="•"/>
            </a:pPr>
            <a:r>
              <a:rPr lang="pt-BR" sz="2800" b="0" i="0" u="none" strike="noStrike" baseline="0" dirty="0">
                <a:solidFill>
                  <a:srgbClr val="585757"/>
                </a:solidFill>
              </a:rPr>
              <a:t>Para adicionar um campo texto ao formulário, você deve utilizar o elemento </a:t>
            </a:r>
            <a:r>
              <a:rPr lang="pt-BR" sz="2800" b="1" i="0" u="none" strike="noStrike" baseline="0" dirty="0">
                <a:solidFill>
                  <a:srgbClr val="585757"/>
                </a:solidFill>
              </a:rPr>
              <a:t>&lt;input&gt;</a:t>
            </a:r>
            <a:r>
              <a:rPr lang="pt-BR" sz="2800" b="0" i="0" u="none" strike="noStrike" baseline="0" dirty="0">
                <a:solidFill>
                  <a:srgbClr val="585757"/>
                </a:solidFill>
              </a:rPr>
              <a:t>.</a:t>
            </a:r>
          </a:p>
          <a:p>
            <a:pPr marL="285750" indent="-285750" algn="l">
              <a:buFont typeface="Arial" panose="020B0604020202020204" pitchFamily="34" charset="0"/>
              <a:buChar char="•"/>
            </a:pPr>
            <a:endParaRPr lang="pt-BR" dirty="0"/>
          </a:p>
          <a:p>
            <a:pPr algn="l"/>
            <a:r>
              <a:rPr lang="pt-BR" sz="2800" b="0" i="0" u="none" strike="noStrike" baseline="0" dirty="0">
                <a:solidFill>
                  <a:srgbClr val="262626"/>
                </a:solidFill>
              </a:rPr>
              <a:t>&lt;</a:t>
            </a:r>
            <a:r>
              <a:rPr lang="pt-BR" sz="2800" b="0" i="0" u="none" strike="noStrike" baseline="0" dirty="0" err="1">
                <a:solidFill>
                  <a:srgbClr val="5B9CD6"/>
                </a:solidFill>
              </a:rPr>
              <a:t>form</a:t>
            </a:r>
            <a:r>
              <a:rPr lang="pt-BR" sz="2800" b="0" i="0" u="none" strike="noStrike" baseline="0" dirty="0">
                <a:solidFill>
                  <a:srgbClr val="262626"/>
                </a:solidFill>
              </a:rPr>
              <a:t>&gt;</a:t>
            </a:r>
          </a:p>
          <a:p>
            <a:pPr algn="l"/>
            <a:r>
              <a:rPr lang="pt-BR" sz="2800" b="0" i="0" u="none" strike="noStrike" baseline="0" dirty="0">
                <a:solidFill>
                  <a:srgbClr val="262626"/>
                </a:solidFill>
              </a:rPr>
              <a:t>	&lt;</a:t>
            </a:r>
            <a:r>
              <a:rPr lang="pt-BR" sz="2800" b="0" i="0" u="none" strike="noStrike" baseline="0" dirty="0">
                <a:solidFill>
                  <a:srgbClr val="5B9CD6"/>
                </a:solidFill>
              </a:rPr>
              <a:t>input </a:t>
            </a:r>
            <a:r>
              <a:rPr lang="pt-BR" sz="2800" b="0" i="0" u="none" strike="noStrike" baseline="0" dirty="0">
                <a:solidFill>
                  <a:srgbClr val="262626"/>
                </a:solidFill>
              </a:rPr>
              <a:t>/&gt;</a:t>
            </a:r>
          </a:p>
          <a:p>
            <a:pPr algn="l"/>
            <a:r>
              <a:rPr lang="pt-BR" sz="2800" b="0" i="0" u="none" strike="noStrike" baseline="0" dirty="0">
                <a:solidFill>
                  <a:srgbClr val="262626"/>
                </a:solidFill>
              </a:rPr>
              <a:t>&lt;/</a:t>
            </a:r>
            <a:r>
              <a:rPr lang="pt-BR" sz="2800" b="0" i="0" u="none" strike="noStrike" baseline="0" dirty="0" err="1">
                <a:solidFill>
                  <a:srgbClr val="5B9CD6"/>
                </a:solidFill>
              </a:rPr>
              <a:t>form</a:t>
            </a:r>
            <a:r>
              <a:rPr lang="pt-BR" sz="2800" b="0" i="0" u="none" strike="noStrike" baseline="0" dirty="0">
                <a:solidFill>
                  <a:srgbClr val="262626"/>
                </a:solidFill>
              </a:rPr>
              <a:t>&gt;</a:t>
            </a:r>
            <a:endParaRPr lang="pt-BR" sz="2800" b="1" dirty="0"/>
          </a:p>
        </p:txBody>
      </p:sp>
    </p:spTree>
    <p:extLst>
      <p:ext uri="{BB962C8B-B14F-4D97-AF65-F5344CB8AC3E}">
        <p14:creationId xmlns:p14="http://schemas.microsoft.com/office/powerpoint/2010/main" val="1339233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3AD87-9A0F-D5DD-F3C8-14322C8BDD61}"/>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9A689C1E-AC07-E083-672C-4A940DEA8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08971E19-964F-84A4-549E-2A411F60C72B}"/>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452F2426-9189-49C1-9EBA-37A5C45030D1}"/>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16959376-732F-DBCC-2150-0D582DDB5FDF}"/>
              </a:ext>
            </a:extLst>
          </p:cNvPr>
          <p:cNvSpPr txBox="1"/>
          <p:nvPr/>
        </p:nvSpPr>
        <p:spPr>
          <a:xfrm>
            <a:off x="1342492" y="3619500"/>
            <a:ext cx="15726308" cy="3108543"/>
          </a:xfrm>
          <a:prstGeom prst="rect">
            <a:avLst/>
          </a:prstGeom>
          <a:noFill/>
        </p:spPr>
        <p:txBody>
          <a:bodyPr wrap="square">
            <a:spAutoFit/>
          </a:bodyPr>
          <a:lstStyle/>
          <a:p>
            <a:pPr marL="457200" indent="-457200" algn="l">
              <a:buFont typeface="Arial" panose="020B0604020202020204" pitchFamily="34" charset="0"/>
              <a:buChar char="•"/>
            </a:pPr>
            <a:r>
              <a:rPr lang="pt-BR" sz="2800" b="0" i="0" u="none" strike="noStrike" baseline="0" dirty="0">
                <a:solidFill>
                  <a:srgbClr val="585757"/>
                </a:solidFill>
              </a:rPr>
              <a:t>O elemento </a:t>
            </a:r>
            <a:r>
              <a:rPr lang="pt-BR" sz="2800" b="1" i="0" u="none" strike="noStrike" baseline="0" dirty="0">
                <a:solidFill>
                  <a:srgbClr val="585757"/>
                </a:solidFill>
              </a:rPr>
              <a:t>&lt;input&gt; </a:t>
            </a:r>
            <a:r>
              <a:rPr lang="pt-BR" sz="2800" b="0" i="0" u="none" strike="noStrike" baseline="0" dirty="0">
                <a:solidFill>
                  <a:srgbClr val="585757"/>
                </a:solidFill>
              </a:rPr>
              <a:t>possui o atributo </a:t>
            </a:r>
            <a:r>
              <a:rPr lang="pt-BR" sz="2800" b="1" i="0" u="none" strike="noStrike" baseline="0" dirty="0" err="1">
                <a:solidFill>
                  <a:srgbClr val="585757"/>
                </a:solidFill>
              </a:rPr>
              <a:t>type</a:t>
            </a:r>
            <a:r>
              <a:rPr lang="pt-BR" sz="2800" b="0" i="0" u="none" strike="noStrike" baseline="0" dirty="0">
                <a:solidFill>
                  <a:srgbClr val="585757"/>
                </a:solidFill>
              </a:rPr>
              <a:t>, um importante atributo que define o tipo do campo de entrada.</a:t>
            </a:r>
          </a:p>
          <a:p>
            <a:pPr marL="457200" indent="-457200" algn="l">
              <a:buFont typeface="Arial" panose="020B0604020202020204" pitchFamily="34" charset="0"/>
              <a:buChar char="•"/>
            </a:pPr>
            <a:endParaRPr lang="pt-BR" sz="2800" b="1" dirty="0"/>
          </a:p>
          <a:p>
            <a:pPr lvl="1"/>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p>
          <a:p>
            <a:pPr lvl="2"/>
            <a:r>
              <a:rPr lang="pt-BR" sz="2800" b="0" i="0" u="none" strike="noStrike" baseline="0" dirty="0">
                <a:solidFill>
                  <a:srgbClr val="000000"/>
                </a:solidFill>
              </a:rPr>
              <a:t>Login: </a:t>
            </a: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a:t>
            </a:r>
            <a:r>
              <a:rPr lang="pt-BR" sz="2800" b="0" i="0" u="none" strike="noStrike" baseline="0" dirty="0" err="1">
                <a:solidFill>
                  <a:srgbClr val="AD9137"/>
                </a:solidFill>
              </a:rPr>
              <a:t>text</a:t>
            </a:r>
            <a:r>
              <a:rPr lang="pt-BR" sz="2800" b="0" i="0" u="none" strike="noStrike" baseline="0" dirty="0">
                <a:solidFill>
                  <a:srgbClr val="AD9137"/>
                </a:solidFill>
              </a:rPr>
              <a:t>”</a:t>
            </a:r>
            <a:r>
              <a:rPr lang="pt-BR" sz="2800" b="0" i="0" u="none" strike="noStrike" baseline="0" dirty="0">
                <a:solidFill>
                  <a:srgbClr val="1F217D"/>
                </a:solidFill>
              </a:rPr>
              <a:t>/&gt;</a:t>
            </a:r>
          </a:p>
          <a:p>
            <a:pPr lvl="2"/>
            <a:r>
              <a:rPr lang="pt-BR" sz="2800" b="0" i="0" u="none" strike="noStrike" baseline="0" dirty="0">
                <a:solidFill>
                  <a:srgbClr val="000000"/>
                </a:solidFill>
              </a:rPr>
              <a:t>Senha: </a:t>
            </a: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a:t>
            </a:r>
            <a:r>
              <a:rPr lang="pt-BR" sz="2800" b="0" i="0" u="none" strike="noStrike" baseline="0" dirty="0" err="1">
                <a:solidFill>
                  <a:srgbClr val="AD9137"/>
                </a:solidFill>
              </a:rPr>
              <a:t>password</a:t>
            </a:r>
            <a:r>
              <a:rPr lang="pt-BR" sz="2800" b="0" i="0" u="none" strike="noStrike" baseline="0" dirty="0">
                <a:solidFill>
                  <a:srgbClr val="AD9137"/>
                </a:solidFill>
              </a:rPr>
              <a:t>” </a:t>
            </a:r>
            <a:r>
              <a:rPr lang="pt-BR" sz="2800" b="0" i="0" u="none" strike="noStrike" baseline="0" dirty="0">
                <a:solidFill>
                  <a:srgbClr val="1F217D"/>
                </a:solidFill>
              </a:rPr>
              <a:t>/&gt;</a:t>
            </a:r>
          </a:p>
          <a:p>
            <a:pPr lvl="1"/>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endParaRPr lang="pt-BR" sz="2800" b="1" dirty="0"/>
          </a:p>
        </p:txBody>
      </p:sp>
    </p:spTree>
    <p:extLst>
      <p:ext uri="{BB962C8B-B14F-4D97-AF65-F5344CB8AC3E}">
        <p14:creationId xmlns:p14="http://schemas.microsoft.com/office/powerpoint/2010/main" val="2138720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7206E-2275-10A6-1454-DB00AD5E5872}"/>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938B9E05-7B9C-C6D6-E244-E3D463306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66459816-D381-3A6F-4F58-FF7B3C149322}"/>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EE8F521E-A330-BD63-50E4-CE337156DE98}"/>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35F5437B-F84B-49A9-CFBD-E6D85522682E}"/>
              </a:ext>
            </a:extLst>
          </p:cNvPr>
          <p:cNvSpPr txBox="1"/>
          <p:nvPr/>
        </p:nvSpPr>
        <p:spPr>
          <a:xfrm>
            <a:off x="1342492" y="3619500"/>
            <a:ext cx="15726308" cy="3970318"/>
          </a:xfrm>
          <a:prstGeom prst="rect">
            <a:avLst/>
          </a:prstGeom>
          <a:noFill/>
        </p:spPr>
        <p:txBody>
          <a:bodyPr wrap="square">
            <a:spAutoFit/>
          </a:bodyPr>
          <a:lstStyle/>
          <a:p>
            <a:pPr marL="457200" indent="-457200" algn="l">
              <a:buFont typeface="Arial" panose="020B0604020202020204" pitchFamily="34" charset="0"/>
              <a:buChar char="•"/>
            </a:pPr>
            <a:r>
              <a:rPr lang="pt-BR" sz="2800" b="0" i="0" u="none" strike="noStrike" baseline="0" dirty="0">
                <a:solidFill>
                  <a:srgbClr val="585757"/>
                </a:solidFill>
              </a:rPr>
              <a:t>A lista abaixo apresenta os diferentes tipos de campo texto que você pode utilizar:</a:t>
            </a:r>
          </a:p>
          <a:p>
            <a:pPr marL="457200" indent="-457200" algn="l">
              <a:buFont typeface="Arial" panose="020B0604020202020204" pitchFamily="34" charset="0"/>
              <a:buChar char="•"/>
            </a:pPr>
            <a:endParaRPr lang="pt-BR" sz="2800" dirty="0">
              <a:solidFill>
                <a:srgbClr val="585757"/>
              </a:solidFill>
            </a:endParaRPr>
          </a:p>
          <a:p>
            <a:pPr marL="457200" indent="-457200" algn="l">
              <a:buFont typeface="Arial" panose="020B0604020202020204" pitchFamily="34" charset="0"/>
              <a:buChar char="•"/>
            </a:pP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a:t>
            </a:r>
            <a:r>
              <a:rPr lang="pt-BR" sz="2800" b="0" i="0" u="none" strike="noStrike" baseline="0" dirty="0" err="1">
                <a:solidFill>
                  <a:srgbClr val="AD9137"/>
                </a:solidFill>
              </a:rPr>
              <a:t>button</a:t>
            </a:r>
            <a:r>
              <a:rPr lang="pt-BR" sz="2800" b="0" i="0" u="none" strike="noStrike" baseline="0" dirty="0">
                <a:solidFill>
                  <a:srgbClr val="AD9137"/>
                </a:solidFill>
              </a:rPr>
              <a:t>”</a:t>
            </a:r>
            <a:r>
              <a:rPr lang="pt-BR" sz="2800" b="0" i="0" u="none" strike="noStrike" baseline="0" dirty="0">
                <a:solidFill>
                  <a:srgbClr val="1F217D"/>
                </a:solidFill>
              </a:rPr>
              <a:t>/&gt;: </a:t>
            </a:r>
            <a:r>
              <a:rPr lang="pt-BR" sz="2800" b="0" i="0" u="none" strike="noStrike" baseline="0" dirty="0">
                <a:solidFill>
                  <a:srgbClr val="585757"/>
                </a:solidFill>
              </a:rPr>
              <a:t>define um botão. O HTML permite a criação de botões utilizando um elemento mais descritivo para essa tarefa, o elemento </a:t>
            </a:r>
            <a:r>
              <a:rPr lang="pt-BR" sz="2800" b="1" i="0" u="none" strike="noStrike" baseline="0" dirty="0">
                <a:solidFill>
                  <a:srgbClr val="585757"/>
                </a:solidFill>
              </a:rPr>
              <a:t>&lt;</a:t>
            </a:r>
            <a:r>
              <a:rPr lang="pt-BR" sz="2800" b="1" i="0" u="none" strike="noStrike" baseline="0" dirty="0" err="1">
                <a:solidFill>
                  <a:srgbClr val="585757"/>
                </a:solidFill>
              </a:rPr>
              <a:t>button</a:t>
            </a:r>
            <a:r>
              <a:rPr lang="pt-BR" sz="2800" b="1" i="0" u="none" strike="noStrike" baseline="0" dirty="0">
                <a:solidFill>
                  <a:srgbClr val="585757"/>
                </a:solidFill>
              </a:rPr>
              <a:t>&gt;</a:t>
            </a:r>
            <a:r>
              <a:rPr lang="pt-BR" sz="2800" b="0" i="0" u="none" strike="noStrike" baseline="0" dirty="0">
                <a:solidFill>
                  <a:srgbClr val="585757"/>
                </a:solidFill>
              </a:rPr>
              <a:t>.</a:t>
            </a:r>
          </a:p>
          <a:p>
            <a:pPr marL="457200" indent="-457200" algn="l">
              <a:buFont typeface="Arial" panose="020B0604020202020204" pitchFamily="34" charset="0"/>
              <a:buChar char="•"/>
            </a:pPr>
            <a:endParaRPr lang="pt-BR" sz="2800" dirty="0">
              <a:solidFill>
                <a:srgbClr val="585757"/>
              </a:solidFill>
            </a:endParaRPr>
          </a:p>
          <a:p>
            <a:pPr lvl="1"/>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p>
          <a:p>
            <a:pPr lvl="2"/>
            <a:r>
              <a:rPr lang="en-US" sz="2800" b="0" i="0" u="none" strike="noStrike" baseline="0" dirty="0">
                <a:solidFill>
                  <a:srgbClr val="1F217D"/>
                </a:solidFill>
              </a:rPr>
              <a:t>&lt;</a:t>
            </a:r>
            <a:r>
              <a:rPr lang="en-US" sz="2800" b="0" i="0" u="none" strike="noStrike" baseline="0" dirty="0">
                <a:solidFill>
                  <a:srgbClr val="4D7FE3"/>
                </a:solidFill>
              </a:rPr>
              <a:t>input </a:t>
            </a:r>
            <a:r>
              <a:rPr lang="en-US" sz="2800" b="0" i="0" u="none" strike="noStrike" baseline="0" dirty="0">
                <a:solidFill>
                  <a:srgbClr val="994E9D"/>
                </a:solidFill>
              </a:rPr>
              <a:t>type</a:t>
            </a:r>
            <a:r>
              <a:rPr lang="en-US" sz="2800" b="0" i="0" u="none" strike="noStrike" baseline="0" dirty="0">
                <a:solidFill>
                  <a:srgbClr val="1F217D"/>
                </a:solidFill>
              </a:rPr>
              <a:t>=</a:t>
            </a:r>
            <a:r>
              <a:rPr lang="en-US" sz="2800" b="0" i="0" u="none" strike="noStrike" baseline="0" dirty="0">
                <a:solidFill>
                  <a:srgbClr val="AD9137"/>
                </a:solidFill>
              </a:rPr>
              <a:t>”button” </a:t>
            </a:r>
            <a:r>
              <a:rPr lang="en-US" sz="2800" b="0" i="0" u="none" strike="noStrike" baseline="0" dirty="0">
                <a:solidFill>
                  <a:srgbClr val="994E9D"/>
                </a:solidFill>
              </a:rPr>
              <a:t>value</a:t>
            </a:r>
            <a:r>
              <a:rPr lang="en-US" sz="2800" b="0" i="0" u="none" strike="noStrike" baseline="0" dirty="0">
                <a:solidFill>
                  <a:srgbClr val="1F217D"/>
                </a:solidFill>
              </a:rPr>
              <a:t>=</a:t>
            </a:r>
            <a:r>
              <a:rPr lang="en-US" sz="2800" b="0" i="0" u="none" strike="noStrike" baseline="0" dirty="0">
                <a:solidFill>
                  <a:srgbClr val="AD9137"/>
                </a:solidFill>
              </a:rPr>
              <a:t>”</a:t>
            </a:r>
            <a:r>
              <a:rPr lang="en-US" sz="2800" b="0" i="0" u="none" strike="noStrike" baseline="0" dirty="0" err="1">
                <a:solidFill>
                  <a:srgbClr val="AD9137"/>
                </a:solidFill>
              </a:rPr>
              <a:t>Botão</a:t>
            </a:r>
            <a:r>
              <a:rPr lang="en-US" sz="2800" b="0" i="0" u="none" strike="noStrike" baseline="0" dirty="0">
                <a:solidFill>
                  <a:srgbClr val="AD9137"/>
                </a:solidFill>
              </a:rPr>
              <a:t>”</a:t>
            </a:r>
            <a:r>
              <a:rPr lang="en-US" sz="2800" b="0" i="0" u="none" strike="noStrike" baseline="0" dirty="0">
                <a:solidFill>
                  <a:srgbClr val="1F217D"/>
                </a:solidFill>
              </a:rPr>
              <a:t>/&gt;</a:t>
            </a:r>
          </a:p>
          <a:p>
            <a:pPr lvl="2"/>
            <a:r>
              <a:rPr lang="pt-BR" sz="2800" b="0" i="0" u="none" strike="noStrike" baseline="0" dirty="0">
                <a:solidFill>
                  <a:srgbClr val="1F217D"/>
                </a:solidFill>
              </a:rPr>
              <a:t>&lt;</a:t>
            </a:r>
            <a:r>
              <a:rPr lang="pt-BR" sz="2800" b="0" i="0" u="none" strike="noStrike" baseline="0" dirty="0" err="1">
                <a:solidFill>
                  <a:srgbClr val="4D7FE3"/>
                </a:solidFill>
              </a:rPr>
              <a:t>button</a:t>
            </a:r>
            <a:r>
              <a:rPr lang="pt-BR" sz="2800" b="0" i="0" u="none" strike="noStrike" baseline="0" dirty="0">
                <a:solidFill>
                  <a:srgbClr val="1F217D"/>
                </a:solidFill>
              </a:rPr>
              <a:t>&gt;</a:t>
            </a:r>
            <a:r>
              <a:rPr lang="pt-BR" sz="2800" b="0" i="0" u="none" strike="noStrike" baseline="0" dirty="0">
                <a:solidFill>
                  <a:srgbClr val="000000"/>
                </a:solidFill>
              </a:rPr>
              <a:t>Outro botão</a:t>
            </a:r>
            <a:r>
              <a:rPr lang="pt-BR" sz="2800" b="0" i="0" u="none" strike="noStrike" baseline="0" dirty="0">
                <a:solidFill>
                  <a:srgbClr val="1F217D"/>
                </a:solidFill>
              </a:rPr>
              <a:t>&lt;/</a:t>
            </a:r>
            <a:r>
              <a:rPr lang="pt-BR" sz="2800" b="0" i="0" u="none" strike="noStrike" baseline="0" dirty="0" err="1">
                <a:solidFill>
                  <a:srgbClr val="4D7FE3"/>
                </a:solidFill>
              </a:rPr>
              <a:t>button</a:t>
            </a:r>
            <a:r>
              <a:rPr lang="pt-BR" sz="2800" b="0" i="0" u="none" strike="noStrike" baseline="0" dirty="0">
                <a:solidFill>
                  <a:srgbClr val="1F217D"/>
                </a:solidFill>
              </a:rPr>
              <a:t>&gt;</a:t>
            </a:r>
          </a:p>
          <a:p>
            <a:pPr lvl="1"/>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endParaRPr lang="pt-BR" sz="2800" b="1" dirty="0"/>
          </a:p>
        </p:txBody>
      </p:sp>
      <p:pic>
        <p:nvPicPr>
          <p:cNvPr id="4" name="Imagem 3">
            <a:extLst>
              <a:ext uri="{FF2B5EF4-FFF2-40B4-BE49-F238E27FC236}">
                <a16:creationId xmlns:a16="http://schemas.microsoft.com/office/drawing/2014/main" id="{90BBD23F-E48D-6E69-F156-C0E57E7DFCD4}"/>
              </a:ext>
            </a:extLst>
          </p:cNvPr>
          <p:cNvPicPr>
            <a:picLocks noChangeAspect="1"/>
          </p:cNvPicPr>
          <p:nvPr/>
        </p:nvPicPr>
        <p:blipFill>
          <a:blip r:embed="rId4"/>
          <a:stretch>
            <a:fillRect/>
          </a:stretch>
        </p:blipFill>
        <p:spPr>
          <a:xfrm>
            <a:off x="10972800" y="8003438"/>
            <a:ext cx="6096000" cy="1047750"/>
          </a:xfrm>
          <a:prstGeom prst="rect">
            <a:avLst/>
          </a:prstGeom>
        </p:spPr>
      </p:pic>
    </p:spTree>
    <p:extLst>
      <p:ext uri="{BB962C8B-B14F-4D97-AF65-F5344CB8AC3E}">
        <p14:creationId xmlns:p14="http://schemas.microsoft.com/office/powerpoint/2010/main" val="1734536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828D8-A4A2-B036-DB8E-465633DDF1BB}"/>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087A1541-16E7-B633-E89F-7DA5B1E34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18AE4A7F-A423-52C4-6C3C-0E2C27D0A078}"/>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E8FBEE1A-4749-6DDE-35B0-33D64BC30245}"/>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D40CE33C-03E8-3560-3776-496459A3E5A2}"/>
              </a:ext>
            </a:extLst>
          </p:cNvPr>
          <p:cNvSpPr txBox="1"/>
          <p:nvPr/>
        </p:nvSpPr>
        <p:spPr>
          <a:xfrm>
            <a:off x="1342492" y="3619500"/>
            <a:ext cx="15726308" cy="4401205"/>
          </a:xfrm>
          <a:prstGeom prst="rect">
            <a:avLst/>
          </a:prstGeom>
          <a:noFill/>
        </p:spPr>
        <p:txBody>
          <a:bodyPr wrap="square">
            <a:spAutoFit/>
          </a:bodyPr>
          <a:lstStyle/>
          <a:p>
            <a:pPr marL="457200" indent="-457200" algn="l">
              <a:buFont typeface="Arial" panose="020B0604020202020204" pitchFamily="34" charset="0"/>
              <a:buChar char="•"/>
            </a:pP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a:t>
            </a:r>
            <a:r>
              <a:rPr lang="pt-BR" sz="2800" b="0" i="0" u="none" strike="noStrike" baseline="0" dirty="0" err="1">
                <a:solidFill>
                  <a:srgbClr val="AD9137"/>
                </a:solidFill>
              </a:rPr>
              <a:t>checkbox</a:t>
            </a:r>
            <a:r>
              <a:rPr lang="pt-BR" sz="2800" b="0" i="0" u="none" strike="noStrike" baseline="0" dirty="0">
                <a:solidFill>
                  <a:srgbClr val="AD9137"/>
                </a:solidFill>
              </a:rPr>
              <a:t>”</a:t>
            </a:r>
            <a:r>
              <a:rPr lang="pt-BR" sz="2800" b="0" i="0" u="none" strike="noStrike" baseline="0" dirty="0">
                <a:solidFill>
                  <a:srgbClr val="1F217D"/>
                </a:solidFill>
              </a:rPr>
              <a:t>/&gt;</a:t>
            </a:r>
            <a:r>
              <a:rPr lang="pt-BR" sz="2800" b="0" i="0" u="none" strike="noStrike" baseline="0" dirty="0">
                <a:solidFill>
                  <a:srgbClr val="585757"/>
                </a:solidFill>
              </a:rPr>
              <a:t>: permite que o usuário selecione </a:t>
            </a:r>
            <a:r>
              <a:rPr lang="pt-BR" sz="2800" b="1" i="0" u="none" strike="noStrike" baseline="0" dirty="0">
                <a:solidFill>
                  <a:srgbClr val="585757"/>
                </a:solidFill>
              </a:rPr>
              <a:t>zero </a:t>
            </a:r>
            <a:r>
              <a:rPr lang="pt-BR" sz="2800" b="0" i="0" u="none" strike="noStrike" baseline="0" dirty="0">
                <a:solidFill>
                  <a:srgbClr val="585757"/>
                </a:solidFill>
              </a:rPr>
              <a:t>ou </a:t>
            </a:r>
            <a:r>
              <a:rPr lang="pt-BR" sz="2800" b="1" i="0" u="none" strike="noStrike" baseline="0" dirty="0">
                <a:solidFill>
                  <a:srgbClr val="585757"/>
                </a:solidFill>
              </a:rPr>
              <a:t>mais </a:t>
            </a:r>
            <a:r>
              <a:rPr lang="pt-BR" sz="2800" b="0" i="0" u="none" strike="noStrike" baseline="0" dirty="0">
                <a:solidFill>
                  <a:srgbClr val="585757"/>
                </a:solidFill>
              </a:rPr>
              <a:t>opções de um número limitado de opções</a:t>
            </a:r>
          </a:p>
          <a:p>
            <a:pPr marL="457200" indent="-457200" algn="l">
              <a:buFont typeface="Arial" panose="020B0604020202020204" pitchFamily="34" charset="0"/>
              <a:buChar char="•"/>
            </a:pPr>
            <a:endParaRPr lang="pt-BR" sz="2800" dirty="0">
              <a:solidFill>
                <a:srgbClr val="585757"/>
              </a:solidFill>
            </a:endParaRPr>
          </a:p>
          <a:p>
            <a:pPr lvl="1"/>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p>
          <a:p>
            <a:pPr lvl="2"/>
            <a:r>
              <a:rPr lang="pt-BR" sz="2800" b="0" i="0" u="none" strike="noStrike" baseline="0" dirty="0">
                <a:solidFill>
                  <a:srgbClr val="000000"/>
                </a:solidFill>
              </a:rPr>
              <a:t>Qual a sua linguagem preferida:</a:t>
            </a:r>
          </a:p>
          <a:p>
            <a:pPr lvl="2"/>
            <a:r>
              <a:rPr lang="en-US" sz="2800" b="0" i="0" u="none" strike="noStrike" baseline="0" dirty="0">
                <a:solidFill>
                  <a:srgbClr val="1F217D"/>
                </a:solidFill>
              </a:rPr>
              <a:t>&lt;</a:t>
            </a:r>
            <a:r>
              <a:rPr lang="en-US" sz="2800" b="0" i="0" u="none" strike="noStrike" baseline="0" dirty="0">
                <a:solidFill>
                  <a:srgbClr val="4D7FE3"/>
                </a:solidFill>
              </a:rPr>
              <a:t>input </a:t>
            </a:r>
            <a:r>
              <a:rPr lang="en-US" sz="2800" b="0" i="0" u="none" strike="noStrike" baseline="0" dirty="0">
                <a:solidFill>
                  <a:srgbClr val="994E9D"/>
                </a:solidFill>
              </a:rPr>
              <a:t>type</a:t>
            </a:r>
            <a:r>
              <a:rPr lang="en-US" sz="2800" b="0" i="0" u="none" strike="noStrike" baseline="0" dirty="0">
                <a:solidFill>
                  <a:srgbClr val="1F217D"/>
                </a:solidFill>
              </a:rPr>
              <a:t>=</a:t>
            </a:r>
            <a:r>
              <a:rPr lang="en-US" sz="2800" b="0" i="0" u="none" strike="noStrike" baseline="0" dirty="0">
                <a:solidFill>
                  <a:srgbClr val="AD9137"/>
                </a:solidFill>
              </a:rPr>
              <a:t>”checkbox” </a:t>
            </a:r>
            <a:r>
              <a:rPr lang="en-US" sz="2800" b="0" i="0" u="none" strike="noStrike" baseline="0" dirty="0">
                <a:solidFill>
                  <a:srgbClr val="994E9D"/>
                </a:solidFill>
              </a:rPr>
              <a:t>name</a:t>
            </a:r>
            <a:r>
              <a:rPr lang="en-US" sz="2800" b="0" i="0" u="none" strike="noStrike" baseline="0" dirty="0">
                <a:solidFill>
                  <a:srgbClr val="1F217D"/>
                </a:solidFill>
              </a:rPr>
              <a:t>=</a:t>
            </a:r>
            <a:r>
              <a:rPr lang="en-US" sz="2800" b="0" i="0" u="none" strike="noStrike" baseline="0" dirty="0">
                <a:solidFill>
                  <a:srgbClr val="AD9137"/>
                </a:solidFill>
              </a:rPr>
              <a:t>”</a:t>
            </a:r>
            <a:r>
              <a:rPr lang="en-US" sz="2800" b="0" i="0" u="none" strike="noStrike" baseline="0" dirty="0" err="1">
                <a:solidFill>
                  <a:srgbClr val="AD9137"/>
                </a:solidFill>
              </a:rPr>
              <a:t>linguagem</a:t>
            </a:r>
            <a:r>
              <a:rPr lang="en-US" sz="2800" b="0" i="0" u="none" strike="noStrike" baseline="0" dirty="0">
                <a:solidFill>
                  <a:srgbClr val="AD9137"/>
                </a:solidFill>
              </a:rPr>
              <a:t>”</a:t>
            </a:r>
            <a:r>
              <a:rPr lang="en-US" sz="2800" b="0" i="0" u="none" strike="noStrike" baseline="0" dirty="0">
                <a:solidFill>
                  <a:srgbClr val="1F217D"/>
                </a:solidFill>
              </a:rPr>
              <a:t>/&gt;</a:t>
            </a:r>
            <a:r>
              <a:rPr lang="en-US" sz="2800" b="0" i="0" u="none" strike="noStrike" baseline="0" dirty="0">
                <a:solidFill>
                  <a:srgbClr val="000000"/>
                </a:solidFill>
              </a:rPr>
              <a:t>JavaScript</a:t>
            </a:r>
          </a:p>
          <a:p>
            <a:pPr lvl="2"/>
            <a:r>
              <a:rPr lang="en-US" sz="2800" b="0" i="0" u="none" strike="noStrike" baseline="0" dirty="0">
                <a:solidFill>
                  <a:srgbClr val="1F217D"/>
                </a:solidFill>
              </a:rPr>
              <a:t>&lt;</a:t>
            </a:r>
            <a:r>
              <a:rPr lang="en-US" sz="2800" b="0" i="0" u="none" strike="noStrike" baseline="0" dirty="0">
                <a:solidFill>
                  <a:srgbClr val="4D7FE3"/>
                </a:solidFill>
              </a:rPr>
              <a:t>input </a:t>
            </a:r>
            <a:r>
              <a:rPr lang="en-US" sz="2800" b="0" i="0" u="none" strike="noStrike" baseline="0" dirty="0">
                <a:solidFill>
                  <a:srgbClr val="994E9D"/>
                </a:solidFill>
              </a:rPr>
              <a:t>type</a:t>
            </a:r>
            <a:r>
              <a:rPr lang="en-US" sz="2800" b="0" i="0" u="none" strike="noStrike" baseline="0" dirty="0">
                <a:solidFill>
                  <a:srgbClr val="1F217D"/>
                </a:solidFill>
              </a:rPr>
              <a:t>=</a:t>
            </a:r>
            <a:r>
              <a:rPr lang="en-US" sz="2800" b="0" i="0" u="none" strike="noStrike" baseline="0" dirty="0">
                <a:solidFill>
                  <a:srgbClr val="AD9137"/>
                </a:solidFill>
              </a:rPr>
              <a:t>”checkbox” </a:t>
            </a:r>
            <a:r>
              <a:rPr lang="en-US" sz="2800" b="0" i="0" u="none" strike="noStrike" baseline="0" dirty="0">
                <a:solidFill>
                  <a:srgbClr val="994E9D"/>
                </a:solidFill>
              </a:rPr>
              <a:t>name</a:t>
            </a:r>
            <a:r>
              <a:rPr lang="en-US" sz="2800" b="0" i="0" u="none" strike="noStrike" baseline="0" dirty="0">
                <a:solidFill>
                  <a:srgbClr val="1F217D"/>
                </a:solidFill>
              </a:rPr>
              <a:t>=</a:t>
            </a:r>
            <a:r>
              <a:rPr lang="en-US" sz="2800" b="0" i="0" u="none" strike="noStrike" baseline="0" dirty="0">
                <a:solidFill>
                  <a:srgbClr val="AD9137"/>
                </a:solidFill>
              </a:rPr>
              <a:t>”</a:t>
            </a:r>
            <a:r>
              <a:rPr lang="en-US" sz="2800" b="0" i="0" u="none" strike="noStrike" baseline="0" dirty="0" err="1">
                <a:solidFill>
                  <a:srgbClr val="AD9137"/>
                </a:solidFill>
              </a:rPr>
              <a:t>linguagem</a:t>
            </a:r>
            <a:r>
              <a:rPr lang="en-US" sz="2800" b="0" i="0" u="none" strike="noStrike" baseline="0" dirty="0">
                <a:solidFill>
                  <a:srgbClr val="AD9137"/>
                </a:solidFill>
              </a:rPr>
              <a:t>”</a:t>
            </a:r>
            <a:r>
              <a:rPr lang="en-US" sz="2800" b="0" i="0" u="none" strike="noStrike" baseline="0" dirty="0">
                <a:solidFill>
                  <a:srgbClr val="1F217D"/>
                </a:solidFill>
              </a:rPr>
              <a:t>/&gt;</a:t>
            </a:r>
            <a:r>
              <a:rPr lang="en-US" sz="2800" b="0" i="0" u="none" strike="noStrike" baseline="0" dirty="0">
                <a:solidFill>
                  <a:srgbClr val="000000"/>
                </a:solidFill>
              </a:rPr>
              <a:t>C#</a:t>
            </a:r>
          </a:p>
          <a:p>
            <a:pPr lvl="2"/>
            <a:r>
              <a:rPr lang="en-US" sz="2800" b="0" i="0" u="none" strike="noStrike" baseline="0" dirty="0">
                <a:solidFill>
                  <a:srgbClr val="1F217D"/>
                </a:solidFill>
              </a:rPr>
              <a:t>&lt;</a:t>
            </a:r>
            <a:r>
              <a:rPr lang="en-US" sz="2800" b="0" i="0" u="none" strike="noStrike" baseline="0" dirty="0">
                <a:solidFill>
                  <a:srgbClr val="4D7FE3"/>
                </a:solidFill>
              </a:rPr>
              <a:t>input </a:t>
            </a:r>
            <a:r>
              <a:rPr lang="en-US" sz="2800" b="0" i="0" u="none" strike="noStrike" baseline="0" dirty="0">
                <a:solidFill>
                  <a:srgbClr val="994E9D"/>
                </a:solidFill>
              </a:rPr>
              <a:t>type</a:t>
            </a:r>
            <a:r>
              <a:rPr lang="en-US" sz="2800" b="0" i="0" u="none" strike="noStrike" baseline="0" dirty="0">
                <a:solidFill>
                  <a:srgbClr val="1F217D"/>
                </a:solidFill>
              </a:rPr>
              <a:t>=</a:t>
            </a:r>
            <a:r>
              <a:rPr lang="en-US" sz="2800" b="0" i="0" u="none" strike="noStrike" baseline="0" dirty="0">
                <a:solidFill>
                  <a:srgbClr val="AD9137"/>
                </a:solidFill>
              </a:rPr>
              <a:t>”checkbox” </a:t>
            </a:r>
            <a:r>
              <a:rPr lang="en-US" sz="2800" b="0" i="0" u="none" strike="noStrike" baseline="0" dirty="0">
                <a:solidFill>
                  <a:srgbClr val="994E9D"/>
                </a:solidFill>
              </a:rPr>
              <a:t>name</a:t>
            </a:r>
            <a:r>
              <a:rPr lang="en-US" sz="2800" b="0" i="0" u="none" strike="noStrike" baseline="0" dirty="0">
                <a:solidFill>
                  <a:srgbClr val="1F217D"/>
                </a:solidFill>
              </a:rPr>
              <a:t>=</a:t>
            </a:r>
            <a:r>
              <a:rPr lang="en-US" sz="2800" b="0" i="0" u="none" strike="noStrike" baseline="0" dirty="0">
                <a:solidFill>
                  <a:srgbClr val="AD9137"/>
                </a:solidFill>
              </a:rPr>
              <a:t>”</a:t>
            </a:r>
            <a:r>
              <a:rPr lang="en-US" sz="2800" b="0" i="0" u="none" strike="noStrike" baseline="0" dirty="0" err="1">
                <a:solidFill>
                  <a:srgbClr val="AD9137"/>
                </a:solidFill>
              </a:rPr>
              <a:t>linguagem</a:t>
            </a:r>
            <a:r>
              <a:rPr lang="en-US" sz="2800" b="0" i="0" u="none" strike="noStrike" baseline="0" dirty="0">
                <a:solidFill>
                  <a:srgbClr val="AD9137"/>
                </a:solidFill>
              </a:rPr>
              <a:t>”</a:t>
            </a:r>
            <a:r>
              <a:rPr lang="en-US" sz="2800" b="0" i="0" u="none" strike="noStrike" baseline="0" dirty="0">
                <a:solidFill>
                  <a:srgbClr val="1F217D"/>
                </a:solidFill>
              </a:rPr>
              <a:t>/&gt;</a:t>
            </a:r>
            <a:r>
              <a:rPr lang="en-US" sz="2800" b="0" i="0" u="none" strike="noStrike" baseline="0" dirty="0">
                <a:solidFill>
                  <a:srgbClr val="000000"/>
                </a:solidFill>
              </a:rPr>
              <a:t>PHP</a:t>
            </a:r>
          </a:p>
          <a:p>
            <a:pPr lvl="2"/>
            <a:r>
              <a:rPr lang="en-US" sz="2800" b="0" i="0" u="none" strike="noStrike" baseline="0" dirty="0">
                <a:solidFill>
                  <a:srgbClr val="1F217D"/>
                </a:solidFill>
              </a:rPr>
              <a:t>&lt;</a:t>
            </a:r>
            <a:r>
              <a:rPr lang="en-US" sz="2800" b="0" i="0" u="none" strike="noStrike" baseline="0" dirty="0">
                <a:solidFill>
                  <a:srgbClr val="4D7FE3"/>
                </a:solidFill>
              </a:rPr>
              <a:t>input </a:t>
            </a:r>
            <a:r>
              <a:rPr lang="en-US" sz="2800" b="0" i="0" u="none" strike="noStrike" baseline="0" dirty="0">
                <a:solidFill>
                  <a:srgbClr val="994E9D"/>
                </a:solidFill>
              </a:rPr>
              <a:t>type</a:t>
            </a:r>
            <a:r>
              <a:rPr lang="en-US" sz="2800" b="0" i="0" u="none" strike="noStrike" baseline="0" dirty="0">
                <a:solidFill>
                  <a:srgbClr val="1F217D"/>
                </a:solidFill>
              </a:rPr>
              <a:t>=</a:t>
            </a:r>
            <a:r>
              <a:rPr lang="en-US" sz="2800" b="0" i="0" u="none" strike="noStrike" baseline="0" dirty="0">
                <a:solidFill>
                  <a:srgbClr val="AD9137"/>
                </a:solidFill>
              </a:rPr>
              <a:t>”checkbox” </a:t>
            </a:r>
            <a:r>
              <a:rPr lang="en-US" sz="2800" b="0" i="0" u="none" strike="noStrike" baseline="0" dirty="0">
                <a:solidFill>
                  <a:srgbClr val="994E9D"/>
                </a:solidFill>
              </a:rPr>
              <a:t>name</a:t>
            </a:r>
            <a:r>
              <a:rPr lang="en-US" sz="2800" b="0" i="0" u="none" strike="noStrike" baseline="0" dirty="0">
                <a:solidFill>
                  <a:srgbClr val="1F217D"/>
                </a:solidFill>
              </a:rPr>
              <a:t>=</a:t>
            </a:r>
            <a:r>
              <a:rPr lang="en-US" sz="2800" b="0" i="0" u="none" strike="noStrike" baseline="0" dirty="0">
                <a:solidFill>
                  <a:srgbClr val="AD9137"/>
                </a:solidFill>
              </a:rPr>
              <a:t>”</a:t>
            </a:r>
            <a:r>
              <a:rPr lang="en-US" sz="2800" b="0" i="0" u="none" strike="noStrike" baseline="0" dirty="0" err="1">
                <a:solidFill>
                  <a:srgbClr val="AD9137"/>
                </a:solidFill>
              </a:rPr>
              <a:t>linguagem</a:t>
            </a:r>
            <a:r>
              <a:rPr lang="en-US" sz="2800" b="0" i="0" u="none" strike="noStrike" baseline="0" dirty="0">
                <a:solidFill>
                  <a:srgbClr val="AD9137"/>
                </a:solidFill>
              </a:rPr>
              <a:t>”</a:t>
            </a:r>
            <a:r>
              <a:rPr lang="en-US" sz="2800" b="0" i="0" u="none" strike="noStrike" baseline="0" dirty="0">
                <a:solidFill>
                  <a:srgbClr val="1F217D"/>
                </a:solidFill>
              </a:rPr>
              <a:t>/&gt;</a:t>
            </a:r>
            <a:r>
              <a:rPr lang="en-US" sz="2800" b="0" i="0" u="none" strike="noStrike" baseline="0" dirty="0">
                <a:solidFill>
                  <a:srgbClr val="000000"/>
                </a:solidFill>
              </a:rPr>
              <a:t>Java</a:t>
            </a:r>
          </a:p>
          <a:p>
            <a:pPr lvl="1"/>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endParaRPr lang="pt-BR" sz="2800" b="1" dirty="0"/>
          </a:p>
        </p:txBody>
      </p:sp>
    </p:spTree>
    <p:extLst>
      <p:ext uri="{BB962C8B-B14F-4D97-AF65-F5344CB8AC3E}">
        <p14:creationId xmlns:p14="http://schemas.microsoft.com/office/powerpoint/2010/main" val="1582121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8DCCE-0B0F-D122-2ED6-D568133772E3}"/>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23EB6955-5295-E8E9-A90D-9400E45F5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9E321D16-C2D2-E7CD-CC6D-25F46B6134F0}"/>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11E86029-37FD-9E43-C866-221579FD35E4}"/>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6C7C0392-8904-F093-5BA7-47D2C0D91B0E}"/>
              </a:ext>
            </a:extLst>
          </p:cNvPr>
          <p:cNvSpPr txBox="1"/>
          <p:nvPr/>
        </p:nvSpPr>
        <p:spPr>
          <a:xfrm>
            <a:off x="1342492" y="3619500"/>
            <a:ext cx="15726308" cy="3539430"/>
          </a:xfrm>
          <a:prstGeom prst="rect">
            <a:avLst/>
          </a:prstGeom>
          <a:noFill/>
        </p:spPr>
        <p:txBody>
          <a:bodyPr wrap="square">
            <a:spAutoFit/>
          </a:bodyPr>
          <a:lstStyle/>
          <a:p>
            <a:pPr marL="457200" indent="-457200" algn="l">
              <a:buFont typeface="Arial" panose="020B0604020202020204" pitchFamily="34" charset="0"/>
              <a:buChar char="•"/>
            </a:pPr>
            <a:r>
              <a:rPr lang="pt-BR" sz="2800" b="0" i="0" u="none" strike="noStrike" baseline="0" dirty="0"/>
              <a:t>&lt;input </a:t>
            </a:r>
            <a:r>
              <a:rPr lang="pt-BR" sz="2800" b="0" i="0" u="none" strike="noStrike" baseline="0" dirty="0" err="1"/>
              <a:t>type</a:t>
            </a:r>
            <a:r>
              <a:rPr lang="pt-BR" sz="2800" b="0" i="0" u="none" strike="noStrike" baseline="0" dirty="0"/>
              <a:t>=”color”/&gt;: define um campo para seleção de uma cor.</a:t>
            </a:r>
          </a:p>
          <a:p>
            <a:pPr marL="457200" indent="-457200" algn="l">
              <a:buFont typeface="Arial" panose="020B0604020202020204" pitchFamily="34" charset="0"/>
              <a:buChar char="•"/>
            </a:pPr>
            <a:r>
              <a:rPr lang="pt-BR" sz="2800" b="0" i="0" u="none" strike="noStrike" baseline="0" dirty="0"/>
              <a:t>&lt;input </a:t>
            </a:r>
            <a:r>
              <a:rPr lang="pt-BR" sz="2800" b="0" i="0" u="none" strike="noStrike" baseline="0" dirty="0" err="1"/>
              <a:t>type</a:t>
            </a:r>
            <a:r>
              <a:rPr lang="pt-BR" sz="2800" b="0" i="0" u="none" strike="noStrike" baseline="0" dirty="0"/>
              <a:t>=”date”/&gt;: define um campo para seleção de uma data. Você pode usar os atributos min e </a:t>
            </a:r>
            <a:r>
              <a:rPr lang="pt-BR" sz="2800" b="0" i="0" u="none" strike="noStrike" baseline="0" dirty="0" err="1"/>
              <a:t>max</a:t>
            </a:r>
            <a:r>
              <a:rPr lang="pt-BR" sz="2800" b="0" i="0" u="none" strike="noStrike" baseline="0" dirty="0"/>
              <a:t> para atribuir restrições às datas</a:t>
            </a:r>
          </a:p>
          <a:p>
            <a:pPr marL="457200" indent="-457200" algn="l">
              <a:buFont typeface="Arial" panose="020B0604020202020204" pitchFamily="34" charset="0"/>
              <a:buChar char="•"/>
            </a:pPr>
            <a:endParaRPr lang="pt-BR" sz="2800" dirty="0"/>
          </a:p>
          <a:p>
            <a:pPr lvl="1"/>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p>
          <a:p>
            <a:pPr lvl="2"/>
            <a:r>
              <a:rPr lang="pt-BR" sz="2800" b="0" i="0" u="none" strike="noStrike" baseline="0" dirty="0">
                <a:solidFill>
                  <a:srgbClr val="000000"/>
                </a:solidFill>
              </a:rPr>
              <a:t>Data nascimento:</a:t>
            </a:r>
          </a:p>
          <a:p>
            <a:pPr lvl="2"/>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”date” </a:t>
            </a:r>
            <a:r>
              <a:rPr lang="pt-BR" sz="2800" b="0" i="0" u="none" strike="noStrike" baseline="0" dirty="0">
                <a:solidFill>
                  <a:srgbClr val="994E9D"/>
                </a:solidFill>
              </a:rPr>
              <a:t>min</a:t>
            </a:r>
            <a:r>
              <a:rPr lang="pt-BR" sz="2800" b="0" i="0" u="none" strike="noStrike" baseline="0" dirty="0">
                <a:solidFill>
                  <a:srgbClr val="1F217D"/>
                </a:solidFill>
              </a:rPr>
              <a:t>=</a:t>
            </a:r>
            <a:r>
              <a:rPr lang="pt-BR" sz="2800" b="0" i="0" u="none" strike="noStrike" baseline="0" dirty="0">
                <a:solidFill>
                  <a:srgbClr val="AD9137"/>
                </a:solidFill>
              </a:rPr>
              <a:t>”2000-01-01” </a:t>
            </a:r>
            <a:r>
              <a:rPr lang="pt-BR" sz="2800" b="0" i="0" u="none" strike="noStrike" baseline="0" dirty="0" err="1">
                <a:solidFill>
                  <a:srgbClr val="994E9D"/>
                </a:solidFill>
              </a:rPr>
              <a:t>max</a:t>
            </a:r>
            <a:r>
              <a:rPr lang="pt-BR" sz="2800" b="0" i="0" u="none" strike="noStrike" baseline="0" dirty="0">
                <a:solidFill>
                  <a:srgbClr val="1F217D"/>
                </a:solidFill>
              </a:rPr>
              <a:t>=</a:t>
            </a:r>
            <a:r>
              <a:rPr lang="pt-BR" sz="2800" b="0" i="0" u="none" strike="noStrike" baseline="0" dirty="0">
                <a:solidFill>
                  <a:srgbClr val="AD9137"/>
                </a:solidFill>
              </a:rPr>
              <a:t>”2018-12-31” </a:t>
            </a:r>
            <a:r>
              <a:rPr lang="pt-BR" sz="2800" b="0" i="0" u="none" strike="noStrike" baseline="0" dirty="0">
                <a:solidFill>
                  <a:srgbClr val="1F217D"/>
                </a:solidFill>
              </a:rPr>
              <a:t>/&gt;</a:t>
            </a:r>
          </a:p>
          <a:p>
            <a:pPr lvl="1"/>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endParaRPr lang="pt-BR" sz="2800" b="1" dirty="0"/>
          </a:p>
        </p:txBody>
      </p:sp>
    </p:spTree>
    <p:extLst>
      <p:ext uri="{BB962C8B-B14F-4D97-AF65-F5344CB8AC3E}">
        <p14:creationId xmlns:p14="http://schemas.microsoft.com/office/powerpoint/2010/main" val="753900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680D6-12F8-98A1-3ED8-C556EBD40E10}"/>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CC5CDB83-4896-CFB7-E496-0B76E7EC1827}"/>
              </a:ext>
            </a:extLst>
          </p:cNvPr>
          <p:cNvSpPr txBox="1"/>
          <p:nvPr/>
        </p:nvSpPr>
        <p:spPr>
          <a:xfrm>
            <a:off x="1306634" y="2324100"/>
            <a:ext cx="11707643" cy="910699"/>
          </a:xfrm>
          <a:prstGeom prst="rect">
            <a:avLst/>
          </a:prstGeom>
        </p:spPr>
        <p:txBody>
          <a:bodyPr lIns="0" tIns="0" rIns="0" bIns="0" rtlCol="0" anchor="t">
            <a:spAutoFit/>
          </a:bodyPr>
          <a:lstStyle/>
          <a:p>
            <a:pPr algn="just">
              <a:lnSpc>
                <a:spcPct val="150000"/>
              </a:lnSpc>
            </a:pPr>
            <a:r>
              <a:rPr lang="pt-BR" sz="4400" dirty="0">
                <a:latin typeface="Calibri" panose="020F0502020204030204" pitchFamily="34" charset="0"/>
                <a:ea typeface="Calibri" panose="020F0502020204030204" pitchFamily="34" charset="0"/>
                <a:cs typeface="Calibri" panose="020F0502020204030204" pitchFamily="34" charset="0"/>
              </a:rPr>
              <a:t>Objetivos de aprendizagem:</a:t>
            </a:r>
          </a:p>
        </p:txBody>
      </p:sp>
      <p:sp>
        <p:nvSpPr>
          <p:cNvPr id="6" name="CaixaDeTexto 5">
            <a:extLst>
              <a:ext uri="{FF2B5EF4-FFF2-40B4-BE49-F238E27FC236}">
                <a16:creationId xmlns:a16="http://schemas.microsoft.com/office/drawing/2014/main" id="{0F238D5D-D68B-411F-16C0-94CE39120F96}"/>
              </a:ext>
            </a:extLst>
          </p:cNvPr>
          <p:cNvSpPr txBox="1"/>
          <p:nvPr/>
        </p:nvSpPr>
        <p:spPr>
          <a:xfrm>
            <a:off x="1524000" y="3635882"/>
            <a:ext cx="15087600" cy="3714671"/>
          </a:xfrm>
          <a:prstGeom prst="rect">
            <a:avLst/>
          </a:prstGeom>
          <a:noFill/>
        </p:spPr>
        <p:txBody>
          <a:bodyPr wrap="square">
            <a:spAutoFit/>
          </a:bodyPr>
          <a:lstStyle/>
          <a:p>
            <a:pPr marL="514350" indent="-514350" algn="just">
              <a:lnSpc>
                <a:spcPct val="150000"/>
              </a:lnSpc>
              <a:buFont typeface="Wingdings" panose="05000000000000000000" pitchFamily="2" charset="2"/>
              <a:buChar char="ü"/>
            </a:pPr>
            <a:r>
              <a:rPr lang="pt-BR" sz="3200" b="0" i="0" u="none" strike="noStrike" baseline="0" dirty="0">
                <a:solidFill>
                  <a:srgbClr val="585757"/>
                </a:solidFill>
              </a:rPr>
              <a:t>Ensinar os conceitos básicos da linguagem HTML, além da estrutura básica de um documento HTML;</a:t>
            </a:r>
          </a:p>
          <a:p>
            <a:pPr marL="514350" indent="-514350" algn="just">
              <a:lnSpc>
                <a:spcPct val="150000"/>
              </a:lnSpc>
              <a:buFont typeface="Wingdings" panose="05000000000000000000" pitchFamily="2" charset="2"/>
              <a:buChar char="ü"/>
            </a:pPr>
            <a:r>
              <a:rPr lang="pt-BR" sz="3200" dirty="0">
                <a:ea typeface="Calibri" panose="020F0502020204030204" pitchFamily="34" charset="0"/>
                <a:cs typeface="Calibri" panose="020F0502020204030204" pitchFamily="34" charset="0"/>
              </a:rPr>
              <a:t> </a:t>
            </a:r>
            <a:r>
              <a:rPr lang="pt-BR" sz="3200" b="0" i="0" u="none" strike="noStrike" baseline="0" dirty="0">
                <a:solidFill>
                  <a:srgbClr val="585757"/>
                </a:solidFill>
              </a:rPr>
              <a:t>Ensinar as principais </a:t>
            </a:r>
            <a:r>
              <a:rPr lang="pt-BR" sz="3200" b="1" i="0" u="none" strike="noStrike" baseline="0" dirty="0" err="1">
                <a:solidFill>
                  <a:srgbClr val="416BB3"/>
                </a:solidFill>
              </a:rPr>
              <a:t>tags</a:t>
            </a:r>
            <a:r>
              <a:rPr lang="pt-BR" sz="3200" b="1" i="0" u="none" strike="noStrike" baseline="0" dirty="0">
                <a:solidFill>
                  <a:srgbClr val="416BB3"/>
                </a:solidFill>
              </a:rPr>
              <a:t> </a:t>
            </a:r>
            <a:r>
              <a:rPr lang="pt-BR" sz="3200" b="0" i="0" u="none" strike="noStrike" baseline="0" dirty="0">
                <a:solidFill>
                  <a:srgbClr val="585757"/>
                </a:solidFill>
              </a:rPr>
              <a:t>do HTML e seus atributos;</a:t>
            </a:r>
          </a:p>
          <a:p>
            <a:pPr marL="514350" indent="-514350" algn="just">
              <a:lnSpc>
                <a:spcPct val="150000"/>
              </a:lnSpc>
              <a:buFont typeface="Wingdings" panose="05000000000000000000" pitchFamily="2" charset="2"/>
              <a:buChar char="ü"/>
            </a:pPr>
            <a:r>
              <a:rPr lang="pt-BR" sz="3200" b="0" i="0" u="none" strike="noStrike" baseline="0" dirty="0">
                <a:solidFill>
                  <a:srgbClr val="585757"/>
                </a:solidFill>
              </a:rPr>
              <a:t>Ensinar a solucionar problemas nas páginas HTML através da inspeção de código pelo navegador.</a:t>
            </a:r>
            <a:endParaRPr lang="pt-BR" sz="3200"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59376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FFAFE-EEC2-3358-76BC-BD9D831F4AC3}"/>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2589E8A2-6A73-A452-6640-FB0916010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E1CA3196-504C-A46C-C45C-A52517D0E9EB}"/>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8D688BC3-0A42-18E6-9FEA-E8190C0E6542}"/>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D5A720AC-8804-85CE-15AB-B237D4B88821}"/>
              </a:ext>
            </a:extLst>
          </p:cNvPr>
          <p:cNvSpPr txBox="1"/>
          <p:nvPr/>
        </p:nvSpPr>
        <p:spPr>
          <a:xfrm>
            <a:off x="1342492" y="3619500"/>
            <a:ext cx="15726308" cy="5262979"/>
          </a:xfrm>
          <a:prstGeom prst="rect">
            <a:avLst/>
          </a:prstGeom>
          <a:noFill/>
        </p:spPr>
        <p:txBody>
          <a:bodyPr wrap="square">
            <a:spAutoFit/>
          </a:bodyPr>
          <a:lstStyle/>
          <a:p>
            <a:pPr marL="457200" indent="-457200" algn="just">
              <a:buFont typeface="Arial" panose="020B0604020202020204" pitchFamily="34" charset="0"/>
              <a:buChar char="•"/>
            </a:pP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a:t>
            </a:r>
            <a:r>
              <a:rPr lang="pt-BR" sz="2800" b="0" i="0" u="none" strike="noStrike" baseline="0" dirty="0" err="1">
                <a:solidFill>
                  <a:srgbClr val="AD9137"/>
                </a:solidFill>
              </a:rPr>
              <a:t>datetime</a:t>
            </a:r>
            <a:r>
              <a:rPr lang="pt-BR" sz="2800" b="0" i="0" u="none" strike="noStrike" baseline="0" dirty="0">
                <a:solidFill>
                  <a:srgbClr val="AD9137"/>
                </a:solidFill>
              </a:rPr>
              <a:t>-local”</a:t>
            </a:r>
            <a:r>
              <a:rPr lang="pt-BR" sz="2800" b="0" i="0" u="none" strike="noStrike" baseline="0" dirty="0">
                <a:solidFill>
                  <a:srgbClr val="1F217D"/>
                </a:solidFill>
              </a:rPr>
              <a:t>/&gt;</a:t>
            </a:r>
            <a:r>
              <a:rPr lang="pt-BR" sz="2800" b="0" i="0" u="none" strike="noStrike" baseline="0" dirty="0">
                <a:solidFill>
                  <a:srgbClr val="585757"/>
                </a:solidFill>
              </a:rPr>
              <a:t>: define um campo para seleção de uma data e hora.</a:t>
            </a:r>
          </a:p>
          <a:p>
            <a:pPr marL="457200" indent="-457200" algn="just">
              <a:buFont typeface="Arial" panose="020B0604020202020204" pitchFamily="34" charset="0"/>
              <a:buChar char="•"/>
            </a:pPr>
            <a:endParaRPr lang="pt-BR" sz="2800" b="0" i="0" u="none" strike="noStrike" baseline="0" dirty="0">
              <a:solidFill>
                <a:srgbClr val="1F217D"/>
              </a:solidFill>
            </a:endParaRPr>
          </a:p>
          <a:p>
            <a:pPr marL="457200" indent="-457200" algn="just">
              <a:buFont typeface="Arial" panose="020B0604020202020204" pitchFamily="34" charset="0"/>
              <a:buChar char="•"/>
            </a:pP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a:t>
            </a:r>
            <a:r>
              <a:rPr lang="pt-BR" sz="2800" b="0" i="0" u="none" strike="noStrike" baseline="0" dirty="0" err="1">
                <a:solidFill>
                  <a:srgbClr val="AD9137"/>
                </a:solidFill>
              </a:rPr>
              <a:t>email</a:t>
            </a:r>
            <a:r>
              <a:rPr lang="pt-BR" sz="2800" b="0" i="0" u="none" strike="noStrike" baseline="0" dirty="0">
                <a:solidFill>
                  <a:srgbClr val="AD9137"/>
                </a:solidFill>
              </a:rPr>
              <a:t>”</a:t>
            </a:r>
            <a:r>
              <a:rPr lang="pt-BR" sz="2800" b="0" i="0" u="none" strike="noStrike" baseline="0" dirty="0">
                <a:solidFill>
                  <a:srgbClr val="1F217D"/>
                </a:solidFill>
              </a:rPr>
              <a:t>/&gt;</a:t>
            </a:r>
            <a:r>
              <a:rPr lang="pt-BR" sz="2800" b="0" i="0" u="none" strike="noStrike" baseline="0" dirty="0">
                <a:solidFill>
                  <a:srgbClr val="585757"/>
                </a:solidFill>
              </a:rPr>
              <a:t>: define um campo para entrada de e-mail. Dependendo do navegador, o formato do e-mail é validado automaticamente. Já alguns smartphones apresentam a tecla </a:t>
            </a:r>
            <a:r>
              <a:rPr lang="pt-BR" sz="2800" b="1" i="0" u="none" strike="noStrike" baseline="0" dirty="0">
                <a:solidFill>
                  <a:srgbClr val="585757"/>
                </a:solidFill>
              </a:rPr>
              <a:t>.com </a:t>
            </a:r>
            <a:r>
              <a:rPr lang="pt-BR" sz="2800" b="0" i="0" u="none" strike="noStrike" baseline="0" dirty="0">
                <a:solidFill>
                  <a:srgbClr val="585757"/>
                </a:solidFill>
              </a:rPr>
              <a:t>que facilita a digitação de e-mails.</a:t>
            </a:r>
          </a:p>
          <a:p>
            <a:pPr marL="457200" indent="-457200" algn="just">
              <a:buFont typeface="Arial" panose="020B0604020202020204" pitchFamily="34" charset="0"/>
              <a:buChar char="•"/>
            </a:pPr>
            <a:endParaRPr lang="pt-BR" sz="2800" b="0" i="0" u="none" strike="noStrike" baseline="0" dirty="0">
              <a:solidFill>
                <a:srgbClr val="1F217D"/>
              </a:solidFill>
            </a:endParaRPr>
          </a:p>
          <a:p>
            <a:pPr marL="457200" indent="-457200" algn="just">
              <a:buFont typeface="Arial" panose="020B0604020202020204" pitchFamily="34" charset="0"/>
              <a:buChar char="•"/>
            </a:pP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”file”</a:t>
            </a:r>
            <a:r>
              <a:rPr lang="pt-BR" sz="2800" b="0" i="0" u="none" strike="noStrike" baseline="0" dirty="0">
                <a:solidFill>
                  <a:srgbClr val="1F217D"/>
                </a:solidFill>
              </a:rPr>
              <a:t>/&gt;</a:t>
            </a:r>
            <a:r>
              <a:rPr lang="pt-BR" sz="2800" b="0" i="0" u="none" strike="noStrike" baseline="0" dirty="0">
                <a:solidFill>
                  <a:srgbClr val="585757"/>
                </a:solidFill>
              </a:rPr>
              <a:t>: define um campo para a seleção de arquivos para upload para o servidor.</a:t>
            </a:r>
          </a:p>
          <a:p>
            <a:pPr marL="457200" indent="-457200" algn="just">
              <a:buFont typeface="Arial" panose="020B0604020202020204" pitchFamily="34" charset="0"/>
              <a:buChar char="•"/>
            </a:pPr>
            <a:endParaRPr lang="pt-BR" sz="2800" b="0" i="0" u="none" strike="noStrike" baseline="0" dirty="0">
              <a:solidFill>
                <a:srgbClr val="585757"/>
              </a:solidFill>
            </a:endParaRPr>
          </a:p>
          <a:p>
            <a:pPr marL="457200" indent="-457200" algn="just">
              <a:buFont typeface="Arial" panose="020B0604020202020204" pitchFamily="34" charset="0"/>
              <a:buChar char="•"/>
            </a:pP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a:t>
            </a:r>
            <a:r>
              <a:rPr lang="pt-BR" sz="2800" b="0" i="0" u="none" strike="noStrike" baseline="0" dirty="0" err="1">
                <a:solidFill>
                  <a:srgbClr val="AD9137"/>
                </a:solidFill>
              </a:rPr>
              <a:t>hidden</a:t>
            </a:r>
            <a:r>
              <a:rPr lang="pt-BR" sz="2800" b="0" i="0" u="none" strike="noStrike" baseline="0" dirty="0">
                <a:solidFill>
                  <a:srgbClr val="AD9137"/>
                </a:solidFill>
              </a:rPr>
              <a:t>”</a:t>
            </a:r>
            <a:r>
              <a:rPr lang="pt-BR" sz="2800" b="0" i="0" u="none" strike="noStrike" baseline="0" dirty="0">
                <a:solidFill>
                  <a:srgbClr val="1F217D"/>
                </a:solidFill>
              </a:rPr>
              <a:t>/&gt;</a:t>
            </a:r>
            <a:r>
              <a:rPr lang="pt-BR" sz="2800" b="0" i="0" u="none" strike="noStrike" baseline="0" dirty="0">
                <a:solidFill>
                  <a:srgbClr val="585757"/>
                </a:solidFill>
              </a:rPr>
              <a:t>: define um campo invisível para o usuário, porém pode armazenar algum valor da sua página.</a:t>
            </a:r>
          </a:p>
          <a:p>
            <a:pPr marL="457200" indent="-457200" algn="just">
              <a:buFont typeface="Arial" panose="020B0604020202020204" pitchFamily="34" charset="0"/>
              <a:buChar char="•"/>
            </a:pPr>
            <a:endParaRPr lang="pt-BR" sz="2800" b="0" i="0" u="none" strike="noStrike" baseline="0" dirty="0">
              <a:solidFill>
                <a:srgbClr val="585757"/>
              </a:solidFill>
            </a:endParaRPr>
          </a:p>
          <a:p>
            <a:pPr marL="457200" indent="-457200" algn="just">
              <a:buFont typeface="Arial" panose="020B0604020202020204" pitchFamily="34" charset="0"/>
              <a:buChar char="•"/>
            </a:pP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a:t>
            </a:r>
            <a:r>
              <a:rPr lang="pt-BR" sz="2800" b="0" i="0" u="none" strike="noStrike" baseline="0" dirty="0" err="1">
                <a:solidFill>
                  <a:srgbClr val="AD9137"/>
                </a:solidFill>
              </a:rPr>
              <a:t>image</a:t>
            </a:r>
            <a:r>
              <a:rPr lang="pt-BR" sz="2800" b="0" i="0" u="none" strike="noStrike" baseline="0" dirty="0">
                <a:solidFill>
                  <a:srgbClr val="AD9137"/>
                </a:solidFill>
              </a:rPr>
              <a:t>”</a:t>
            </a:r>
            <a:r>
              <a:rPr lang="pt-BR" sz="2800" b="0" i="0" u="none" strike="noStrike" baseline="0" dirty="0">
                <a:solidFill>
                  <a:srgbClr val="1F217D"/>
                </a:solidFill>
              </a:rPr>
              <a:t>/&gt;</a:t>
            </a:r>
            <a:r>
              <a:rPr lang="pt-BR" sz="2800" b="0" i="0" u="none" strike="noStrike" baseline="0" dirty="0">
                <a:solidFill>
                  <a:srgbClr val="585757"/>
                </a:solidFill>
              </a:rPr>
              <a:t>: define uma imagem como um botão de envio.</a:t>
            </a:r>
          </a:p>
        </p:txBody>
      </p:sp>
    </p:spTree>
    <p:extLst>
      <p:ext uri="{BB962C8B-B14F-4D97-AF65-F5344CB8AC3E}">
        <p14:creationId xmlns:p14="http://schemas.microsoft.com/office/powerpoint/2010/main" val="3748441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AFE34-9CF3-5685-A5C0-2D6059B8F9ED}"/>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9EBC5401-EDD7-A385-4B4C-3F6A61ABE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55C75F99-7E74-D0BD-B2BC-06A67115A4E2}"/>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11849775-4EEB-BA9F-48F4-C98B10DBAE6E}"/>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A35ABD80-0E15-F975-222B-6DC8B2999754}"/>
              </a:ext>
            </a:extLst>
          </p:cNvPr>
          <p:cNvSpPr txBox="1"/>
          <p:nvPr/>
        </p:nvSpPr>
        <p:spPr>
          <a:xfrm>
            <a:off x="1342492" y="3619500"/>
            <a:ext cx="15726308" cy="4832092"/>
          </a:xfrm>
          <a:prstGeom prst="rect">
            <a:avLst/>
          </a:prstGeom>
          <a:noFill/>
        </p:spPr>
        <p:txBody>
          <a:bodyPr wrap="square">
            <a:spAutoFit/>
          </a:bodyPr>
          <a:lstStyle/>
          <a:p>
            <a:pPr marL="457200" indent="-457200" algn="just">
              <a:buFont typeface="Arial" panose="020B0604020202020204" pitchFamily="34" charset="0"/>
              <a:buChar char="•"/>
            </a:pP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a:t>
            </a:r>
            <a:r>
              <a:rPr lang="pt-BR" sz="2800" b="0" i="0" u="none" strike="noStrike" baseline="0" dirty="0" err="1">
                <a:solidFill>
                  <a:srgbClr val="AD9137"/>
                </a:solidFill>
              </a:rPr>
              <a:t>month</a:t>
            </a:r>
            <a:r>
              <a:rPr lang="pt-BR" sz="2800" b="0" i="0" u="none" strike="noStrike" baseline="0" dirty="0">
                <a:solidFill>
                  <a:srgbClr val="AD9137"/>
                </a:solidFill>
              </a:rPr>
              <a:t>”</a:t>
            </a:r>
            <a:r>
              <a:rPr lang="pt-BR" sz="2800" b="0" i="0" u="none" strike="noStrike" baseline="0" dirty="0">
                <a:solidFill>
                  <a:srgbClr val="1F217D"/>
                </a:solidFill>
              </a:rPr>
              <a:t>/&gt;</a:t>
            </a:r>
            <a:r>
              <a:rPr lang="pt-BR" sz="2800" b="0" i="0" u="none" strike="noStrike" baseline="0" dirty="0">
                <a:solidFill>
                  <a:srgbClr val="585757"/>
                </a:solidFill>
              </a:rPr>
              <a:t>: define um campo da entrada de mês e ano.</a:t>
            </a:r>
          </a:p>
          <a:p>
            <a:pPr marL="457200" indent="-457200" algn="just">
              <a:buFont typeface="Arial" panose="020B0604020202020204" pitchFamily="34" charset="0"/>
              <a:buChar char="•"/>
            </a:pP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a:t>
            </a:r>
            <a:r>
              <a:rPr lang="pt-BR" sz="2800" b="0" i="0" u="none" strike="noStrike" baseline="0" dirty="0" err="1">
                <a:solidFill>
                  <a:srgbClr val="AD9137"/>
                </a:solidFill>
              </a:rPr>
              <a:t>number</a:t>
            </a:r>
            <a:r>
              <a:rPr lang="pt-BR" sz="2800" b="0" i="0" u="none" strike="noStrike" baseline="0" dirty="0">
                <a:solidFill>
                  <a:srgbClr val="AD9137"/>
                </a:solidFill>
              </a:rPr>
              <a:t>”</a:t>
            </a:r>
            <a:r>
              <a:rPr lang="pt-BR" sz="2800" b="0" i="0" u="none" strike="noStrike" baseline="0" dirty="0">
                <a:solidFill>
                  <a:srgbClr val="1F217D"/>
                </a:solidFill>
              </a:rPr>
              <a:t>/&gt;</a:t>
            </a:r>
            <a:r>
              <a:rPr lang="pt-BR" sz="2800" b="0" i="0" u="none" strike="noStrike" baseline="0" dirty="0">
                <a:solidFill>
                  <a:srgbClr val="585757"/>
                </a:solidFill>
              </a:rPr>
              <a:t>: define um campo de entrada numérico. Você pode restringir o valor mínimo e máximo utilizando os respectivos atributos </a:t>
            </a:r>
            <a:r>
              <a:rPr lang="pt-BR" sz="2800" b="1" i="0" u="none" strike="noStrike" baseline="0" dirty="0">
                <a:solidFill>
                  <a:srgbClr val="585757"/>
                </a:solidFill>
              </a:rPr>
              <a:t>min </a:t>
            </a:r>
            <a:r>
              <a:rPr lang="pt-BR" sz="2800" b="0" i="0" u="none" strike="noStrike" baseline="0" dirty="0">
                <a:solidFill>
                  <a:srgbClr val="585757"/>
                </a:solidFill>
              </a:rPr>
              <a:t>e </a:t>
            </a:r>
            <a:r>
              <a:rPr lang="pt-BR" sz="2800" b="1" i="0" u="none" strike="noStrike" baseline="0" dirty="0" err="1">
                <a:solidFill>
                  <a:srgbClr val="585757"/>
                </a:solidFill>
              </a:rPr>
              <a:t>max</a:t>
            </a:r>
            <a:r>
              <a:rPr lang="pt-BR" sz="2800" b="0" i="0" u="none" strike="noStrike" baseline="0" dirty="0">
                <a:solidFill>
                  <a:srgbClr val="585757"/>
                </a:solidFill>
              </a:rPr>
              <a:t>. </a:t>
            </a:r>
            <a:endParaRPr lang="pt-BR" sz="2800" b="1" dirty="0"/>
          </a:p>
          <a:p>
            <a:pPr lvl="1"/>
            <a:endParaRPr lang="pt-BR" sz="2800" dirty="0">
              <a:solidFill>
                <a:srgbClr val="1F217D"/>
              </a:solidFill>
            </a:endParaRPr>
          </a:p>
          <a:p>
            <a:pPr lvl="1"/>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p>
          <a:p>
            <a:pPr lvl="2"/>
            <a:r>
              <a:rPr lang="pt-BR" sz="2800" b="0" i="0" u="none" strike="noStrike" baseline="0" dirty="0">
                <a:solidFill>
                  <a:srgbClr val="000000"/>
                </a:solidFill>
              </a:rPr>
              <a:t>Escolha um número de 1 a 10:</a:t>
            </a:r>
          </a:p>
          <a:p>
            <a:pPr lvl="2"/>
            <a:r>
              <a:rPr lang="nb-NO" sz="2800" b="0" i="0" u="none" strike="noStrike" baseline="0" dirty="0">
                <a:solidFill>
                  <a:srgbClr val="1F217D"/>
                </a:solidFill>
              </a:rPr>
              <a:t>&lt;</a:t>
            </a:r>
            <a:r>
              <a:rPr lang="nb-NO" sz="2800" b="0" i="0" u="none" strike="noStrike" baseline="0" dirty="0">
                <a:solidFill>
                  <a:srgbClr val="4D7FE3"/>
                </a:solidFill>
              </a:rPr>
              <a:t>input </a:t>
            </a:r>
            <a:r>
              <a:rPr lang="nb-NO" sz="2800" b="0" i="0" u="none" strike="noStrike" baseline="0" dirty="0">
                <a:solidFill>
                  <a:srgbClr val="994E9D"/>
                </a:solidFill>
              </a:rPr>
              <a:t>type</a:t>
            </a:r>
            <a:r>
              <a:rPr lang="nb-NO" sz="2800" b="0" i="0" u="none" strike="noStrike" baseline="0" dirty="0">
                <a:solidFill>
                  <a:srgbClr val="1F217D"/>
                </a:solidFill>
              </a:rPr>
              <a:t>=</a:t>
            </a:r>
            <a:r>
              <a:rPr lang="nb-NO" sz="2800" b="0" i="0" u="none" strike="noStrike" baseline="0" dirty="0">
                <a:solidFill>
                  <a:srgbClr val="AD9137"/>
                </a:solidFill>
              </a:rPr>
              <a:t>”number” </a:t>
            </a:r>
            <a:r>
              <a:rPr lang="nb-NO" sz="2800" b="0" i="0" u="none" strike="noStrike" baseline="0" dirty="0">
                <a:solidFill>
                  <a:srgbClr val="994E9D"/>
                </a:solidFill>
              </a:rPr>
              <a:t>min</a:t>
            </a:r>
            <a:r>
              <a:rPr lang="nb-NO" sz="2800" b="0" i="0" u="none" strike="noStrike" baseline="0" dirty="0">
                <a:solidFill>
                  <a:srgbClr val="1F217D"/>
                </a:solidFill>
              </a:rPr>
              <a:t>=</a:t>
            </a:r>
            <a:r>
              <a:rPr lang="nb-NO" sz="2800" b="0" i="0" u="none" strike="noStrike" baseline="0" dirty="0">
                <a:solidFill>
                  <a:srgbClr val="AD9137"/>
                </a:solidFill>
              </a:rPr>
              <a:t>”1” </a:t>
            </a:r>
            <a:r>
              <a:rPr lang="nb-NO" sz="2800" b="0" i="0" u="none" strike="noStrike" baseline="0" dirty="0">
                <a:solidFill>
                  <a:srgbClr val="994E9D"/>
                </a:solidFill>
              </a:rPr>
              <a:t>max</a:t>
            </a:r>
            <a:r>
              <a:rPr lang="nb-NO" sz="2800" b="0" i="0" u="none" strike="noStrike" baseline="0" dirty="0">
                <a:solidFill>
                  <a:srgbClr val="1F217D"/>
                </a:solidFill>
              </a:rPr>
              <a:t>=</a:t>
            </a:r>
            <a:r>
              <a:rPr lang="nb-NO" sz="2800" b="0" i="0" u="none" strike="noStrike" baseline="0" dirty="0">
                <a:solidFill>
                  <a:srgbClr val="AD9137"/>
                </a:solidFill>
              </a:rPr>
              <a:t>”10” </a:t>
            </a:r>
            <a:r>
              <a:rPr lang="nb-NO" sz="2800" b="0" i="0" u="none" strike="noStrike" baseline="0" dirty="0">
                <a:solidFill>
                  <a:srgbClr val="1F217D"/>
                </a:solidFill>
              </a:rPr>
              <a:t>/&gt;</a:t>
            </a:r>
          </a:p>
          <a:p>
            <a:pPr lvl="1"/>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p>
          <a:p>
            <a:pPr algn="l"/>
            <a:endParaRPr lang="pt-BR" sz="2800" dirty="0">
              <a:solidFill>
                <a:srgbClr val="1F217D"/>
              </a:solidFill>
            </a:endParaRPr>
          </a:p>
          <a:p>
            <a:pPr marL="285750" indent="-285750" algn="l">
              <a:buFont typeface="Arial" panose="020B0604020202020204" pitchFamily="34" charset="0"/>
              <a:buChar char="•"/>
            </a:pP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a:t>
            </a:r>
            <a:r>
              <a:rPr lang="pt-BR" sz="2800" b="0" i="0" u="none" strike="noStrike" baseline="0" dirty="0" err="1">
                <a:solidFill>
                  <a:srgbClr val="AD9137"/>
                </a:solidFill>
              </a:rPr>
              <a:t>password</a:t>
            </a:r>
            <a:r>
              <a:rPr lang="pt-BR" sz="2800" b="0" i="0" u="none" strike="noStrike" baseline="0" dirty="0">
                <a:solidFill>
                  <a:srgbClr val="AD9137"/>
                </a:solidFill>
              </a:rPr>
              <a:t>”</a:t>
            </a:r>
            <a:r>
              <a:rPr lang="pt-BR" sz="2800" b="0" i="0" u="none" strike="noStrike" baseline="0" dirty="0">
                <a:solidFill>
                  <a:srgbClr val="1F217D"/>
                </a:solidFill>
              </a:rPr>
              <a:t>/&gt;</a:t>
            </a:r>
            <a:r>
              <a:rPr lang="pt-BR" sz="2800" b="0" i="0" u="none" strike="noStrike" baseline="0" dirty="0">
                <a:solidFill>
                  <a:srgbClr val="585757"/>
                </a:solidFill>
              </a:rPr>
              <a:t>: define um campo senha.</a:t>
            </a:r>
          </a:p>
          <a:p>
            <a:pPr marL="285750" indent="-285750" algn="l">
              <a:buFont typeface="Arial" panose="020B0604020202020204" pitchFamily="34" charset="0"/>
              <a:buChar char="•"/>
            </a:pPr>
            <a:endParaRPr lang="pt-BR" sz="2800" b="1" dirty="0"/>
          </a:p>
        </p:txBody>
      </p:sp>
    </p:spTree>
    <p:extLst>
      <p:ext uri="{BB962C8B-B14F-4D97-AF65-F5344CB8AC3E}">
        <p14:creationId xmlns:p14="http://schemas.microsoft.com/office/powerpoint/2010/main" val="419635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10F2B-C12D-A8D4-6D60-A8D362EE0C96}"/>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7B8A4A23-3836-2C27-1B89-7BEF30932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B8A14ABC-69EE-3EF2-3D24-013EB4520FA7}"/>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E7285455-10E4-3F7D-012F-8DA738EB9C47}"/>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4B65877E-C4A8-0B9C-15A8-BC391E6C587A}"/>
              </a:ext>
            </a:extLst>
          </p:cNvPr>
          <p:cNvSpPr txBox="1"/>
          <p:nvPr/>
        </p:nvSpPr>
        <p:spPr>
          <a:xfrm>
            <a:off x="1342492" y="3619500"/>
            <a:ext cx="15726308" cy="3108543"/>
          </a:xfrm>
          <a:prstGeom prst="rect">
            <a:avLst/>
          </a:prstGeom>
          <a:noFill/>
        </p:spPr>
        <p:txBody>
          <a:bodyPr wrap="square">
            <a:spAutoFit/>
          </a:bodyPr>
          <a:lstStyle/>
          <a:p>
            <a:pPr marL="285750" indent="-285750" algn="l">
              <a:buFont typeface="Arial" panose="020B0604020202020204" pitchFamily="34" charset="0"/>
              <a:buChar char="•"/>
            </a:pP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”radio”</a:t>
            </a:r>
            <a:r>
              <a:rPr lang="pt-BR" sz="2800" b="0" i="0" u="none" strike="noStrike" baseline="0" dirty="0">
                <a:solidFill>
                  <a:srgbClr val="1F217D"/>
                </a:solidFill>
              </a:rPr>
              <a:t>/&gt;</a:t>
            </a:r>
            <a:r>
              <a:rPr lang="pt-BR" sz="2800" b="0" i="0" u="none" strike="noStrike" baseline="0" dirty="0">
                <a:solidFill>
                  <a:srgbClr val="585757"/>
                </a:solidFill>
              </a:rPr>
              <a:t>: permite que o usuário selecione </a:t>
            </a:r>
            <a:r>
              <a:rPr lang="pt-BR" sz="2800" b="1" i="0" u="none" strike="noStrike" baseline="0" dirty="0">
                <a:solidFill>
                  <a:srgbClr val="585757"/>
                </a:solidFill>
              </a:rPr>
              <a:t>uma </a:t>
            </a:r>
            <a:r>
              <a:rPr lang="pt-BR" sz="2800" b="0" i="0" u="none" strike="noStrike" baseline="0" dirty="0">
                <a:solidFill>
                  <a:srgbClr val="585757"/>
                </a:solidFill>
              </a:rPr>
              <a:t>opção dentro de um número limitado</a:t>
            </a:r>
            <a:endParaRPr lang="pt-BR" sz="2800" b="0" i="0" u="none" strike="noStrike" baseline="0" dirty="0">
              <a:solidFill>
                <a:srgbClr val="1F217D"/>
              </a:solidFill>
            </a:endParaRPr>
          </a:p>
          <a:p>
            <a:pPr algn="l"/>
            <a:endParaRPr lang="pt-BR" sz="2800" dirty="0">
              <a:solidFill>
                <a:srgbClr val="1F217D"/>
              </a:solidFill>
            </a:endParaRPr>
          </a:p>
          <a:p>
            <a:pPr lvl="1"/>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p>
          <a:p>
            <a:pPr lvl="2"/>
            <a:r>
              <a:rPr lang="en-US" sz="2800" b="0" i="0" u="none" strike="noStrike" baseline="0" dirty="0">
                <a:solidFill>
                  <a:srgbClr val="1F217D"/>
                </a:solidFill>
              </a:rPr>
              <a:t>&lt;</a:t>
            </a:r>
            <a:r>
              <a:rPr lang="en-US" sz="2800" b="0" i="0" u="none" strike="noStrike" baseline="0" dirty="0">
                <a:solidFill>
                  <a:srgbClr val="4D7FE3"/>
                </a:solidFill>
              </a:rPr>
              <a:t>input </a:t>
            </a:r>
            <a:r>
              <a:rPr lang="en-US" sz="2800" b="0" i="0" u="none" strike="noStrike" baseline="0" dirty="0">
                <a:solidFill>
                  <a:srgbClr val="994E9D"/>
                </a:solidFill>
              </a:rPr>
              <a:t>type</a:t>
            </a:r>
            <a:r>
              <a:rPr lang="en-US" sz="2800" b="0" i="0" u="none" strike="noStrike" baseline="0" dirty="0">
                <a:solidFill>
                  <a:srgbClr val="1F217D"/>
                </a:solidFill>
              </a:rPr>
              <a:t>=</a:t>
            </a:r>
            <a:r>
              <a:rPr lang="en-US" sz="2800" b="0" i="0" u="none" strike="noStrike" baseline="0" dirty="0">
                <a:solidFill>
                  <a:srgbClr val="AD9137"/>
                </a:solidFill>
              </a:rPr>
              <a:t>”radio” </a:t>
            </a:r>
            <a:r>
              <a:rPr lang="en-US" sz="2800" b="0" i="0" u="none" strike="noStrike" baseline="0" dirty="0">
                <a:solidFill>
                  <a:srgbClr val="994E9D"/>
                </a:solidFill>
              </a:rPr>
              <a:t>name</a:t>
            </a:r>
            <a:r>
              <a:rPr lang="en-US" sz="2800" b="0" i="0" u="none" strike="noStrike" baseline="0" dirty="0">
                <a:solidFill>
                  <a:srgbClr val="1F217D"/>
                </a:solidFill>
              </a:rPr>
              <a:t>=</a:t>
            </a:r>
            <a:r>
              <a:rPr lang="en-US" sz="2800" b="0" i="0" u="none" strike="noStrike" baseline="0" dirty="0">
                <a:solidFill>
                  <a:srgbClr val="AD9137"/>
                </a:solidFill>
              </a:rPr>
              <a:t>”</a:t>
            </a:r>
            <a:r>
              <a:rPr lang="en-US" sz="2800" b="0" i="0" u="none" strike="noStrike" baseline="0" dirty="0" err="1">
                <a:solidFill>
                  <a:srgbClr val="AD9137"/>
                </a:solidFill>
              </a:rPr>
              <a:t>sexo</a:t>
            </a:r>
            <a:r>
              <a:rPr lang="en-US" sz="2800" b="0" i="0" u="none" strike="noStrike" baseline="0" dirty="0">
                <a:solidFill>
                  <a:srgbClr val="AD9137"/>
                </a:solidFill>
              </a:rPr>
              <a:t>” </a:t>
            </a:r>
            <a:r>
              <a:rPr lang="en-US" sz="2800" b="0" i="0" u="none" strike="noStrike" baseline="0" dirty="0">
                <a:solidFill>
                  <a:srgbClr val="994E9D"/>
                </a:solidFill>
              </a:rPr>
              <a:t>checked</a:t>
            </a:r>
            <a:r>
              <a:rPr lang="en-US" sz="2800" b="0" i="0" u="none" strike="noStrike" baseline="0" dirty="0">
                <a:solidFill>
                  <a:srgbClr val="1F217D"/>
                </a:solidFill>
              </a:rPr>
              <a:t>/&gt;</a:t>
            </a:r>
            <a:r>
              <a:rPr lang="en-US" sz="2800" b="0" i="0" u="none" strike="noStrike" baseline="0" dirty="0" err="1">
                <a:solidFill>
                  <a:srgbClr val="000000"/>
                </a:solidFill>
              </a:rPr>
              <a:t>Masculino</a:t>
            </a:r>
            <a:endParaRPr lang="en-US" sz="2800" b="0" i="0" u="none" strike="noStrike" baseline="0" dirty="0">
              <a:solidFill>
                <a:srgbClr val="000000"/>
              </a:solidFill>
            </a:endParaRPr>
          </a:p>
          <a:p>
            <a:pPr lvl="2"/>
            <a:r>
              <a:rPr lang="en-US" sz="2800" b="0" i="0" u="none" strike="noStrike" baseline="0" dirty="0">
                <a:solidFill>
                  <a:srgbClr val="1F217D"/>
                </a:solidFill>
              </a:rPr>
              <a:t>&lt;</a:t>
            </a:r>
            <a:r>
              <a:rPr lang="en-US" sz="2800" b="0" i="0" u="none" strike="noStrike" baseline="0" dirty="0">
                <a:solidFill>
                  <a:srgbClr val="4D7FE3"/>
                </a:solidFill>
              </a:rPr>
              <a:t>input </a:t>
            </a:r>
            <a:r>
              <a:rPr lang="en-US" sz="2800" b="0" i="0" u="none" strike="noStrike" baseline="0" dirty="0">
                <a:solidFill>
                  <a:srgbClr val="994E9D"/>
                </a:solidFill>
              </a:rPr>
              <a:t>type</a:t>
            </a:r>
            <a:r>
              <a:rPr lang="en-US" sz="2800" b="0" i="0" u="none" strike="noStrike" baseline="0" dirty="0">
                <a:solidFill>
                  <a:srgbClr val="1F217D"/>
                </a:solidFill>
              </a:rPr>
              <a:t>=</a:t>
            </a:r>
            <a:r>
              <a:rPr lang="en-US" sz="2800" b="0" i="0" u="none" strike="noStrike" baseline="0" dirty="0">
                <a:solidFill>
                  <a:srgbClr val="AD9137"/>
                </a:solidFill>
              </a:rPr>
              <a:t>”radio” </a:t>
            </a:r>
            <a:r>
              <a:rPr lang="en-US" sz="2800" b="0" i="0" u="none" strike="noStrike" baseline="0" dirty="0">
                <a:solidFill>
                  <a:srgbClr val="994E9D"/>
                </a:solidFill>
              </a:rPr>
              <a:t>name</a:t>
            </a:r>
            <a:r>
              <a:rPr lang="en-US" sz="2800" b="0" i="0" u="none" strike="noStrike" baseline="0" dirty="0">
                <a:solidFill>
                  <a:srgbClr val="1F217D"/>
                </a:solidFill>
              </a:rPr>
              <a:t>=</a:t>
            </a:r>
            <a:r>
              <a:rPr lang="en-US" sz="2800" b="0" i="0" u="none" strike="noStrike" baseline="0" dirty="0">
                <a:solidFill>
                  <a:srgbClr val="AD9137"/>
                </a:solidFill>
              </a:rPr>
              <a:t>”</a:t>
            </a:r>
            <a:r>
              <a:rPr lang="en-US" sz="2800" b="0" i="0" u="none" strike="noStrike" baseline="0" dirty="0" err="1">
                <a:solidFill>
                  <a:srgbClr val="AD9137"/>
                </a:solidFill>
              </a:rPr>
              <a:t>sexo</a:t>
            </a:r>
            <a:r>
              <a:rPr lang="en-US" sz="2800" b="0" i="0" u="none" strike="noStrike" baseline="0" dirty="0">
                <a:solidFill>
                  <a:srgbClr val="AD9137"/>
                </a:solidFill>
              </a:rPr>
              <a:t>”</a:t>
            </a:r>
            <a:r>
              <a:rPr lang="en-US" sz="2800" b="0" i="0" u="none" strike="noStrike" baseline="0" dirty="0">
                <a:solidFill>
                  <a:srgbClr val="1F217D"/>
                </a:solidFill>
              </a:rPr>
              <a:t>/&gt;</a:t>
            </a:r>
            <a:r>
              <a:rPr lang="en-US" sz="2800" b="0" i="0" u="none" strike="noStrike" baseline="0" dirty="0" err="1">
                <a:solidFill>
                  <a:srgbClr val="000000"/>
                </a:solidFill>
              </a:rPr>
              <a:t>Feminino</a:t>
            </a:r>
            <a:endParaRPr lang="en-US" sz="2800" b="0" i="0" u="none" strike="noStrike" baseline="0" dirty="0">
              <a:solidFill>
                <a:srgbClr val="000000"/>
              </a:solidFill>
            </a:endParaRPr>
          </a:p>
          <a:p>
            <a:pPr lvl="2"/>
            <a:r>
              <a:rPr lang="en-US" sz="2800" b="0" i="0" u="none" strike="noStrike" baseline="0" dirty="0">
                <a:solidFill>
                  <a:srgbClr val="1F217D"/>
                </a:solidFill>
              </a:rPr>
              <a:t>&lt;</a:t>
            </a:r>
            <a:r>
              <a:rPr lang="en-US" sz="2800" b="0" i="0" u="none" strike="noStrike" baseline="0" dirty="0">
                <a:solidFill>
                  <a:srgbClr val="4D7FE3"/>
                </a:solidFill>
              </a:rPr>
              <a:t>input </a:t>
            </a:r>
            <a:r>
              <a:rPr lang="en-US" sz="2800" b="0" i="0" u="none" strike="noStrike" baseline="0" dirty="0">
                <a:solidFill>
                  <a:srgbClr val="994E9D"/>
                </a:solidFill>
              </a:rPr>
              <a:t>type</a:t>
            </a:r>
            <a:r>
              <a:rPr lang="en-US" sz="2800" b="0" i="0" u="none" strike="noStrike" baseline="0" dirty="0">
                <a:solidFill>
                  <a:srgbClr val="1F217D"/>
                </a:solidFill>
              </a:rPr>
              <a:t>=</a:t>
            </a:r>
            <a:r>
              <a:rPr lang="en-US" sz="2800" b="0" i="0" u="none" strike="noStrike" baseline="0" dirty="0">
                <a:solidFill>
                  <a:srgbClr val="AD9137"/>
                </a:solidFill>
              </a:rPr>
              <a:t>”radio” </a:t>
            </a:r>
            <a:r>
              <a:rPr lang="en-US" sz="2800" b="0" i="0" u="none" strike="noStrike" baseline="0" dirty="0">
                <a:solidFill>
                  <a:srgbClr val="994E9D"/>
                </a:solidFill>
              </a:rPr>
              <a:t>name</a:t>
            </a:r>
            <a:r>
              <a:rPr lang="en-US" sz="2800" b="0" i="0" u="none" strike="noStrike" baseline="0" dirty="0">
                <a:solidFill>
                  <a:srgbClr val="1F217D"/>
                </a:solidFill>
              </a:rPr>
              <a:t>=</a:t>
            </a:r>
            <a:r>
              <a:rPr lang="en-US" sz="2800" b="0" i="0" u="none" strike="noStrike" baseline="0" dirty="0">
                <a:solidFill>
                  <a:srgbClr val="AD9137"/>
                </a:solidFill>
              </a:rPr>
              <a:t>”</a:t>
            </a:r>
            <a:r>
              <a:rPr lang="en-US" sz="2800" b="0" i="0" u="none" strike="noStrike" baseline="0" dirty="0" err="1">
                <a:solidFill>
                  <a:srgbClr val="AD9137"/>
                </a:solidFill>
              </a:rPr>
              <a:t>sexo</a:t>
            </a:r>
            <a:r>
              <a:rPr lang="en-US" sz="2800" b="0" i="0" u="none" strike="noStrike" baseline="0" dirty="0">
                <a:solidFill>
                  <a:srgbClr val="AD9137"/>
                </a:solidFill>
              </a:rPr>
              <a:t>”</a:t>
            </a:r>
            <a:r>
              <a:rPr lang="en-US" sz="2800" b="0" i="0" u="none" strike="noStrike" baseline="0" dirty="0">
                <a:solidFill>
                  <a:srgbClr val="1F217D"/>
                </a:solidFill>
              </a:rPr>
              <a:t>/&gt;</a:t>
            </a:r>
            <a:r>
              <a:rPr lang="en-US" sz="2800" b="0" i="0" u="none" strike="noStrike" baseline="0" dirty="0">
                <a:solidFill>
                  <a:srgbClr val="000000"/>
                </a:solidFill>
              </a:rPr>
              <a:t>Outros</a:t>
            </a:r>
          </a:p>
          <a:p>
            <a:pPr lvl="1"/>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endParaRPr lang="pt-BR" sz="2800" b="1" dirty="0"/>
          </a:p>
        </p:txBody>
      </p:sp>
      <p:pic>
        <p:nvPicPr>
          <p:cNvPr id="4" name="Imagem 3">
            <a:extLst>
              <a:ext uri="{FF2B5EF4-FFF2-40B4-BE49-F238E27FC236}">
                <a16:creationId xmlns:a16="http://schemas.microsoft.com/office/drawing/2014/main" id="{91159895-E9DF-43E6-D364-5C3DBDE598FB}"/>
              </a:ext>
            </a:extLst>
          </p:cNvPr>
          <p:cNvPicPr>
            <a:picLocks noChangeAspect="1"/>
          </p:cNvPicPr>
          <p:nvPr/>
        </p:nvPicPr>
        <p:blipFill>
          <a:blip r:embed="rId4"/>
          <a:stretch>
            <a:fillRect/>
          </a:stretch>
        </p:blipFill>
        <p:spPr>
          <a:xfrm>
            <a:off x="2247760" y="7128372"/>
            <a:ext cx="6957886" cy="968054"/>
          </a:xfrm>
          <a:prstGeom prst="rect">
            <a:avLst/>
          </a:prstGeom>
        </p:spPr>
      </p:pic>
    </p:spTree>
    <p:extLst>
      <p:ext uri="{BB962C8B-B14F-4D97-AF65-F5344CB8AC3E}">
        <p14:creationId xmlns:p14="http://schemas.microsoft.com/office/powerpoint/2010/main" val="3563184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AE1A4-975F-9728-26E5-855E4A576969}"/>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78B1EEE3-40BB-678A-F8E3-D538E1779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6C89B13B-929F-A3EE-ECBB-6B360C7F8AB0}"/>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0A8C3135-EA23-3BD1-3364-B52D9422971C}"/>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EF462B5E-DCF9-7DCF-216F-9584220D0C95}"/>
              </a:ext>
            </a:extLst>
          </p:cNvPr>
          <p:cNvSpPr txBox="1"/>
          <p:nvPr/>
        </p:nvSpPr>
        <p:spPr>
          <a:xfrm>
            <a:off x="1342492" y="3619500"/>
            <a:ext cx="15726308" cy="3108543"/>
          </a:xfrm>
          <a:prstGeom prst="rect">
            <a:avLst/>
          </a:prstGeom>
          <a:noFill/>
        </p:spPr>
        <p:txBody>
          <a:bodyPr wrap="square">
            <a:spAutoFit/>
          </a:bodyPr>
          <a:lstStyle/>
          <a:p>
            <a:pPr algn="just"/>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”range”</a:t>
            </a:r>
            <a:r>
              <a:rPr lang="pt-BR" sz="2800" b="0" i="0" u="none" strike="noStrike" baseline="0" dirty="0">
                <a:solidFill>
                  <a:srgbClr val="1F217D"/>
                </a:solidFill>
              </a:rPr>
              <a:t>/&gt;</a:t>
            </a:r>
            <a:r>
              <a:rPr lang="pt-BR" sz="2800" b="0" i="0" u="none" strike="noStrike" baseline="0" dirty="0">
                <a:solidFill>
                  <a:srgbClr val="585757"/>
                </a:solidFill>
              </a:rPr>
              <a:t>: cria um controle deslizante para a seleção de um determinado número em um limite. Você define o limite utilizando os atributos </a:t>
            </a:r>
            <a:r>
              <a:rPr lang="pt-BR" sz="2800" b="1" i="0" u="none" strike="noStrike" baseline="0" dirty="0">
                <a:solidFill>
                  <a:srgbClr val="585757"/>
                </a:solidFill>
              </a:rPr>
              <a:t>min </a:t>
            </a:r>
            <a:r>
              <a:rPr lang="pt-BR" sz="2800" b="0" i="0" u="none" strike="noStrike" baseline="0" dirty="0">
                <a:solidFill>
                  <a:srgbClr val="585757"/>
                </a:solidFill>
              </a:rPr>
              <a:t>e </a:t>
            </a:r>
            <a:r>
              <a:rPr lang="pt-BR" sz="2800" b="1" i="0" u="none" strike="noStrike" baseline="0" dirty="0" err="1">
                <a:solidFill>
                  <a:srgbClr val="585757"/>
                </a:solidFill>
              </a:rPr>
              <a:t>max</a:t>
            </a:r>
            <a:r>
              <a:rPr lang="pt-BR" sz="2800" b="0" i="0" u="none" strike="noStrike" baseline="0" dirty="0">
                <a:solidFill>
                  <a:srgbClr val="585757"/>
                </a:solidFill>
              </a:rPr>
              <a:t>. O incremento do valor é definido pelo atributo </a:t>
            </a:r>
            <a:r>
              <a:rPr lang="pt-BR" sz="2800" b="1" i="0" u="none" strike="noStrike" baseline="0" dirty="0">
                <a:solidFill>
                  <a:srgbClr val="585757"/>
                </a:solidFill>
              </a:rPr>
              <a:t>step</a:t>
            </a:r>
            <a:r>
              <a:rPr lang="pt-BR" sz="2800" b="0" i="0" u="none" strike="noStrike" baseline="0" dirty="0">
                <a:solidFill>
                  <a:srgbClr val="585757"/>
                </a:solidFill>
              </a:rPr>
              <a:t>.</a:t>
            </a:r>
          </a:p>
          <a:p>
            <a:pPr algn="just"/>
            <a:endParaRPr lang="pt-BR" sz="2800" dirty="0">
              <a:solidFill>
                <a:srgbClr val="1F217D"/>
              </a:solidFill>
            </a:endParaRPr>
          </a:p>
          <a:p>
            <a:pPr lvl="1"/>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p>
          <a:p>
            <a:pPr lvl="1"/>
            <a:r>
              <a:rPr lang="en-US" sz="2800" b="0" i="0" u="none" strike="noStrike" baseline="0" dirty="0">
                <a:solidFill>
                  <a:srgbClr val="000000"/>
                </a:solidFill>
              </a:rPr>
              <a:t>	0 </a:t>
            </a:r>
            <a:r>
              <a:rPr lang="en-US" sz="2800" b="0" i="0" u="none" strike="noStrike" baseline="0" dirty="0">
                <a:solidFill>
                  <a:srgbClr val="1F217D"/>
                </a:solidFill>
              </a:rPr>
              <a:t>&lt;</a:t>
            </a:r>
            <a:r>
              <a:rPr lang="en-US" sz="2800" b="0" i="0" u="none" strike="noStrike" baseline="0" dirty="0">
                <a:solidFill>
                  <a:srgbClr val="4D7FE3"/>
                </a:solidFill>
              </a:rPr>
              <a:t>input </a:t>
            </a:r>
            <a:r>
              <a:rPr lang="en-US" sz="2800" b="0" i="0" u="none" strike="noStrike" baseline="0" dirty="0">
                <a:solidFill>
                  <a:srgbClr val="994E9D"/>
                </a:solidFill>
              </a:rPr>
              <a:t>type</a:t>
            </a:r>
            <a:r>
              <a:rPr lang="en-US" sz="2800" b="0" i="0" u="none" strike="noStrike" baseline="0" dirty="0">
                <a:solidFill>
                  <a:srgbClr val="1F217D"/>
                </a:solidFill>
              </a:rPr>
              <a:t>=</a:t>
            </a:r>
            <a:r>
              <a:rPr lang="en-US" sz="2800" b="0" i="0" u="none" strike="noStrike" baseline="0" dirty="0">
                <a:solidFill>
                  <a:srgbClr val="AD9137"/>
                </a:solidFill>
              </a:rPr>
              <a:t>”range” </a:t>
            </a:r>
            <a:r>
              <a:rPr lang="en-US" sz="2800" b="0" i="0" u="none" strike="noStrike" baseline="0" dirty="0">
                <a:solidFill>
                  <a:srgbClr val="994E9D"/>
                </a:solidFill>
              </a:rPr>
              <a:t>min</a:t>
            </a:r>
            <a:r>
              <a:rPr lang="en-US" sz="2800" b="0" i="0" u="none" strike="noStrike" baseline="0" dirty="0">
                <a:solidFill>
                  <a:srgbClr val="1F217D"/>
                </a:solidFill>
              </a:rPr>
              <a:t>=</a:t>
            </a:r>
            <a:r>
              <a:rPr lang="en-US" sz="2800" b="0" i="0" u="none" strike="noStrike" baseline="0" dirty="0">
                <a:solidFill>
                  <a:srgbClr val="AD9137"/>
                </a:solidFill>
              </a:rPr>
              <a:t>”0” </a:t>
            </a:r>
            <a:r>
              <a:rPr lang="en-US" sz="2800" b="0" i="0" u="none" strike="noStrike" baseline="0" dirty="0">
                <a:solidFill>
                  <a:srgbClr val="994E9D"/>
                </a:solidFill>
              </a:rPr>
              <a:t>max</a:t>
            </a:r>
            <a:r>
              <a:rPr lang="en-US" sz="2800" b="0" i="0" u="none" strike="noStrike" baseline="0" dirty="0">
                <a:solidFill>
                  <a:srgbClr val="1F217D"/>
                </a:solidFill>
              </a:rPr>
              <a:t>=</a:t>
            </a:r>
            <a:r>
              <a:rPr lang="en-US" sz="2800" b="0" i="0" u="none" strike="noStrike" baseline="0" dirty="0">
                <a:solidFill>
                  <a:srgbClr val="AD9137"/>
                </a:solidFill>
              </a:rPr>
              <a:t>”100” </a:t>
            </a:r>
            <a:r>
              <a:rPr lang="en-US" sz="2800" b="0" i="0" u="none" strike="noStrike" baseline="0" dirty="0">
                <a:solidFill>
                  <a:srgbClr val="994E9D"/>
                </a:solidFill>
              </a:rPr>
              <a:t>step</a:t>
            </a:r>
            <a:r>
              <a:rPr lang="en-US" sz="2800" b="0" i="0" u="none" strike="noStrike" baseline="0" dirty="0">
                <a:solidFill>
                  <a:srgbClr val="1F217D"/>
                </a:solidFill>
              </a:rPr>
              <a:t>=</a:t>
            </a:r>
            <a:r>
              <a:rPr lang="en-US" sz="2800" b="0" i="0" u="none" strike="noStrike" baseline="0" dirty="0">
                <a:solidFill>
                  <a:srgbClr val="AD9137"/>
                </a:solidFill>
              </a:rPr>
              <a:t>”10”</a:t>
            </a:r>
            <a:r>
              <a:rPr lang="en-US" sz="2800" b="0" i="0" u="none" strike="noStrike" baseline="0" dirty="0">
                <a:solidFill>
                  <a:srgbClr val="1F217D"/>
                </a:solidFill>
              </a:rPr>
              <a:t>/&gt; </a:t>
            </a:r>
            <a:r>
              <a:rPr lang="en-US" sz="2800" b="0" i="0" u="none" strike="noStrike" baseline="0" dirty="0">
                <a:solidFill>
                  <a:srgbClr val="000000"/>
                </a:solidFill>
              </a:rPr>
              <a:t>100</a:t>
            </a:r>
          </a:p>
          <a:p>
            <a:pPr lvl="1"/>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endParaRPr lang="pt-BR" sz="2800" b="1" dirty="0"/>
          </a:p>
        </p:txBody>
      </p:sp>
      <p:pic>
        <p:nvPicPr>
          <p:cNvPr id="5" name="Imagem 4">
            <a:extLst>
              <a:ext uri="{FF2B5EF4-FFF2-40B4-BE49-F238E27FC236}">
                <a16:creationId xmlns:a16="http://schemas.microsoft.com/office/drawing/2014/main" id="{76E8E295-E426-1D81-C652-AF36085669F2}"/>
              </a:ext>
            </a:extLst>
          </p:cNvPr>
          <p:cNvPicPr>
            <a:picLocks noChangeAspect="1"/>
          </p:cNvPicPr>
          <p:nvPr/>
        </p:nvPicPr>
        <p:blipFill>
          <a:blip r:embed="rId4"/>
          <a:stretch>
            <a:fillRect/>
          </a:stretch>
        </p:blipFill>
        <p:spPr>
          <a:xfrm>
            <a:off x="5088023" y="7314486"/>
            <a:ext cx="7322763" cy="1270714"/>
          </a:xfrm>
          <a:prstGeom prst="rect">
            <a:avLst/>
          </a:prstGeom>
        </p:spPr>
      </p:pic>
    </p:spTree>
    <p:extLst>
      <p:ext uri="{BB962C8B-B14F-4D97-AF65-F5344CB8AC3E}">
        <p14:creationId xmlns:p14="http://schemas.microsoft.com/office/powerpoint/2010/main" val="3232287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519CE-24C2-0ACF-ACDB-BADDE6C4E75F}"/>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EF7D8AAE-87ED-2176-3C2D-66F9912A2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ADB705CF-679D-4692-BEC1-33EB2548F615}"/>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843B5BE4-B1E6-567E-DD17-E75AB613572F}"/>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F7EF7880-F4D2-55A0-D48B-B37A61C71709}"/>
              </a:ext>
            </a:extLst>
          </p:cNvPr>
          <p:cNvSpPr txBox="1"/>
          <p:nvPr/>
        </p:nvSpPr>
        <p:spPr>
          <a:xfrm>
            <a:off x="1342492" y="3619500"/>
            <a:ext cx="15726308" cy="5693866"/>
          </a:xfrm>
          <a:prstGeom prst="rect">
            <a:avLst/>
          </a:prstGeom>
          <a:noFill/>
        </p:spPr>
        <p:txBody>
          <a:bodyPr wrap="square">
            <a:spAutoFit/>
          </a:bodyPr>
          <a:lstStyle/>
          <a:p>
            <a:pPr marL="457200" indent="-457200" algn="just">
              <a:buFont typeface="Arial" panose="020B0604020202020204" pitchFamily="34" charset="0"/>
              <a:buChar char="•"/>
            </a:pP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”reset”</a:t>
            </a:r>
            <a:r>
              <a:rPr lang="pt-BR" sz="2800" b="0" i="0" u="none" strike="noStrike" baseline="0" dirty="0">
                <a:solidFill>
                  <a:srgbClr val="1F217D"/>
                </a:solidFill>
              </a:rPr>
              <a:t>/&gt;</a:t>
            </a:r>
            <a:r>
              <a:rPr lang="pt-BR" sz="2800" b="0" i="0" u="none" strike="noStrike" baseline="0" dirty="0">
                <a:solidFill>
                  <a:srgbClr val="585757"/>
                </a:solidFill>
              </a:rPr>
              <a:t>: cria um botão que permite redefinir o valor de todos os campos do formulário para o seu valor padrão.</a:t>
            </a:r>
          </a:p>
          <a:p>
            <a:pPr marL="457200" indent="-457200" algn="just">
              <a:buFont typeface="Arial" panose="020B0604020202020204" pitchFamily="34" charset="0"/>
              <a:buChar char="•"/>
            </a:pP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a:t>
            </a:r>
            <a:r>
              <a:rPr lang="pt-BR" sz="2800" b="0" i="0" u="none" strike="noStrike" baseline="0" dirty="0" err="1">
                <a:solidFill>
                  <a:srgbClr val="AD9137"/>
                </a:solidFill>
              </a:rPr>
              <a:t>search</a:t>
            </a:r>
            <a:r>
              <a:rPr lang="pt-BR" sz="2800" b="0" i="0" u="none" strike="noStrike" baseline="0" dirty="0">
                <a:solidFill>
                  <a:srgbClr val="AD9137"/>
                </a:solidFill>
              </a:rPr>
              <a:t>”</a:t>
            </a:r>
            <a:r>
              <a:rPr lang="pt-BR" sz="2800" b="0" i="0" u="none" strike="noStrike" baseline="0" dirty="0">
                <a:solidFill>
                  <a:srgbClr val="1F217D"/>
                </a:solidFill>
              </a:rPr>
              <a:t>/&gt;</a:t>
            </a:r>
            <a:r>
              <a:rPr lang="pt-BR" sz="2800" b="0" i="0" u="none" strike="noStrike" baseline="0" dirty="0">
                <a:solidFill>
                  <a:srgbClr val="585757"/>
                </a:solidFill>
              </a:rPr>
              <a:t>: define um campo de pesquisa que se comporta como um campo de texto simples.</a:t>
            </a:r>
          </a:p>
          <a:p>
            <a:pPr marL="457200" indent="-457200" algn="just">
              <a:buFont typeface="Arial" panose="020B0604020202020204" pitchFamily="34" charset="0"/>
              <a:buChar char="•"/>
            </a:pP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a:t>
            </a:r>
            <a:r>
              <a:rPr lang="pt-BR" sz="2800" b="0" i="0" u="none" strike="noStrike" baseline="0" dirty="0" err="1">
                <a:solidFill>
                  <a:srgbClr val="AD9137"/>
                </a:solidFill>
              </a:rPr>
              <a:t>submit</a:t>
            </a:r>
            <a:r>
              <a:rPr lang="pt-BR" sz="2800" b="0" i="0" u="none" strike="noStrike" baseline="0" dirty="0">
                <a:solidFill>
                  <a:srgbClr val="AD9137"/>
                </a:solidFill>
              </a:rPr>
              <a:t>”</a:t>
            </a:r>
            <a:r>
              <a:rPr lang="pt-BR" sz="2800" b="0" i="0" u="none" strike="noStrike" baseline="0" dirty="0">
                <a:solidFill>
                  <a:srgbClr val="1F217D"/>
                </a:solidFill>
              </a:rPr>
              <a:t>/&gt;</a:t>
            </a:r>
            <a:r>
              <a:rPr lang="pt-BR" sz="2800" b="0" i="0" u="none" strike="noStrike" baseline="0" dirty="0">
                <a:solidFill>
                  <a:srgbClr val="585757"/>
                </a:solidFill>
              </a:rPr>
              <a:t>: cria um botão que permite enviar todos os dados do formulário para uma página no servidor. A página é especificada no atributo </a:t>
            </a:r>
            <a:r>
              <a:rPr lang="pt-BR" sz="2800" b="1" i="0" u="none" strike="noStrike" baseline="0" dirty="0" err="1">
                <a:solidFill>
                  <a:srgbClr val="585757"/>
                </a:solidFill>
              </a:rPr>
              <a:t>action</a:t>
            </a:r>
            <a:r>
              <a:rPr lang="pt-BR" sz="2800" b="1" i="0" u="none" strike="noStrike" baseline="0" dirty="0">
                <a:solidFill>
                  <a:srgbClr val="585757"/>
                </a:solidFill>
              </a:rPr>
              <a:t> </a:t>
            </a:r>
            <a:r>
              <a:rPr lang="pt-BR" sz="2800" b="0" i="0" u="none" strike="noStrike" baseline="0" dirty="0">
                <a:solidFill>
                  <a:srgbClr val="585757"/>
                </a:solidFill>
              </a:rPr>
              <a:t>do formulário</a:t>
            </a:r>
          </a:p>
          <a:p>
            <a:pPr algn="just"/>
            <a:endParaRPr lang="pt-BR" sz="2800" dirty="0">
              <a:solidFill>
                <a:srgbClr val="585757"/>
              </a:solidFill>
            </a:endParaRPr>
          </a:p>
          <a:p>
            <a:pPr lvl="2"/>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4D7FE3"/>
                </a:solidFill>
              </a:rPr>
              <a:t> </a:t>
            </a:r>
            <a:r>
              <a:rPr lang="pt-BR" sz="2800" b="0" i="0" u="none" strike="noStrike" baseline="0" dirty="0" err="1">
                <a:solidFill>
                  <a:srgbClr val="994E9D"/>
                </a:solidFill>
              </a:rPr>
              <a:t>action</a:t>
            </a:r>
            <a:r>
              <a:rPr lang="pt-BR" sz="2800" b="0" i="0" u="none" strike="noStrike" baseline="0" dirty="0">
                <a:solidFill>
                  <a:srgbClr val="1F217D"/>
                </a:solidFill>
              </a:rPr>
              <a:t>=</a:t>
            </a:r>
            <a:r>
              <a:rPr lang="pt-BR" sz="2800" b="0" i="0" u="none" strike="noStrike" baseline="0" dirty="0">
                <a:solidFill>
                  <a:srgbClr val="AD9137"/>
                </a:solidFill>
              </a:rPr>
              <a:t>”/principal.html”</a:t>
            </a:r>
            <a:r>
              <a:rPr lang="pt-BR" sz="2800" b="0" i="0" u="none" strike="noStrike" baseline="0" dirty="0">
                <a:solidFill>
                  <a:srgbClr val="1F217D"/>
                </a:solidFill>
              </a:rPr>
              <a:t>&gt;</a:t>
            </a:r>
          </a:p>
          <a:p>
            <a:pPr lvl="3"/>
            <a:r>
              <a:rPr lang="pt-BR" sz="2800" b="0" i="0" u="none" strike="noStrike" baseline="0" dirty="0">
                <a:solidFill>
                  <a:srgbClr val="000000"/>
                </a:solidFill>
              </a:rPr>
              <a:t>&lt;</a:t>
            </a:r>
            <a:r>
              <a:rPr lang="pt-BR" sz="2800" b="0" i="0" u="none" strike="noStrike" baseline="0" dirty="0">
                <a:solidFill>
                  <a:srgbClr val="4D7FE3"/>
                </a:solidFill>
              </a:rPr>
              <a:t>p</a:t>
            </a:r>
            <a:r>
              <a:rPr lang="pt-BR" sz="2800" b="0" i="0" u="none" strike="noStrike" baseline="0" dirty="0">
                <a:solidFill>
                  <a:srgbClr val="000000"/>
                </a:solidFill>
              </a:rPr>
              <a:t>&gt;</a:t>
            </a:r>
          </a:p>
          <a:p>
            <a:pPr lvl="3"/>
            <a:r>
              <a:rPr lang="pt-BR" sz="2800" b="0" i="0" u="none" strike="noStrike" baseline="0" dirty="0">
                <a:solidFill>
                  <a:srgbClr val="000000"/>
                </a:solidFill>
              </a:rPr>
              <a:t>Campo texto: </a:t>
            </a: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a:t>
            </a:r>
            <a:r>
              <a:rPr lang="pt-BR" sz="2800" b="0" i="0" u="none" strike="noStrike" baseline="0" dirty="0" err="1">
                <a:solidFill>
                  <a:srgbClr val="AD9137"/>
                </a:solidFill>
              </a:rPr>
              <a:t>text</a:t>
            </a:r>
            <a:r>
              <a:rPr lang="pt-BR" sz="2800" b="0" i="0" u="none" strike="noStrike" baseline="0" dirty="0">
                <a:solidFill>
                  <a:srgbClr val="AD9137"/>
                </a:solidFill>
              </a:rPr>
              <a:t>”</a:t>
            </a:r>
            <a:r>
              <a:rPr lang="pt-BR" sz="2800" b="0" i="0" u="none" strike="noStrike" baseline="0" dirty="0">
                <a:solidFill>
                  <a:srgbClr val="1F217D"/>
                </a:solidFill>
              </a:rPr>
              <a:t>/&gt;</a:t>
            </a:r>
          </a:p>
          <a:p>
            <a:pPr lvl="3"/>
            <a:r>
              <a:rPr lang="pt-BR" sz="2800" b="0" i="0" u="none" strike="noStrike" baseline="0" dirty="0">
                <a:solidFill>
                  <a:srgbClr val="1F217D"/>
                </a:solidFill>
              </a:rPr>
              <a:t>&lt;/</a:t>
            </a:r>
            <a:r>
              <a:rPr lang="pt-BR" sz="2800" b="0" i="0" u="none" strike="noStrike" baseline="0" dirty="0">
                <a:solidFill>
                  <a:srgbClr val="4D7FE3"/>
                </a:solidFill>
              </a:rPr>
              <a:t>p</a:t>
            </a:r>
            <a:r>
              <a:rPr lang="pt-BR" sz="2800" b="0" i="0" u="none" strike="noStrike" baseline="0" dirty="0">
                <a:solidFill>
                  <a:srgbClr val="1F217D"/>
                </a:solidFill>
              </a:rPr>
              <a:t>&gt;</a:t>
            </a:r>
          </a:p>
          <a:p>
            <a:pPr lvl="3"/>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a:t>
            </a:r>
            <a:r>
              <a:rPr lang="pt-BR" sz="2800" b="0" i="0" u="none" strike="noStrike" baseline="0" dirty="0" err="1">
                <a:solidFill>
                  <a:srgbClr val="AD9137"/>
                </a:solidFill>
              </a:rPr>
              <a:t>submit</a:t>
            </a:r>
            <a:r>
              <a:rPr lang="pt-BR" sz="2800" b="0" i="0" u="none" strike="noStrike" baseline="0" dirty="0">
                <a:solidFill>
                  <a:srgbClr val="AD9137"/>
                </a:solidFill>
              </a:rPr>
              <a: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”Enviar”</a:t>
            </a:r>
            <a:r>
              <a:rPr lang="pt-BR" sz="2800" b="0" i="0" u="none" strike="noStrike" baseline="0" dirty="0">
                <a:solidFill>
                  <a:srgbClr val="1F217D"/>
                </a:solidFill>
              </a:rPr>
              <a:t>/&gt;</a:t>
            </a:r>
          </a:p>
          <a:p>
            <a:pPr lvl="2"/>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endParaRPr lang="pt-BR" sz="2800" b="1" dirty="0"/>
          </a:p>
        </p:txBody>
      </p:sp>
    </p:spTree>
    <p:extLst>
      <p:ext uri="{BB962C8B-B14F-4D97-AF65-F5344CB8AC3E}">
        <p14:creationId xmlns:p14="http://schemas.microsoft.com/office/powerpoint/2010/main" val="2056745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0B774-21C3-5A62-06CB-1F65626C84A3}"/>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8E30238A-E940-985F-2D5D-CA818F428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DE8F1B9E-0032-210B-F745-04949710C762}"/>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B77065B6-978C-C6B3-98FA-F6CE2BA2AC16}"/>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9E4F2584-1608-8524-8501-11717EA88172}"/>
              </a:ext>
            </a:extLst>
          </p:cNvPr>
          <p:cNvSpPr txBox="1"/>
          <p:nvPr/>
        </p:nvSpPr>
        <p:spPr>
          <a:xfrm>
            <a:off x="1342492" y="3619500"/>
            <a:ext cx="15726308" cy="4832092"/>
          </a:xfrm>
          <a:prstGeom prst="rect">
            <a:avLst/>
          </a:prstGeom>
          <a:noFill/>
        </p:spPr>
        <p:txBody>
          <a:bodyPr wrap="square">
            <a:spAutoFit/>
          </a:bodyPr>
          <a:lstStyle/>
          <a:p>
            <a:pPr marL="457200" indent="-457200" algn="just">
              <a:buFont typeface="Arial" panose="020B0604020202020204" pitchFamily="34" charset="0"/>
              <a:buChar char="•"/>
            </a:pPr>
            <a:r>
              <a:rPr lang="pt-BR" sz="2800" b="0" i="0" u="none" strike="noStrike" baseline="0" dirty="0">
                <a:solidFill>
                  <a:srgbClr val="585757"/>
                </a:solidFill>
              </a:rPr>
              <a:t>Por padrão, o formulário utiliza o método GET do protocolo HTTP para enviar as informações para o servidor, nesse método as informações são passadas na URL. </a:t>
            </a:r>
          </a:p>
          <a:p>
            <a:pPr marL="457200" indent="-457200" algn="just">
              <a:buFont typeface="Arial" panose="020B0604020202020204" pitchFamily="34" charset="0"/>
              <a:buChar char="•"/>
            </a:pPr>
            <a:endParaRPr lang="pt-BR" sz="2800" dirty="0">
              <a:solidFill>
                <a:srgbClr val="585757"/>
              </a:solidFill>
            </a:endParaRPr>
          </a:p>
          <a:p>
            <a:pPr marL="457200" indent="-457200" algn="just">
              <a:buFont typeface="Arial" panose="020B0604020202020204" pitchFamily="34" charset="0"/>
              <a:buChar char="•"/>
            </a:pPr>
            <a:r>
              <a:rPr lang="pt-BR" sz="2800" b="0" i="0" u="none" strike="noStrike" baseline="0" dirty="0">
                <a:solidFill>
                  <a:srgbClr val="585757"/>
                </a:solidFill>
              </a:rPr>
              <a:t>Exemplo:</a:t>
            </a:r>
            <a:endParaRPr lang="pt-BR" sz="2800" b="0" i="1" u="none" strike="noStrike" baseline="0" dirty="0">
              <a:solidFill>
                <a:srgbClr val="585757"/>
              </a:solidFill>
            </a:endParaRPr>
          </a:p>
          <a:p>
            <a:pPr marL="457200" indent="-457200" algn="just">
              <a:buFont typeface="Arial" panose="020B0604020202020204" pitchFamily="34" charset="0"/>
              <a:buChar char="•"/>
            </a:pPr>
            <a:endParaRPr lang="pt-BR" sz="2800" b="0" i="0" u="none" strike="noStrike" baseline="0" dirty="0">
              <a:solidFill>
                <a:srgbClr val="585757"/>
              </a:solidFill>
            </a:endParaRPr>
          </a:p>
          <a:p>
            <a:pPr marL="457200" indent="-457200" algn="just">
              <a:buFont typeface="Arial" panose="020B0604020202020204" pitchFamily="34" charset="0"/>
              <a:buChar char="•"/>
            </a:pPr>
            <a:r>
              <a:rPr lang="pt-BR" sz="2800" b="0" i="0" u="none" strike="noStrike" baseline="0" dirty="0">
                <a:solidFill>
                  <a:srgbClr val="585757"/>
                </a:solidFill>
              </a:rPr>
              <a:t>Veja que os dados ficam visíveis no navegador para o nosso usuário (inclusive a senha). </a:t>
            </a:r>
          </a:p>
          <a:p>
            <a:pPr marL="457200" indent="-457200" algn="just">
              <a:buFont typeface="Arial" panose="020B0604020202020204" pitchFamily="34" charset="0"/>
              <a:buChar char="•"/>
            </a:pPr>
            <a:endParaRPr lang="pt-BR" sz="2800" dirty="0">
              <a:solidFill>
                <a:srgbClr val="585757"/>
              </a:solidFill>
            </a:endParaRPr>
          </a:p>
          <a:p>
            <a:pPr marL="457200" indent="-457200" algn="just">
              <a:buFont typeface="Arial" panose="020B0604020202020204" pitchFamily="34" charset="0"/>
              <a:buChar char="•"/>
            </a:pPr>
            <a:r>
              <a:rPr lang="pt-BR" sz="2800" b="0" i="0" u="none" strike="noStrike" baseline="0" dirty="0">
                <a:solidFill>
                  <a:srgbClr val="585757"/>
                </a:solidFill>
              </a:rPr>
              <a:t>Para evitar isso, você pode trocar para o método POST do HTTP.</a:t>
            </a:r>
          </a:p>
          <a:p>
            <a:pPr marL="457200" indent="-457200" algn="just">
              <a:buFont typeface="Arial" panose="020B0604020202020204" pitchFamily="34" charset="0"/>
              <a:buChar char="•"/>
            </a:pPr>
            <a:endParaRPr lang="pt-BR" sz="2800" dirty="0">
              <a:solidFill>
                <a:srgbClr val="585757"/>
              </a:solidFill>
            </a:endParaRPr>
          </a:p>
          <a:p>
            <a:pPr marL="457200" indent="-457200" algn="just">
              <a:buFont typeface="Arial" panose="020B0604020202020204" pitchFamily="34" charset="0"/>
              <a:buChar char="•"/>
            </a:pPr>
            <a:r>
              <a:rPr lang="pt-BR" sz="2800" b="0" i="0" u="none" strike="noStrike" baseline="0" dirty="0">
                <a:solidFill>
                  <a:srgbClr val="585757"/>
                </a:solidFill>
              </a:rPr>
              <a:t> Para isso utilize o atributo </a:t>
            </a:r>
            <a:r>
              <a:rPr lang="pt-BR" sz="2800" b="1" i="0" u="none" strike="noStrike" baseline="0" dirty="0" err="1">
                <a:solidFill>
                  <a:srgbClr val="585757"/>
                </a:solidFill>
              </a:rPr>
              <a:t>method</a:t>
            </a:r>
            <a:r>
              <a:rPr lang="pt-BR" sz="2800" b="1" i="0" u="none" strike="noStrike" baseline="0" dirty="0">
                <a:solidFill>
                  <a:srgbClr val="585757"/>
                </a:solidFill>
              </a:rPr>
              <a:t> </a:t>
            </a:r>
            <a:r>
              <a:rPr lang="pt-BR" sz="2800" b="0" i="0" u="none" strike="noStrike" baseline="0" dirty="0">
                <a:solidFill>
                  <a:srgbClr val="585757"/>
                </a:solidFill>
              </a:rPr>
              <a:t>do formulário com o valor </a:t>
            </a:r>
            <a:r>
              <a:rPr lang="pt-BR" sz="2800" b="1" i="0" u="none" strike="noStrike" baseline="0" dirty="0">
                <a:solidFill>
                  <a:srgbClr val="585757"/>
                </a:solidFill>
              </a:rPr>
              <a:t>post. </a:t>
            </a:r>
          </a:p>
          <a:p>
            <a:pPr marL="457200" indent="-457200" algn="just">
              <a:buFont typeface="Arial" panose="020B0604020202020204" pitchFamily="34" charset="0"/>
              <a:buChar char="•"/>
            </a:pPr>
            <a:endParaRPr lang="pt-BR" sz="2800" b="1" dirty="0">
              <a:solidFill>
                <a:srgbClr val="585757"/>
              </a:solidFill>
            </a:endParaRPr>
          </a:p>
        </p:txBody>
      </p:sp>
    </p:spTree>
    <p:extLst>
      <p:ext uri="{BB962C8B-B14F-4D97-AF65-F5344CB8AC3E}">
        <p14:creationId xmlns:p14="http://schemas.microsoft.com/office/powerpoint/2010/main" val="1672660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F8034-4A22-A10B-2285-A0DDBEE9439E}"/>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EFEC856B-39A8-765C-06C1-975EC07A3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85A263A4-E7DA-594F-AA70-6EA73C857DD4}"/>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AD61409B-7D8E-DA57-FBB8-307B1EC61F30}"/>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9CA357E6-410C-4617-ED74-23E7B823183B}"/>
              </a:ext>
            </a:extLst>
          </p:cNvPr>
          <p:cNvSpPr txBox="1"/>
          <p:nvPr/>
        </p:nvSpPr>
        <p:spPr>
          <a:xfrm>
            <a:off x="1342492" y="3619500"/>
            <a:ext cx="15726308" cy="5693866"/>
          </a:xfrm>
          <a:prstGeom prst="rect">
            <a:avLst/>
          </a:prstGeom>
          <a:noFill/>
        </p:spPr>
        <p:txBody>
          <a:bodyPr wrap="square">
            <a:spAutoFit/>
          </a:bodyPr>
          <a:lstStyle/>
          <a:p>
            <a:pPr marL="457200" indent="-457200" algn="just">
              <a:buFont typeface="Arial" panose="020B0604020202020204" pitchFamily="34" charset="0"/>
              <a:buChar char="•"/>
            </a:pPr>
            <a:r>
              <a:rPr lang="pt-BR" sz="2800" b="0" i="0" u="none" strike="noStrike" baseline="0" dirty="0">
                <a:solidFill>
                  <a:srgbClr val="585757"/>
                </a:solidFill>
              </a:rPr>
              <a:t>Segue com os atributos </a:t>
            </a:r>
            <a:r>
              <a:rPr lang="pt-BR" sz="2800" b="1" i="0" u="none" strike="noStrike" baseline="0" dirty="0">
                <a:solidFill>
                  <a:srgbClr val="585757"/>
                </a:solidFill>
              </a:rPr>
              <a:t>target </a:t>
            </a:r>
            <a:r>
              <a:rPr lang="pt-BR" sz="2800" b="0" i="0" u="none" strike="noStrike" baseline="0" dirty="0">
                <a:solidFill>
                  <a:srgbClr val="585757"/>
                </a:solidFill>
              </a:rPr>
              <a:t>e </a:t>
            </a:r>
            <a:r>
              <a:rPr lang="pt-BR" sz="2800" b="1" i="0" u="none" strike="noStrike" baseline="0" dirty="0" err="1">
                <a:solidFill>
                  <a:srgbClr val="585757"/>
                </a:solidFill>
              </a:rPr>
              <a:t>method</a:t>
            </a:r>
            <a:r>
              <a:rPr lang="pt-BR" sz="2800" b="0" i="0" u="none" strike="noStrike" baseline="0" dirty="0">
                <a:solidFill>
                  <a:srgbClr val="585757"/>
                </a:solidFill>
              </a:rPr>
              <a:t>:</a:t>
            </a:r>
            <a:endParaRPr lang="pt-BR" sz="2800" b="1" dirty="0">
              <a:solidFill>
                <a:srgbClr val="585757"/>
              </a:solidFill>
            </a:endParaRPr>
          </a:p>
          <a:p>
            <a:pPr lvl="1"/>
            <a:r>
              <a:rPr lang="en-US" sz="2800" b="0" i="0" u="none" strike="noStrike" baseline="0" dirty="0">
                <a:solidFill>
                  <a:srgbClr val="1F217D"/>
                </a:solidFill>
              </a:rPr>
              <a:t>&lt;</a:t>
            </a:r>
            <a:r>
              <a:rPr lang="en-US" sz="2800" b="0" i="0" u="none" strike="noStrike" baseline="0" dirty="0">
                <a:solidFill>
                  <a:srgbClr val="4D7FE3"/>
                </a:solidFill>
              </a:rPr>
              <a:t>form </a:t>
            </a:r>
            <a:r>
              <a:rPr lang="en-US" sz="2800" b="0" i="0" u="none" strike="noStrike" baseline="0" dirty="0">
                <a:solidFill>
                  <a:srgbClr val="994E9D"/>
                </a:solidFill>
              </a:rPr>
              <a:t>action</a:t>
            </a:r>
            <a:r>
              <a:rPr lang="en-US" sz="2800" b="0" i="0" u="none" strike="noStrike" baseline="0" dirty="0">
                <a:solidFill>
                  <a:srgbClr val="1F217D"/>
                </a:solidFill>
              </a:rPr>
              <a:t>=</a:t>
            </a:r>
            <a:r>
              <a:rPr lang="en-US" sz="2800" b="0" i="0" u="none" strike="noStrike" baseline="0" dirty="0">
                <a:solidFill>
                  <a:srgbClr val="AD9137"/>
                </a:solidFill>
              </a:rPr>
              <a:t>”/principal.html” </a:t>
            </a:r>
            <a:r>
              <a:rPr lang="en-US" sz="2800" b="0" i="0" u="none" strike="noStrike" baseline="0" dirty="0">
                <a:solidFill>
                  <a:srgbClr val="994E9D"/>
                </a:solidFill>
              </a:rPr>
              <a:t>target</a:t>
            </a:r>
            <a:r>
              <a:rPr lang="en-US" sz="2800" b="0" i="0" u="none" strike="noStrike" baseline="0" dirty="0">
                <a:solidFill>
                  <a:srgbClr val="1F217D"/>
                </a:solidFill>
              </a:rPr>
              <a:t>=</a:t>
            </a:r>
            <a:r>
              <a:rPr lang="en-US" sz="2800" b="0" i="0" u="none" strike="noStrike" baseline="0" dirty="0">
                <a:solidFill>
                  <a:srgbClr val="AD9137"/>
                </a:solidFill>
              </a:rPr>
              <a:t>”_blank” </a:t>
            </a:r>
            <a:r>
              <a:rPr lang="en-US" sz="2800" b="0" i="0" u="none" strike="noStrike" baseline="0" dirty="0">
                <a:solidFill>
                  <a:srgbClr val="994E9D"/>
                </a:solidFill>
              </a:rPr>
              <a:t>method</a:t>
            </a:r>
            <a:r>
              <a:rPr lang="en-US" sz="2800" b="0" i="0" u="none" strike="noStrike" baseline="0" dirty="0">
                <a:solidFill>
                  <a:srgbClr val="1F217D"/>
                </a:solidFill>
              </a:rPr>
              <a:t>=</a:t>
            </a:r>
            <a:r>
              <a:rPr lang="en-US" sz="2800" b="0" i="0" u="none" strike="noStrike" baseline="0" dirty="0">
                <a:solidFill>
                  <a:srgbClr val="AD9137"/>
                </a:solidFill>
              </a:rPr>
              <a:t>”POST”</a:t>
            </a:r>
            <a:r>
              <a:rPr lang="en-US" sz="2800" b="0" i="0" u="none" strike="noStrike" baseline="0" dirty="0">
                <a:solidFill>
                  <a:srgbClr val="1F217D"/>
                </a:solidFill>
              </a:rPr>
              <a:t>&gt;</a:t>
            </a:r>
          </a:p>
          <a:p>
            <a:pPr lvl="2"/>
            <a:r>
              <a:rPr lang="pt-BR" sz="2800" b="0" i="0" u="none" strike="noStrike" baseline="0" dirty="0">
                <a:solidFill>
                  <a:srgbClr val="1F217D"/>
                </a:solidFill>
              </a:rPr>
              <a:t>&lt;</a:t>
            </a:r>
            <a:r>
              <a:rPr lang="pt-BR" sz="2800" b="0" i="0" u="none" strike="noStrike" baseline="0" dirty="0">
                <a:solidFill>
                  <a:srgbClr val="4D7FE3"/>
                </a:solidFill>
              </a:rPr>
              <a:t>p</a:t>
            </a:r>
            <a:r>
              <a:rPr lang="pt-BR" sz="2800" b="0" i="0" u="none" strike="noStrike" baseline="0" dirty="0">
                <a:solidFill>
                  <a:srgbClr val="1F217D"/>
                </a:solidFill>
              </a:rPr>
              <a:t>&gt;</a:t>
            </a:r>
          </a:p>
          <a:p>
            <a:pPr lvl="2"/>
            <a:r>
              <a:rPr lang="pt-BR" sz="2800" b="0" i="0" u="none" strike="noStrike" baseline="0" dirty="0">
                <a:solidFill>
                  <a:srgbClr val="000000"/>
                </a:solidFill>
              </a:rPr>
              <a:t>	Login: </a:t>
            </a: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a:t>
            </a:r>
            <a:r>
              <a:rPr lang="pt-BR" sz="2800" b="0" i="0" u="none" strike="noStrike" baseline="0" dirty="0" err="1">
                <a:solidFill>
                  <a:srgbClr val="AD9137"/>
                </a:solidFill>
              </a:rPr>
              <a:t>text</a:t>
            </a:r>
            <a:r>
              <a:rPr lang="pt-BR" sz="2800" b="0" i="0" u="none" strike="noStrike" baseline="0" dirty="0">
                <a:solidFill>
                  <a:srgbClr val="AD9137"/>
                </a:solidFill>
              </a:rPr>
              <a:t>” </a:t>
            </a:r>
            <a:r>
              <a:rPr lang="pt-BR" sz="2800" b="0" i="0" u="none" strike="noStrike" baseline="0" dirty="0" err="1">
                <a:solidFill>
                  <a:srgbClr val="994E9D"/>
                </a:solidFill>
              </a:rPr>
              <a:t>name</a:t>
            </a:r>
            <a:r>
              <a:rPr lang="pt-BR" sz="2800" b="0" i="0" u="none" strike="noStrike" baseline="0" dirty="0">
                <a:solidFill>
                  <a:srgbClr val="1F217D"/>
                </a:solidFill>
              </a:rPr>
              <a:t>=</a:t>
            </a:r>
            <a:r>
              <a:rPr lang="pt-BR" sz="2800" b="0" i="0" u="none" strike="noStrike" baseline="0" dirty="0">
                <a:solidFill>
                  <a:srgbClr val="AD9137"/>
                </a:solidFill>
              </a:rPr>
              <a:t>”login”</a:t>
            </a:r>
            <a:r>
              <a:rPr lang="pt-BR" sz="2800" b="0" i="0" u="none" strike="noStrike" baseline="0" dirty="0">
                <a:solidFill>
                  <a:srgbClr val="1F217D"/>
                </a:solidFill>
              </a:rPr>
              <a:t>/&gt;</a:t>
            </a:r>
          </a:p>
          <a:p>
            <a:pPr lvl="2"/>
            <a:r>
              <a:rPr lang="pt-BR" sz="2800" b="0" i="0" u="none" strike="noStrike" baseline="0" dirty="0">
                <a:solidFill>
                  <a:srgbClr val="1F217D"/>
                </a:solidFill>
              </a:rPr>
              <a:t>&lt;/</a:t>
            </a:r>
            <a:r>
              <a:rPr lang="pt-BR" sz="2800" b="0" i="0" u="none" strike="noStrike" baseline="0" dirty="0">
                <a:solidFill>
                  <a:srgbClr val="4D7FE3"/>
                </a:solidFill>
              </a:rPr>
              <a:t>p</a:t>
            </a:r>
            <a:r>
              <a:rPr lang="pt-BR" sz="2800" b="0" i="0" u="none" strike="noStrike" baseline="0" dirty="0">
                <a:solidFill>
                  <a:srgbClr val="1F217D"/>
                </a:solidFill>
              </a:rPr>
              <a:t>&gt;</a:t>
            </a:r>
          </a:p>
          <a:p>
            <a:pPr lvl="2"/>
            <a:r>
              <a:rPr lang="pt-BR" sz="2800" b="0" i="0" u="none" strike="noStrike" baseline="0" dirty="0">
                <a:solidFill>
                  <a:srgbClr val="1F217D"/>
                </a:solidFill>
              </a:rPr>
              <a:t>&lt;</a:t>
            </a:r>
            <a:r>
              <a:rPr lang="pt-BR" sz="2800" b="0" i="0" u="none" strike="noStrike" baseline="0" dirty="0">
                <a:solidFill>
                  <a:srgbClr val="4D7FE3"/>
                </a:solidFill>
              </a:rPr>
              <a:t>p</a:t>
            </a:r>
            <a:r>
              <a:rPr lang="pt-BR" sz="2800" b="0" i="0" u="none" strike="noStrike" baseline="0" dirty="0">
                <a:solidFill>
                  <a:srgbClr val="1F217D"/>
                </a:solidFill>
              </a:rPr>
              <a:t>&gt;</a:t>
            </a:r>
          </a:p>
          <a:p>
            <a:pPr lvl="2"/>
            <a:r>
              <a:rPr lang="pt-BR" sz="2800" b="0" i="0" u="none" strike="noStrike" baseline="0" dirty="0">
                <a:solidFill>
                  <a:srgbClr val="000000"/>
                </a:solidFill>
              </a:rPr>
              <a:t>	Senha: </a:t>
            </a: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a:t>
            </a:r>
            <a:r>
              <a:rPr lang="pt-BR" sz="2800" b="0" i="0" u="none" strike="noStrike" baseline="0" dirty="0" err="1">
                <a:solidFill>
                  <a:srgbClr val="AD9137"/>
                </a:solidFill>
              </a:rPr>
              <a:t>password</a:t>
            </a:r>
            <a:r>
              <a:rPr lang="pt-BR" sz="2800" b="0" i="0" u="none" strike="noStrike" baseline="0" dirty="0">
                <a:solidFill>
                  <a:srgbClr val="AD9137"/>
                </a:solidFill>
              </a:rPr>
              <a:t>” </a:t>
            </a:r>
            <a:r>
              <a:rPr lang="pt-BR" sz="2800" b="0" i="0" u="none" strike="noStrike" baseline="0" dirty="0" err="1">
                <a:solidFill>
                  <a:srgbClr val="994E9D"/>
                </a:solidFill>
              </a:rPr>
              <a:t>name</a:t>
            </a:r>
            <a:r>
              <a:rPr lang="pt-BR" sz="2800" b="0" i="0" u="none" strike="noStrike" baseline="0" dirty="0">
                <a:solidFill>
                  <a:srgbClr val="1F217D"/>
                </a:solidFill>
              </a:rPr>
              <a:t>=</a:t>
            </a:r>
            <a:r>
              <a:rPr lang="pt-BR" sz="2800" b="0" i="0" u="none" strike="noStrike" baseline="0" dirty="0">
                <a:solidFill>
                  <a:srgbClr val="AD9137"/>
                </a:solidFill>
              </a:rPr>
              <a:t>”senha”</a:t>
            </a:r>
            <a:r>
              <a:rPr lang="pt-BR" sz="2800" b="0" i="0" u="none" strike="noStrike" baseline="0" dirty="0">
                <a:solidFill>
                  <a:srgbClr val="1F217D"/>
                </a:solidFill>
              </a:rPr>
              <a:t>/&gt;</a:t>
            </a:r>
          </a:p>
          <a:p>
            <a:pPr lvl="2"/>
            <a:r>
              <a:rPr lang="pt-BR" sz="2800" b="0" i="0" u="none" strike="noStrike" baseline="0" dirty="0">
                <a:solidFill>
                  <a:srgbClr val="1F217D"/>
                </a:solidFill>
              </a:rPr>
              <a:t>&lt;/</a:t>
            </a:r>
            <a:r>
              <a:rPr lang="pt-BR" sz="2800" b="0" i="0" u="none" strike="noStrike" baseline="0" dirty="0">
                <a:solidFill>
                  <a:srgbClr val="4D7FE3"/>
                </a:solidFill>
              </a:rPr>
              <a:t>p</a:t>
            </a:r>
            <a:r>
              <a:rPr lang="pt-BR" sz="2800" b="0" i="0" u="none" strike="noStrike" baseline="0" dirty="0">
                <a:solidFill>
                  <a:srgbClr val="1F217D"/>
                </a:solidFill>
              </a:rPr>
              <a:t>&gt;</a:t>
            </a:r>
          </a:p>
          <a:p>
            <a:pPr lvl="2"/>
            <a:r>
              <a:rPr lang="pt-BR" sz="2800" b="0" i="0" u="none" strike="noStrike" baseline="0" dirty="0">
                <a:solidFill>
                  <a:srgbClr val="1F217D"/>
                </a:solidFill>
              </a:rPr>
              <a:t>&lt;</a:t>
            </a:r>
            <a:r>
              <a:rPr lang="pt-BR" sz="2800" b="0" i="0" u="none" strike="noStrike" baseline="0" dirty="0">
                <a:solidFill>
                  <a:srgbClr val="4D7FE3"/>
                </a:solidFill>
              </a:rPr>
              <a:t>p</a:t>
            </a:r>
            <a:r>
              <a:rPr lang="pt-BR" sz="2800" b="0" i="0" u="none" strike="noStrike" baseline="0" dirty="0">
                <a:solidFill>
                  <a:srgbClr val="1F217D"/>
                </a:solidFill>
              </a:rPr>
              <a:t>&gt;</a:t>
            </a:r>
          </a:p>
          <a:p>
            <a:pPr lvl="3"/>
            <a:r>
              <a:rPr lang="en-US" sz="2800" b="0" i="0" u="none" strike="noStrike" baseline="0" dirty="0">
                <a:solidFill>
                  <a:srgbClr val="1F217D"/>
                </a:solidFill>
              </a:rPr>
              <a:t>&lt;</a:t>
            </a:r>
            <a:r>
              <a:rPr lang="en-US" sz="2800" b="0" i="0" u="none" strike="noStrike" baseline="0" dirty="0">
                <a:solidFill>
                  <a:srgbClr val="4D7FE3"/>
                </a:solidFill>
              </a:rPr>
              <a:t>input </a:t>
            </a:r>
            <a:r>
              <a:rPr lang="en-US" sz="2800" b="0" i="0" u="none" strike="noStrike" baseline="0" dirty="0">
                <a:solidFill>
                  <a:srgbClr val="994E9D"/>
                </a:solidFill>
              </a:rPr>
              <a:t>type</a:t>
            </a:r>
            <a:r>
              <a:rPr lang="en-US" sz="2800" b="0" i="0" u="none" strike="noStrike" baseline="0" dirty="0">
                <a:solidFill>
                  <a:srgbClr val="1F217D"/>
                </a:solidFill>
              </a:rPr>
              <a:t>=</a:t>
            </a:r>
            <a:r>
              <a:rPr lang="en-US" sz="2800" b="0" i="0" u="none" strike="noStrike" baseline="0" dirty="0">
                <a:solidFill>
                  <a:srgbClr val="AD9137"/>
                </a:solidFill>
              </a:rPr>
              <a:t>”reset” </a:t>
            </a:r>
            <a:r>
              <a:rPr lang="en-US" sz="2800" b="0" i="0" u="none" strike="noStrike" baseline="0" dirty="0">
                <a:solidFill>
                  <a:srgbClr val="994E9D"/>
                </a:solidFill>
              </a:rPr>
              <a:t>value</a:t>
            </a:r>
            <a:r>
              <a:rPr lang="en-US" sz="2800" b="0" i="0" u="none" strike="noStrike" baseline="0" dirty="0">
                <a:solidFill>
                  <a:srgbClr val="1F217D"/>
                </a:solidFill>
              </a:rPr>
              <a:t>=</a:t>
            </a:r>
            <a:r>
              <a:rPr lang="en-US" sz="2800" b="0" i="0" u="none" strike="noStrike" baseline="0" dirty="0">
                <a:solidFill>
                  <a:srgbClr val="AD9137"/>
                </a:solidFill>
              </a:rPr>
              <a:t>”</a:t>
            </a:r>
            <a:r>
              <a:rPr lang="en-US" sz="2800" b="0" i="0" u="none" strike="noStrike" baseline="0" dirty="0" err="1">
                <a:solidFill>
                  <a:srgbClr val="AD9137"/>
                </a:solidFill>
              </a:rPr>
              <a:t>Limpar</a:t>
            </a:r>
            <a:r>
              <a:rPr lang="en-US" sz="2800" b="0" i="0" u="none" strike="noStrike" baseline="0" dirty="0">
                <a:solidFill>
                  <a:srgbClr val="AD9137"/>
                </a:solidFill>
              </a:rPr>
              <a:t>”</a:t>
            </a:r>
            <a:r>
              <a:rPr lang="en-US" sz="2800" b="0" i="0" u="none" strike="noStrike" baseline="0" dirty="0">
                <a:solidFill>
                  <a:srgbClr val="1F217D"/>
                </a:solidFill>
              </a:rPr>
              <a:t>/&gt;</a:t>
            </a:r>
          </a:p>
          <a:p>
            <a:pPr lvl="3"/>
            <a:r>
              <a:rPr lang="en-US" sz="2800" b="0" i="0" u="none" strike="noStrike" baseline="0" dirty="0">
                <a:solidFill>
                  <a:srgbClr val="1F217D"/>
                </a:solidFill>
              </a:rPr>
              <a:t>&lt;</a:t>
            </a:r>
            <a:r>
              <a:rPr lang="en-US" sz="2800" b="0" i="0" u="none" strike="noStrike" baseline="0" dirty="0">
                <a:solidFill>
                  <a:srgbClr val="4D7FE3"/>
                </a:solidFill>
              </a:rPr>
              <a:t>input </a:t>
            </a:r>
            <a:r>
              <a:rPr lang="en-US" sz="2800" b="0" i="0" u="none" strike="noStrike" baseline="0" dirty="0">
                <a:solidFill>
                  <a:srgbClr val="994E9D"/>
                </a:solidFill>
              </a:rPr>
              <a:t>type</a:t>
            </a:r>
            <a:r>
              <a:rPr lang="en-US" sz="2800" b="0" i="0" u="none" strike="noStrike" baseline="0" dirty="0">
                <a:solidFill>
                  <a:srgbClr val="1F217D"/>
                </a:solidFill>
              </a:rPr>
              <a:t>=</a:t>
            </a:r>
            <a:r>
              <a:rPr lang="en-US" sz="2800" b="0" i="0" u="none" strike="noStrike" baseline="0" dirty="0">
                <a:solidFill>
                  <a:srgbClr val="AD9137"/>
                </a:solidFill>
              </a:rPr>
              <a:t>”submit” </a:t>
            </a:r>
            <a:r>
              <a:rPr lang="en-US" sz="2800" b="0" i="0" u="none" strike="noStrike" baseline="0" dirty="0">
                <a:solidFill>
                  <a:srgbClr val="994E9D"/>
                </a:solidFill>
              </a:rPr>
              <a:t>value</a:t>
            </a:r>
            <a:r>
              <a:rPr lang="en-US" sz="2800" b="0" i="0" u="none" strike="noStrike" baseline="0" dirty="0">
                <a:solidFill>
                  <a:srgbClr val="1F217D"/>
                </a:solidFill>
              </a:rPr>
              <a:t>=</a:t>
            </a:r>
            <a:r>
              <a:rPr lang="en-US" sz="2800" b="0" i="0" u="none" strike="noStrike" baseline="0" dirty="0">
                <a:solidFill>
                  <a:srgbClr val="AD9137"/>
                </a:solidFill>
              </a:rPr>
              <a:t>”</a:t>
            </a:r>
            <a:r>
              <a:rPr lang="en-US" sz="2800" b="0" i="0" u="none" strike="noStrike" baseline="0" dirty="0" err="1">
                <a:solidFill>
                  <a:srgbClr val="AD9137"/>
                </a:solidFill>
              </a:rPr>
              <a:t>Enviar</a:t>
            </a:r>
            <a:r>
              <a:rPr lang="en-US" sz="2800" b="0" i="0" u="none" strike="noStrike" baseline="0" dirty="0">
                <a:solidFill>
                  <a:srgbClr val="AD9137"/>
                </a:solidFill>
              </a:rPr>
              <a:t>”</a:t>
            </a:r>
            <a:r>
              <a:rPr lang="en-US" sz="2800" b="0" i="0" u="none" strike="noStrike" baseline="0" dirty="0">
                <a:solidFill>
                  <a:srgbClr val="1F217D"/>
                </a:solidFill>
              </a:rPr>
              <a:t>/&gt;</a:t>
            </a:r>
          </a:p>
          <a:p>
            <a:pPr lvl="2"/>
            <a:r>
              <a:rPr lang="pt-BR" sz="2800" b="0" i="0" u="none" strike="noStrike" baseline="0" dirty="0">
                <a:solidFill>
                  <a:srgbClr val="1F217D"/>
                </a:solidFill>
              </a:rPr>
              <a:t>&lt;/</a:t>
            </a:r>
            <a:r>
              <a:rPr lang="pt-BR" sz="2800" b="0" i="0" u="none" strike="noStrike" baseline="0" dirty="0">
                <a:solidFill>
                  <a:srgbClr val="4D7FE3"/>
                </a:solidFill>
              </a:rPr>
              <a:t>p</a:t>
            </a:r>
            <a:r>
              <a:rPr lang="pt-BR" sz="2800" b="0" i="0" u="none" strike="noStrike" baseline="0" dirty="0">
                <a:solidFill>
                  <a:srgbClr val="1F217D"/>
                </a:solidFill>
              </a:rPr>
              <a:t>&gt;</a:t>
            </a:r>
          </a:p>
          <a:p>
            <a:pPr lvl="1"/>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endParaRPr lang="pt-BR" sz="2800" b="1" dirty="0">
              <a:solidFill>
                <a:srgbClr val="585757"/>
              </a:solidFill>
            </a:endParaRPr>
          </a:p>
        </p:txBody>
      </p:sp>
    </p:spTree>
    <p:extLst>
      <p:ext uri="{BB962C8B-B14F-4D97-AF65-F5344CB8AC3E}">
        <p14:creationId xmlns:p14="http://schemas.microsoft.com/office/powerpoint/2010/main" val="26309079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21070-FA25-C4B4-5D28-0E94FACEE6E7}"/>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CEB299B6-2CD1-69AF-4E59-6B6080EFB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D505D0CF-073E-2C74-D41A-A49ED114E301}"/>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C25808BD-234E-D477-1758-72693366E16F}"/>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81975C05-F96E-7960-C2C9-48AF4FE2595F}"/>
              </a:ext>
            </a:extLst>
          </p:cNvPr>
          <p:cNvSpPr txBox="1"/>
          <p:nvPr/>
        </p:nvSpPr>
        <p:spPr>
          <a:xfrm>
            <a:off x="1342492" y="3619500"/>
            <a:ext cx="15726308" cy="4401205"/>
          </a:xfrm>
          <a:prstGeom prst="rect">
            <a:avLst/>
          </a:prstGeom>
          <a:noFill/>
        </p:spPr>
        <p:txBody>
          <a:bodyPr wrap="square">
            <a:spAutoFit/>
          </a:bodyPr>
          <a:lstStyle/>
          <a:p>
            <a:pPr marL="457200" indent="-457200" algn="just">
              <a:buFont typeface="Arial" panose="020B0604020202020204" pitchFamily="34" charset="0"/>
              <a:buChar char="•"/>
            </a:pP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a:t>
            </a:r>
            <a:r>
              <a:rPr lang="pt-BR" sz="2800" b="0" i="0" u="none" strike="noStrike" baseline="0" dirty="0" err="1">
                <a:solidFill>
                  <a:srgbClr val="AD9137"/>
                </a:solidFill>
              </a:rPr>
              <a:t>tel</a:t>
            </a:r>
            <a:r>
              <a:rPr lang="pt-BR" sz="2800" b="0" i="0" u="none" strike="noStrike" baseline="0" dirty="0">
                <a:solidFill>
                  <a:srgbClr val="AD9137"/>
                </a:solidFill>
              </a:rPr>
              <a:t>”</a:t>
            </a:r>
            <a:r>
              <a:rPr lang="pt-BR" sz="2800" b="0" i="0" u="none" strike="noStrike" baseline="0" dirty="0">
                <a:solidFill>
                  <a:srgbClr val="1F217D"/>
                </a:solidFill>
              </a:rPr>
              <a:t>/&gt;</a:t>
            </a:r>
            <a:r>
              <a:rPr lang="pt-BR" sz="2800" b="0" i="0" u="none" strike="noStrike" baseline="0" dirty="0">
                <a:solidFill>
                  <a:srgbClr val="585757"/>
                </a:solidFill>
              </a:rPr>
              <a:t>: define um campo para a entrada de telefone. Você pode utilizar o atributo </a:t>
            </a:r>
            <a:r>
              <a:rPr lang="pt-BR" sz="2800" b="1" i="0" u="none" strike="noStrike" baseline="0" dirty="0" err="1">
                <a:solidFill>
                  <a:srgbClr val="585757"/>
                </a:solidFill>
              </a:rPr>
              <a:t>pattern</a:t>
            </a:r>
            <a:r>
              <a:rPr lang="pt-BR" sz="2800" b="1" i="0" u="none" strike="noStrike" baseline="0" dirty="0">
                <a:solidFill>
                  <a:srgbClr val="585757"/>
                </a:solidFill>
              </a:rPr>
              <a:t> </a:t>
            </a:r>
            <a:r>
              <a:rPr lang="pt-BR" sz="2800" b="0" i="0" u="none" strike="noStrike" baseline="0" dirty="0">
                <a:solidFill>
                  <a:srgbClr val="585757"/>
                </a:solidFill>
              </a:rPr>
              <a:t>para validar se o formato do telefone está correto.</a:t>
            </a:r>
          </a:p>
          <a:p>
            <a:pPr marL="457200" indent="-457200" algn="just">
              <a:buFont typeface="Arial" panose="020B0604020202020204" pitchFamily="34" charset="0"/>
              <a:buChar char="•"/>
            </a:pPr>
            <a:endParaRPr lang="pt-BR" sz="2800" dirty="0">
              <a:solidFill>
                <a:srgbClr val="585757"/>
              </a:solidFill>
            </a:endParaRPr>
          </a:p>
          <a:p>
            <a:pPr marL="457200" indent="-457200" algn="just">
              <a:buFont typeface="Arial" panose="020B0604020202020204" pitchFamily="34" charset="0"/>
              <a:buChar char="•"/>
            </a:pPr>
            <a:endParaRPr lang="pt-BR" sz="2800" b="1" dirty="0">
              <a:solidFill>
                <a:srgbClr val="585757"/>
              </a:solidFill>
            </a:endParaRPr>
          </a:p>
          <a:p>
            <a:pPr lvl="1" algn="just"/>
            <a:r>
              <a:rPr lang="en-US" sz="2800" b="0" i="0" u="none" strike="noStrike" baseline="0" dirty="0">
                <a:solidFill>
                  <a:srgbClr val="1F217D"/>
                </a:solidFill>
              </a:rPr>
              <a:t>&lt;</a:t>
            </a:r>
            <a:r>
              <a:rPr lang="en-US" sz="2800" b="0" i="0" u="none" strike="noStrike" baseline="0" dirty="0">
                <a:solidFill>
                  <a:srgbClr val="4D7FE3"/>
                </a:solidFill>
              </a:rPr>
              <a:t>form </a:t>
            </a:r>
            <a:r>
              <a:rPr lang="en-US" sz="2800" b="0" i="0" u="none" strike="noStrike" baseline="0" dirty="0">
                <a:solidFill>
                  <a:srgbClr val="994E9D"/>
                </a:solidFill>
              </a:rPr>
              <a:t>action</a:t>
            </a:r>
            <a:r>
              <a:rPr lang="en-US" sz="2800" b="0" i="0" u="none" strike="noStrike" baseline="0" dirty="0">
                <a:solidFill>
                  <a:srgbClr val="1F217D"/>
                </a:solidFill>
              </a:rPr>
              <a:t>=</a:t>
            </a:r>
            <a:r>
              <a:rPr lang="en-US" sz="2800" b="0" i="0" u="none" strike="noStrike" baseline="0" dirty="0">
                <a:solidFill>
                  <a:srgbClr val="AD9137"/>
                </a:solidFill>
              </a:rPr>
              <a:t>”/principal.html” </a:t>
            </a:r>
            <a:r>
              <a:rPr lang="en-US" sz="2800" b="0" i="0" u="none" strike="noStrike" baseline="0" dirty="0">
                <a:solidFill>
                  <a:srgbClr val="994E9D"/>
                </a:solidFill>
              </a:rPr>
              <a:t>target</a:t>
            </a:r>
            <a:r>
              <a:rPr lang="en-US" sz="2800" b="0" i="0" u="none" strike="noStrike" baseline="0" dirty="0">
                <a:solidFill>
                  <a:srgbClr val="1F217D"/>
                </a:solidFill>
              </a:rPr>
              <a:t>=</a:t>
            </a:r>
            <a:r>
              <a:rPr lang="en-US" sz="2800" b="0" i="0" u="none" strike="noStrike" baseline="0" dirty="0">
                <a:solidFill>
                  <a:srgbClr val="AD9137"/>
                </a:solidFill>
              </a:rPr>
              <a:t>”_blank” </a:t>
            </a:r>
            <a:r>
              <a:rPr lang="en-US" sz="2800" b="0" i="0" u="none" strike="noStrike" baseline="0" dirty="0">
                <a:solidFill>
                  <a:srgbClr val="994E9D"/>
                </a:solidFill>
              </a:rPr>
              <a:t>method</a:t>
            </a:r>
            <a:r>
              <a:rPr lang="en-US" sz="2800" b="0" i="0" u="none" strike="noStrike" baseline="0" dirty="0">
                <a:solidFill>
                  <a:srgbClr val="1F217D"/>
                </a:solidFill>
              </a:rPr>
              <a:t>=</a:t>
            </a:r>
            <a:r>
              <a:rPr lang="en-US" sz="2800" b="0" i="0" u="none" strike="noStrike" baseline="0" dirty="0">
                <a:solidFill>
                  <a:srgbClr val="AD9137"/>
                </a:solidFill>
              </a:rPr>
              <a:t>”POST”</a:t>
            </a:r>
            <a:r>
              <a:rPr lang="en-US" sz="2800" b="0" i="0" u="none" strike="noStrike" baseline="0" dirty="0">
                <a:solidFill>
                  <a:srgbClr val="1F217D"/>
                </a:solidFill>
              </a:rPr>
              <a:t>&gt;</a:t>
            </a:r>
          </a:p>
          <a:p>
            <a:pPr lvl="1" algn="just"/>
            <a:r>
              <a:rPr lang="pt-BR" sz="2800" b="0" i="0" u="none" strike="noStrike" baseline="0" dirty="0">
                <a:solidFill>
                  <a:srgbClr val="1F217D"/>
                </a:solidFill>
              </a:rPr>
              <a:t>	&lt;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a:t>
            </a:r>
            <a:r>
              <a:rPr lang="pt-BR" sz="2800" b="0" i="0" u="none" strike="noStrike" baseline="0" dirty="0" err="1">
                <a:solidFill>
                  <a:srgbClr val="AD9137"/>
                </a:solidFill>
              </a:rPr>
              <a:t>tel</a:t>
            </a:r>
            <a:r>
              <a:rPr lang="pt-BR" sz="2800" b="0" i="0" u="none" strike="noStrike" baseline="0" dirty="0">
                <a:solidFill>
                  <a:srgbClr val="AD9137"/>
                </a:solidFill>
              </a:rPr>
              <a:t>” </a:t>
            </a:r>
            <a:r>
              <a:rPr lang="pt-BR" sz="2800" b="0" i="0" u="none" strike="noStrike" baseline="0" dirty="0" err="1">
                <a:solidFill>
                  <a:srgbClr val="994E9D"/>
                </a:solidFill>
              </a:rPr>
              <a:t>pattern</a:t>
            </a:r>
            <a:r>
              <a:rPr lang="pt-BR" sz="2800" b="0" i="0" u="none" strike="noStrike" baseline="0" dirty="0">
                <a:solidFill>
                  <a:srgbClr val="1F217D"/>
                </a:solidFill>
              </a:rPr>
              <a:t>=</a:t>
            </a:r>
            <a:r>
              <a:rPr lang="pt-BR" sz="2800" b="0" i="0" u="none" strike="noStrike" baseline="0" dirty="0">
                <a:solidFill>
                  <a:srgbClr val="AD9137"/>
                </a:solidFill>
              </a:rPr>
              <a:t>”9[0-9]{4}-[0-9]{4}”</a:t>
            </a:r>
            <a:r>
              <a:rPr lang="pt-BR" sz="2800" b="0" i="0" u="none" strike="noStrike" baseline="0" dirty="0">
                <a:solidFill>
                  <a:srgbClr val="1F217D"/>
                </a:solidFill>
              </a:rPr>
              <a:t>/&gt;</a:t>
            </a:r>
          </a:p>
          <a:p>
            <a:pPr lvl="1" algn="just"/>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p>
          <a:p>
            <a:pPr marL="914400" lvl="1" indent="-457200" algn="just">
              <a:buFont typeface="Arial" panose="020B0604020202020204" pitchFamily="34" charset="0"/>
              <a:buChar char="•"/>
            </a:pPr>
            <a:endParaRPr lang="pt-BR" sz="2800" dirty="0">
              <a:solidFill>
                <a:srgbClr val="1F217D"/>
              </a:solidFill>
            </a:endParaRPr>
          </a:p>
          <a:p>
            <a:pPr marL="457200" indent="-457200" algn="just">
              <a:buFont typeface="Arial" panose="020B0604020202020204" pitchFamily="34" charset="0"/>
              <a:buChar char="•"/>
            </a:pPr>
            <a:r>
              <a:rPr lang="pt-BR" sz="2800" b="0" i="0" u="none" strike="noStrike" baseline="0" dirty="0">
                <a:solidFill>
                  <a:srgbClr val="585757"/>
                </a:solidFill>
              </a:rPr>
              <a:t>No exemplo acima, o navegador não vai permitir enviar números que não são de celulares, exemplo: 98811-2233 (vai enviar), 3388-8899 (não vai enviar).</a:t>
            </a:r>
            <a:endParaRPr lang="pt-BR" sz="2800" b="1" dirty="0">
              <a:solidFill>
                <a:srgbClr val="585757"/>
              </a:solidFill>
            </a:endParaRPr>
          </a:p>
        </p:txBody>
      </p:sp>
    </p:spTree>
    <p:extLst>
      <p:ext uri="{BB962C8B-B14F-4D97-AF65-F5344CB8AC3E}">
        <p14:creationId xmlns:p14="http://schemas.microsoft.com/office/powerpoint/2010/main" val="3608853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E587A-BFEE-1EBE-DF8E-2AF5F425CE07}"/>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E41E6BB7-D47C-709B-341E-F573DFE5C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F58DFC54-5E5B-01BB-5123-6C3D0A9C9DA8}"/>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AD3E4760-266F-5557-7DE1-38A8F6A25844}"/>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9A91AE11-654D-AAC9-AEE8-49EDBC582768}"/>
              </a:ext>
            </a:extLst>
          </p:cNvPr>
          <p:cNvSpPr txBox="1"/>
          <p:nvPr/>
        </p:nvSpPr>
        <p:spPr>
          <a:xfrm>
            <a:off x="1342492" y="3619500"/>
            <a:ext cx="15726308" cy="3970318"/>
          </a:xfrm>
          <a:prstGeom prst="rect">
            <a:avLst/>
          </a:prstGeom>
          <a:noFill/>
        </p:spPr>
        <p:txBody>
          <a:bodyPr wrap="square">
            <a:spAutoFit/>
          </a:bodyPr>
          <a:lstStyle/>
          <a:p>
            <a:pPr marL="457200" indent="-457200" algn="just">
              <a:buFont typeface="Arial" panose="020B0604020202020204" pitchFamily="34" charset="0"/>
              <a:buChar char="•"/>
            </a:pP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a:t>
            </a:r>
            <a:r>
              <a:rPr lang="pt-BR" sz="2800" b="0" i="0" u="none" strike="noStrike" baseline="0" dirty="0" err="1">
                <a:solidFill>
                  <a:srgbClr val="AD9137"/>
                </a:solidFill>
              </a:rPr>
              <a:t>text</a:t>
            </a:r>
            <a:r>
              <a:rPr lang="pt-BR" sz="2800" b="0" i="0" u="none" strike="noStrike" baseline="0" dirty="0">
                <a:solidFill>
                  <a:srgbClr val="AD9137"/>
                </a:solidFill>
              </a:rPr>
              <a:t>”</a:t>
            </a:r>
            <a:r>
              <a:rPr lang="pt-BR" sz="2800" b="0" i="0" u="none" strike="noStrike" baseline="0" dirty="0">
                <a:solidFill>
                  <a:srgbClr val="1F217D"/>
                </a:solidFill>
              </a:rPr>
              <a:t>/&gt;</a:t>
            </a:r>
            <a:r>
              <a:rPr lang="pt-BR" sz="2800" b="0" i="0" u="none" strike="noStrike" baseline="0" dirty="0">
                <a:solidFill>
                  <a:srgbClr val="585757"/>
                </a:solidFill>
              </a:rPr>
              <a:t>: define um campo de texto simples.</a:t>
            </a:r>
          </a:p>
          <a:p>
            <a:pPr marL="457200" indent="-457200" algn="just">
              <a:buFont typeface="Arial" panose="020B0604020202020204" pitchFamily="34" charset="0"/>
              <a:buChar char="•"/>
            </a:pPr>
            <a:endParaRPr lang="pt-BR" sz="2800" b="0" i="0" u="none" strike="noStrike" baseline="0" dirty="0">
              <a:solidFill>
                <a:srgbClr val="585757"/>
              </a:solidFill>
            </a:endParaRPr>
          </a:p>
          <a:p>
            <a:pPr marL="457200" indent="-457200" algn="just">
              <a:buFont typeface="Arial" panose="020B0604020202020204" pitchFamily="34" charset="0"/>
              <a:buChar char="•"/>
            </a:pP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”time”</a:t>
            </a:r>
            <a:r>
              <a:rPr lang="pt-BR" sz="2800" b="0" i="0" u="none" strike="noStrike" baseline="0" dirty="0">
                <a:solidFill>
                  <a:srgbClr val="1F217D"/>
                </a:solidFill>
              </a:rPr>
              <a:t>/&gt;</a:t>
            </a:r>
            <a:r>
              <a:rPr lang="pt-BR" sz="2800" b="0" i="0" u="none" strike="noStrike" baseline="0" dirty="0">
                <a:solidFill>
                  <a:srgbClr val="585757"/>
                </a:solidFill>
              </a:rPr>
              <a:t>: define um campo para entrada de hora e minuto.</a:t>
            </a:r>
          </a:p>
          <a:p>
            <a:pPr marL="457200" indent="-457200" algn="just">
              <a:buFont typeface="Arial" panose="020B0604020202020204" pitchFamily="34" charset="0"/>
              <a:buChar char="•"/>
            </a:pPr>
            <a:endParaRPr lang="pt-BR" sz="2800" b="0" i="0" u="none" strike="noStrike" baseline="0" dirty="0">
              <a:solidFill>
                <a:srgbClr val="1F217D"/>
              </a:solidFill>
            </a:endParaRPr>
          </a:p>
          <a:p>
            <a:pPr marL="457200" indent="-457200" algn="just">
              <a:buFont typeface="Arial" panose="020B0604020202020204" pitchFamily="34" charset="0"/>
              <a:buChar char="•"/>
            </a:pP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a:t>
            </a:r>
            <a:r>
              <a:rPr lang="pt-BR" sz="2800" b="0" i="0" u="none" strike="noStrike" baseline="0" dirty="0" err="1">
                <a:solidFill>
                  <a:srgbClr val="AD9137"/>
                </a:solidFill>
              </a:rPr>
              <a:t>url</a:t>
            </a:r>
            <a:r>
              <a:rPr lang="pt-BR" sz="2800" b="0" i="0" u="none" strike="noStrike" baseline="0" dirty="0">
                <a:solidFill>
                  <a:srgbClr val="AD9137"/>
                </a:solidFill>
              </a:rPr>
              <a:t>”</a:t>
            </a:r>
            <a:r>
              <a:rPr lang="pt-BR" sz="2800" b="0" i="0" u="none" strike="noStrike" baseline="0" dirty="0">
                <a:solidFill>
                  <a:srgbClr val="1F217D"/>
                </a:solidFill>
              </a:rPr>
              <a:t>/&gt;</a:t>
            </a:r>
            <a:r>
              <a:rPr lang="pt-BR" sz="2800" b="0" i="0" u="none" strike="noStrike" baseline="0" dirty="0">
                <a:solidFill>
                  <a:srgbClr val="585757"/>
                </a:solidFill>
              </a:rPr>
              <a:t>: define um campo para a entrada de uma URL. Dependendo do navegador, esse campo é validado automaticamente. Alguns smartphones apresentam a tecla </a:t>
            </a:r>
            <a:r>
              <a:rPr lang="pt-BR" sz="2800" b="1" i="0" u="none" strike="noStrike" baseline="0" dirty="0">
                <a:solidFill>
                  <a:srgbClr val="585757"/>
                </a:solidFill>
              </a:rPr>
              <a:t>.com </a:t>
            </a:r>
            <a:r>
              <a:rPr lang="pt-BR" sz="2800" b="0" i="0" u="none" strike="noStrike" baseline="0" dirty="0">
                <a:solidFill>
                  <a:srgbClr val="585757"/>
                </a:solidFill>
              </a:rPr>
              <a:t>que facilita a digitação da URL.</a:t>
            </a:r>
          </a:p>
          <a:p>
            <a:pPr marL="457200" indent="-457200" algn="just">
              <a:buFont typeface="Arial" panose="020B0604020202020204" pitchFamily="34" charset="0"/>
              <a:buChar char="•"/>
            </a:pPr>
            <a:endParaRPr lang="pt-BR" sz="2800" b="0" i="0" u="none" strike="noStrike" baseline="0" dirty="0">
              <a:solidFill>
                <a:srgbClr val="1F217D"/>
              </a:solidFill>
            </a:endParaRPr>
          </a:p>
          <a:p>
            <a:pPr marL="457200" indent="-457200" algn="just">
              <a:buFont typeface="Arial" panose="020B0604020202020204" pitchFamily="34" charset="0"/>
              <a:buChar char="•"/>
            </a:pPr>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type</a:t>
            </a:r>
            <a:r>
              <a:rPr lang="pt-BR" sz="2800" b="0" i="0" u="none" strike="noStrike" baseline="0" dirty="0">
                <a:solidFill>
                  <a:srgbClr val="1F217D"/>
                </a:solidFill>
              </a:rPr>
              <a:t>=</a:t>
            </a:r>
            <a:r>
              <a:rPr lang="pt-BR" sz="2800" b="0" i="0" u="none" strike="noStrike" baseline="0" dirty="0">
                <a:solidFill>
                  <a:srgbClr val="AD9137"/>
                </a:solidFill>
              </a:rPr>
              <a:t>”</a:t>
            </a:r>
            <a:r>
              <a:rPr lang="pt-BR" sz="2800" b="0" i="0" u="none" strike="noStrike" baseline="0" dirty="0" err="1">
                <a:solidFill>
                  <a:srgbClr val="AD9137"/>
                </a:solidFill>
              </a:rPr>
              <a:t>week</a:t>
            </a:r>
            <a:r>
              <a:rPr lang="pt-BR" sz="2800" b="0" i="0" u="none" strike="noStrike" baseline="0" dirty="0">
                <a:solidFill>
                  <a:srgbClr val="AD9137"/>
                </a:solidFill>
              </a:rPr>
              <a:t>”</a:t>
            </a:r>
            <a:r>
              <a:rPr lang="pt-BR" sz="2800" b="0" i="0" u="none" strike="noStrike" baseline="0" dirty="0">
                <a:solidFill>
                  <a:srgbClr val="1F217D"/>
                </a:solidFill>
              </a:rPr>
              <a:t>/&gt;</a:t>
            </a:r>
            <a:r>
              <a:rPr lang="pt-BR" sz="2800" b="0" i="0" u="none" strike="noStrike" baseline="0" dirty="0">
                <a:solidFill>
                  <a:srgbClr val="585757"/>
                </a:solidFill>
              </a:rPr>
              <a:t>: define um campo para a entrada de semana e ano.</a:t>
            </a:r>
            <a:endParaRPr lang="pt-BR" sz="2800" b="1" dirty="0">
              <a:solidFill>
                <a:srgbClr val="585757"/>
              </a:solidFill>
            </a:endParaRPr>
          </a:p>
        </p:txBody>
      </p:sp>
    </p:spTree>
    <p:extLst>
      <p:ext uri="{BB962C8B-B14F-4D97-AF65-F5344CB8AC3E}">
        <p14:creationId xmlns:p14="http://schemas.microsoft.com/office/powerpoint/2010/main" val="3857271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C2B4C-63AC-3619-1549-885EE69E9FB3}"/>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BF02E1E3-FE55-65CD-4463-550EE3281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C23ACE20-1C67-C0EC-68DC-C5AEF43F66B0}"/>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E533377C-3C00-D6D4-E242-A1C8190F5F18}"/>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83EF9C90-5AA4-AEE6-DD2C-AD59A2F8254D}"/>
              </a:ext>
            </a:extLst>
          </p:cNvPr>
          <p:cNvSpPr txBox="1"/>
          <p:nvPr/>
        </p:nvSpPr>
        <p:spPr>
          <a:xfrm>
            <a:off x="1306634" y="3160995"/>
            <a:ext cx="15726308" cy="954107"/>
          </a:xfrm>
          <a:prstGeom prst="rect">
            <a:avLst/>
          </a:prstGeom>
          <a:noFill/>
        </p:spPr>
        <p:txBody>
          <a:bodyPr wrap="square">
            <a:spAutoFit/>
          </a:bodyPr>
          <a:lstStyle/>
          <a:p>
            <a:pPr marL="457200" indent="-457200" algn="just">
              <a:buFont typeface="Arial" panose="020B0604020202020204" pitchFamily="34" charset="0"/>
              <a:buChar char="•"/>
            </a:pPr>
            <a:r>
              <a:rPr lang="pt-BR" sz="2800" b="0" i="0" u="none" strike="noStrike" baseline="0" dirty="0">
                <a:solidFill>
                  <a:srgbClr val="585757"/>
                </a:solidFill>
              </a:rPr>
              <a:t>Os campos de entrada de texto </a:t>
            </a:r>
            <a:r>
              <a:rPr lang="pt-BR" sz="2800" b="1" i="0" u="none" strike="noStrike" baseline="0" dirty="0">
                <a:solidFill>
                  <a:srgbClr val="585757"/>
                </a:solidFill>
              </a:rPr>
              <a:t>&lt;input&gt; </a:t>
            </a:r>
            <a:r>
              <a:rPr lang="pt-BR" sz="2800" b="0" i="0" u="none" strike="noStrike" baseline="0" dirty="0">
                <a:solidFill>
                  <a:srgbClr val="585757"/>
                </a:solidFill>
              </a:rPr>
              <a:t>possuem outros importantes atributos, abaixo você aprenderá alguns:</a:t>
            </a:r>
            <a:endParaRPr lang="pt-BR" sz="2800" b="1" dirty="0">
              <a:solidFill>
                <a:srgbClr val="585757"/>
              </a:solidFill>
            </a:endParaRPr>
          </a:p>
        </p:txBody>
      </p:sp>
      <p:graphicFrame>
        <p:nvGraphicFramePr>
          <p:cNvPr id="2" name="Tabela 1">
            <a:extLst>
              <a:ext uri="{FF2B5EF4-FFF2-40B4-BE49-F238E27FC236}">
                <a16:creationId xmlns:a16="http://schemas.microsoft.com/office/drawing/2014/main" id="{A3846230-6306-DD56-E16A-2C0DB9FD835D}"/>
              </a:ext>
            </a:extLst>
          </p:cNvPr>
          <p:cNvGraphicFramePr>
            <a:graphicFrameLocks noGrp="1"/>
          </p:cNvGraphicFramePr>
          <p:nvPr>
            <p:extLst>
              <p:ext uri="{D42A27DB-BD31-4B8C-83A1-F6EECF244321}">
                <p14:modId xmlns:p14="http://schemas.microsoft.com/office/powerpoint/2010/main" val="4145137876"/>
              </p:ext>
            </p:extLst>
          </p:nvPr>
        </p:nvGraphicFramePr>
        <p:xfrm>
          <a:off x="2122902" y="4317699"/>
          <a:ext cx="14042196" cy="3708400"/>
        </p:xfrm>
        <a:graphic>
          <a:graphicData uri="http://schemas.openxmlformats.org/drawingml/2006/table">
            <a:tbl>
              <a:tblPr firstRow="1" bandRow="1">
                <a:tableStyleId>{5C22544A-7EE6-4342-B048-85BDC9FD1C3A}</a:tableStyleId>
              </a:tblPr>
              <a:tblGrid>
                <a:gridCol w="1414780">
                  <a:extLst>
                    <a:ext uri="{9D8B030D-6E8A-4147-A177-3AD203B41FA5}">
                      <a16:colId xmlns:a16="http://schemas.microsoft.com/office/drawing/2014/main" val="530567910"/>
                    </a:ext>
                  </a:extLst>
                </a:gridCol>
                <a:gridCol w="12627416">
                  <a:extLst>
                    <a:ext uri="{9D8B030D-6E8A-4147-A177-3AD203B41FA5}">
                      <a16:colId xmlns:a16="http://schemas.microsoft.com/office/drawing/2014/main" val="561311371"/>
                    </a:ext>
                  </a:extLst>
                </a:gridCol>
              </a:tblGrid>
              <a:tr h="370840">
                <a:tc>
                  <a:txBody>
                    <a:bodyPr/>
                    <a:lstStyle/>
                    <a:p>
                      <a:pPr algn="l"/>
                      <a:r>
                        <a:rPr lang="pt-BR" b="1" dirty="0">
                          <a:effectLst/>
                        </a:rPr>
                        <a:t>Atributo</a:t>
                      </a:r>
                    </a:p>
                  </a:txBody>
                  <a:tcPr anchor="ctr"/>
                </a:tc>
                <a:tc>
                  <a:txBody>
                    <a:bodyPr/>
                    <a:lstStyle/>
                    <a:p>
                      <a:pPr algn="l"/>
                      <a:r>
                        <a:rPr lang="pt-BR" b="1">
                          <a:effectLst/>
                        </a:rPr>
                        <a:t>Descrição</a:t>
                      </a:r>
                    </a:p>
                  </a:txBody>
                  <a:tcPr anchor="ctr"/>
                </a:tc>
                <a:extLst>
                  <a:ext uri="{0D108BD9-81ED-4DB2-BD59-A6C34878D82A}">
                    <a16:rowId xmlns:a16="http://schemas.microsoft.com/office/drawing/2014/main" val="2866563728"/>
                  </a:ext>
                </a:extLst>
              </a:tr>
              <a:tr h="370840">
                <a:tc>
                  <a:txBody>
                    <a:bodyPr/>
                    <a:lstStyle/>
                    <a:p>
                      <a:r>
                        <a:rPr lang="pt-BR">
                          <a:effectLst/>
                        </a:rPr>
                        <a:t>disabled</a:t>
                      </a:r>
                    </a:p>
                  </a:txBody>
                  <a:tcPr anchor="ctr"/>
                </a:tc>
                <a:tc>
                  <a:txBody>
                    <a:bodyPr/>
                    <a:lstStyle/>
                    <a:p>
                      <a:r>
                        <a:rPr lang="pt-BR">
                          <a:effectLst/>
                        </a:rPr>
                        <a:t>Define que o campo está desabilitado e não pode ser editado ou enviado.</a:t>
                      </a:r>
                    </a:p>
                  </a:txBody>
                  <a:tcPr anchor="ctr"/>
                </a:tc>
                <a:extLst>
                  <a:ext uri="{0D108BD9-81ED-4DB2-BD59-A6C34878D82A}">
                    <a16:rowId xmlns:a16="http://schemas.microsoft.com/office/drawing/2014/main" val="3741712439"/>
                  </a:ext>
                </a:extLst>
              </a:tr>
              <a:tr h="370840">
                <a:tc>
                  <a:txBody>
                    <a:bodyPr/>
                    <a:lstStyle/>
                    <a:p>
                      <a:r>
                        <a:rPr lang="pt-BR">
                          <a:effectLst/>
                        </a:rPr>
                        <a:t>readonly</a:t>
                      </a:r>
                    </a:p>
                  </a:txBody>
                  <a:tcPr anchor="ctr"/>
                </a:tc>
                <a:tc>
                  <a:txBody>
                    <a:bodyPr/>
                    <a:lstStyle/>
                    <a:p>
                      <a:r>
                        <a:rPr lang="pt-BR">
                          <a:effectLst/>
                        </a:rPr>
                        <a:t>Define que o campo é somente leitura (não pode ser editado, mas pode ser enviado).</a:t>
                      </a:r>
                    </a:p>
                  </a:txBody>
                  <a:tcPr anchor="ctr"/>
                </a:tc>
                <a:extLst>
                  <a:ext uri="{0D108BD9-81ED-4DB2-BD59-A6C34878D82A}">
                    <a16:rowId xmlns:a16="http://schemas.microsoft.com/office/drawing/2014/main" val="2109801137"/>
                  </a:ext>
                </a:extLst>
              </a:tr>
              <a:tr h="370840">
                <a:tc>
                  <a:txBody>
                    <a:bodyPr/>
                    <a:lstStyle/>
                    <a:p>
                      <a:r>
                        <a:rPr lang="pt-BR">
                          <a:effectLst/>
                        </a:rPr>
                        <a:t>maxlength</a:t>
                      </a:r>
                    </a:p>
                  </a:txBody>
                  <a:tcPr anchor="ctr"/>
                </a:tc>
                <a:tc>
                  <a:txBody>
                    <a:bodyPr/>
                    <a:lstStyle/>
                    <a:p>
                      <a:r>
                        <a:rPr lang="pt-BR">
                          <a:effectLst/>
                        </a:rPr>
                        <a:t>Limita a quantidade máxima de caracteres que o campo aceita.</a:t>
                      </a:r>
                    </a:p>
                  </a:txBody>
                  <a:tcPr anchor="ctr"/>
                </a:tc>
                <a:extLst>
                  <a:ext uri="{0D108BD9-81ED-4DB2-BD59-A6C34878D82A}">
                    <a16:rowId xmlns:a16="http://schemas.microsoft.com/office/drawing/2014/main" val="1146308871"/>
                  </a:ext>
                </a:extLst>
              </a:tr>
              <a:tr h="370840">
                <a:tc>
                  <a:txBody>
                    <a:bodyPr/>
                    <a:lstStyle/>
                    <a:p>
                      <a:r>
                        <a:rPr lang="pt-BR">
                          <a:effectLst/>
                        </a:rPr>
                        <a:t>required</a:t>
                      </a:r>
                    </a:p>
                  </a:txBody>
                  <a:tcPr anchor="ctr"/>
                </a:tc>
                <a:tc>
                  <a:txBody>
                    <a:bodyPr/>
                    <a:lstStyle/>
                    <a:p>
                      <a:r>
                        <a:rPr lang="pt-BR">
                          <a:effectLst/>
                        </a:rPr>
                        <a:t>Define que o campo é obrigatório. Navegadores exibem uma mensagem se o campo estiver vazio.</a:t>
                      </a:r>
                    </a:p>
                  </a:txBody>
                  <a:tcPr anchor="ctr"/>
                </a:tc>
                <a:extLst>
                  <a:ext uri="{0D108BD9-81ED-4DB2-BD59-A6C34878D82A}">
                    <a16:rowId xmlns:a16="http://schemas.microsoft.com/office/drawing/2014/main" val="2234095518"/>
                  </a:ext>
                </a:extLst>
              </a:tr>
              <a:tr h="370840">
                <a:tc>
                  <a:txBody>
                    <a:bodyPr/>
                    <a:lstStyle/>
                    <a:p>
                      <a:r>
                        <a:rPr lang="pt-BR">
                          <a:effectLst/>
                        </a:rPr>
                        <a:t>size</a:t>
                      </a:r>
                    </a:p>
                  </a:txBody>
                  <a:tcPr anchor="ctr"/>
                </a:tc>
                <a:tc>
                  <a:txBody>
                    <a:bodyPr/>
                    <a:lstStyle/>
                    <a:p>
                      <a:r>
                        <a:rPr lang="pt-BR">
                          <a:effectLst/>
                        </a:rPr>
                        <a:t>Define o tamanho do campo com base no número de caracteres visíveis.</a:t>
                      </a:r>
                    </a:p>
                  </a:txBody>
                  <a:tcPr anchor="ctr"/>
                </a:tc>
                <a:extLst>
                  <a:ext uri="{0D108BD9-81ED-4DB2-BD59-A6C34878D82A}">
                    <a16:rowId xmlns:a16="http://schemas.microsoft.com/office/drawing/2014/main" val="519434611"/>
                  </a:ext>
                </a:extLst>
              </a:tr>
              <a:tr h="370840">
                <a:tc>
                  <a:txBody>
                    <a:bodyPr/>
                    <a:lstStyle/>
                    <a:p>
                      <a:r>
                        <a:rPr lang="pt-BR">
                          <a:effectLst/>
                        </a:rPr>
                        <a:t>value</a:t>
                      </a:r>
                    </a:p>
                  </a:txBody>
                  <a:tcPr anchor="ctr"/>
                </a:tc>
                <a:tc>
                  <a:txBody>
                    <a:bodyPr/>
                    <a:lstStyle/>
                    <a:p>
                      <a:r>
                        <a:rPr lang="pt-BR">
                          <a:effectLst/>
                        </a:rPr>
                        <a:t>Define um valor padrão para o campo. Para botões, define o texto exibido.</a:t>
                      </a:r>
                    </a:p>
                  </a:txBody>
                  <a:tcPr anchor="ctr"/>
                </a:tc>
                <a:extLst>
                  <a:ext uri="{0D108BD9-81ED-4DB2-BD59-A6C34878D82A}">
                    <a16:rowId xmlns:a16="http://schemas.microsoft.com/office/drawing/2014/main" val="1474261403"/>
                  </a:ext>
                </a:extLst>
              </a:tr>
              <a:tr h="370840">
                <a:tc>
                  <a:txBody>
                    <a:bodyPr/>
                    <a:lstStyle/>
                    <a:p>
                      <a:r>
                        <a:rPr lang="pt-BR">
                          <a:effectLst/>
                        </a:rPr>
                        <a:t>placeholder</a:t>
                      </a:r>
                    </a:p>
                  </a:txBody>
                  <a:tcPr anchor="ctr"/>
                </a:tc>
                <a:tc>
                  <a:txBody>
                    <a:bodyPr/>
                    <a:lstStyle/>
                    <a:p>
                      <a:r>
                        <a:rPr lang="pt-BR">
                          <a:effectLst/>
                        </a:rPr>
                        <a:t>Especifica uma dica para o usuário sobre como preencher o campo. Some ao digitar.</a:t>
                      </a:r>
                    </a:p>
                  </a:txBody>
                  <a:tcPr anchor="ctr"/>
                </a:tc>
                <a:extLst>
                  <a:ext uri="{0D108BD9-81ED-4DB2-BD59-A6C34878D82A}">
                    <a16:rowId xmlns:a16="http://schemas.microsoft.com/office/drawing/2014/main" val="1448650405"/>
                  </a:ext>
                </a:extLst>
              </a:tr>
              <a:tr h="370840">
                <a:tc>
                  <a:txBody>
                    <a:bodyPr/>
                    <a:lstStyle/>
                    <a:p>
                      <a:r>
                        <a:rPr lang="pt-BR">
                          <a:effectLst/>
                        </a:rPr>
                        <a:t>name</a:t>
                      </a:r>
                    </a:p>
                  </a:txBody>
                  <a:tcPr anchor="ctr"/>
                </a:tc>
                <a:tc>
                  <a:txBody>
                    <a:bodyPr/>
                    <a:lstStyle/>
                    <a:p>
                      <a:r>
                        <a:rPr lang="pt-BR">
                          <a:effectLst/>
                        </a:rPr>
                        <a:t>Identifica o campo para que seu valor seja acessado no servidor.</a:t>
                      </a:r>
                    </a:p>
                  </a:txBody>
                  <a:tcPr anchor="ctr"/>
                </a:tc>
                <a:extLst>
                  <a:ext uri="{0D108BD9-81ED-4DB2-BD59-A6C34878D82A}">
                    <a16:rowId xmlns:a16="http://schemas.microsoft.com/office/drawing/2014/main" val="797722874"/>
                  </a:ext>
                </a:extLst>
              </a:tr>
              <a:tr h="370840">
                <a:tc>
                  <a:txBody>
                    <a:bodyPr/>
                    <a:lstStyle/>
                    <a:p>
                      <a:r>
                        <a:rPr lang="pt-BR" dirty="0">
                          <a:effectLst/>
                        </a:rPr>
                        <a:t>id</a:t>
                      </a:r>
                    </a:p>
                  </a:txBody>
                  <a:tcPr anchor="ctr"/>
                </a:tc>
                <a:tc>
                  <a:txBody>
                    <a:bodyPr/>
                    <a:lstStyle/>
                    <a:p>
                      <a:r>
                        <a:rPr lang="pt-BR" dirty="0">
                          <a:effectLst/>
                        </a:rPr>
                        <a:t>Define um identificador único para o campo no documento HTML.</a:t>
                      </a:r>
                    </a:p>
                  </a:txBody>
                  <a:tcPr anchor="ctr"/>
                </a:tc>
                <a:extLst>
                  <a:ext uri="{0D108BD9-81ED-4DB2-BD59-A6C34878D82A}">
                    <a16:rowId xmlns:a16="http://schemas.microsoft.com/office/drawing/2014/main" val="664012555"/>
                  </a:ext>
                </a:extLst>
              </a:tr>
            </a:tbl>
          </a:graphicData>
        </a:graphic>
      </p:graphicFrame>
    </p:spTree>
    <p:extLst>
      <p:ext uri="{BB962C8B-B14F-4D97-AF65-F5344CB8AC3E}">
        <p14:creationId xmlns:p14="http://schemas.microsoft.com/office/powerpoint/2010/main" val="1084164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69DC0-4305-034A-70A5-073437886E4F}"/>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2559CDEA-FEC9-BEC0-1DEE-B618F54250C0}"/>
              </a:ext>
            </a:extLst>
          </p:cNvPr>
          <p:cNvSpPr txBox="1"/>
          <p:nvPr/>
        </p:nvSpPr>
        <p:spPr>
          <a:xfrm>
            <a:off x="1306634" y="2324100"/>
            <a:ext cx="11707643" cy="677108"/>
          </a:xfrm>
          <a:prstGeom prst="rect">
            <a:avLst/>
          </a:prstGeom>
        </p:spPr>
        <p:txBody>
          <a:bodyPr lIns="0" tIns="0" rIns="0" bIns="0" rtlCol="0" anchor="t">
            <a:spAutoFit/>
          </a:bodyPr>
          <a:lstStyle/>
          <a:p>
            <a:r>
              <a:rPr lang="pt-BR" sz="4400" dirty="0"/>
              <a:t>Tópicos de estudo:</a:t>
            </a:r>
          </a:p>
        </p:txBody>
      </p:sp>
      <p:sp>
        <p:nvSpPr>
          <p:cNvPr id="6" name="CaixaDeTexto 5">
            <a:extLst>
              <a:ext uri="{FF2B5EF4-FFF2-40B4-BE49-F238E27FC236}">
                <a16:creationId xmlns:a16="http://schemas.microsoft.com/office/drawing/2014/main" id="{3CB46C99-7D90-04B3-FCAD-C0969723ED5A}"/>
              </a:ext>
            </a:extLst>
          </p:cNvPr>
          <p:cNvSpPr txBox="1"/>
          <p:nvPr/>
        </p:nvSpPr>
        <p:spPr>
          <a:xfrm>
            <a:off x="1306634" y="3435340"/>
            <a:ext cx="10766822" cy="2967415"/>
          </a:xfrm>
          <a:prstGeom prst="rect">
            <a:avLst/>
          </a:prstGeom>
          <a:noFill/>
        </p:spPr>
        <p:txBody>
          <a:bodyPr wrap="square">
            <a:spAutoFit/>
          </a:bodyPr>
          <a:lstStyle/>
          <a:p>
            <a:pPr>
              <a:lnSpc>
                <a:spcPct val="150000"/>
              </a:lnSpc>
            </a:pPr>
            <a:r>
              <a:rPr lang="pt-BR" sz="3200" b="1" i="0" dirty="0">
                <a:effectLst/>
                <a:ea typeface="Calibri" panose="020F0502020204030204" pitchFamily="34" charset="0"/>
                <a:cs typeface="Calibri" panose="020F0502020204030204" pitchFamily="34" charset="0"/>
              </a:rPr>
              <a:t>Introdução ao HTML</a:t>
            </a:r>
          </a:p>
          <a:p>
            <a:pPr marL="914400" lvl="1" indent="-457200">
              <a:lnSpc>
                <a:spcPct val="150000"/>
              </a:lnSpc>
              <a:buFont typeface="Arial" panose="020B0604020202020204" pitchFamily="34" charset="0"/>
              <a:buChar char="•"/>
            </a:pPr>
            <a:r>
              <a:rPr lang="pt-BR" sz="3200" i="0" dirty="0">
                <a:effectLst/>
                <a:ea typeface="Calibri" panose="020F0502020204030204" pitchFamily="34" charset="0"/>
                <a:cs typeface="Calibri" panose="020F0502020204030204" pitchFamily="34" charset="0"/>
              </a:rPr>
              <a:t>🏗️ </a:t>
            </a:r>
            <a:r>
              <a:rPr lang="pt-BR" sz="3200" b="0" i="0" u="none" strike="noStrike" baseline="0" dirty="0">
                <a:solidFill>
                  <a:srgbClr val="585757"/>
                </a:solidFill>
              </a:rPr>
              <a:t>Conceitos da linguagem HTML</a:t>
            </a:r>
            <a:r>
              <a:rPr lang="pt-BR" sz="3200" i="0" u="none" strike="noStrike" baseline="0" dirty="0">
                <a:ea typeface="Calibri" panose="020F0502020204030204" pitchFamily="34" charset="0"/>
                <a:cs typeface="Calibri" panose="020F0502020204030204" pitchFamily="34" charset="0"/>
              </a:rPr>
              <a:t>;</a:t>
            </a:r>
          </a:p>
          <a:p>
            <a:pPr marL="914400" lvl="1" indent="-457200">
              <a:lnSpc>
                <a:spcPct val="150000"/>
              </a:lnSpc>
              <a:buFont typeface="Arial" panose="020B0604020202020204" pitchFamily="34" charset="0"/>
              <a:buChar char="•"/>
            </a:pPr>
            <a:r>
              <a:rPr lang="pt-BR" sz="3200" b="0" i="0" dirty="0">
                <a:effectLst/>
                <a:ea typeface="Calibri" panose="020F0502020204030204" pitchFamily="34" charset="0"/>
                <a:cs typeface="Calibri" panose="020F0502020204030204" pitchFamily="34" charset="0"/>
              </a:rPr>
              <a:t>🛠️ </a:t>
            </a:r>
            <a:r>
              <a:rPr lang="pt-BR" sz="3200" b="0" i="0" u="none" strike="noStrike" baseline="0" dirty="0">
                <a:solidFill>
                  <a:srgbClr val="585757"/>
                </a:solidFill>
              </a:rPr>
              <a:t>Principais </a:t>
            </a:r>
            <a:r>
              <a:rPr lang="pt-BR" sz="3200" b="0" i="0" u="none" strike="noStrike" baseline="0" dirty="0" err="1">
                <a:solidFill>
                  <a:srgbClr val="585757"/>
                </a:solidFill>
              </a:rPr>
              <a:t>tags</a:t>
            </a:r>
            <a:r>
              <a:rPr lang="pt-BR" sz="3200" b="0" i="0" u="none" strike="noStrike" baseline="0" dirty="0">
                <a:solidFill>
                  <a:srgbClr val="585757"/>
                </a:solidFill>
              </a:rPr>
              <a:t> HTML;</a:t>
            </a:r>
          </a:p>
          <a:p>
            <a:pPr marL="914400" lvl="1" indent="-457200">
              <a:lnSpc>
                <a:spcPct val="150000"/>
              </a:lnSpc>
              <a:buFont typeface="Arial" panose="020B0604020202020204" pitchFamily="34" charset="0"/>
              <a:buChar char="•"/>
            </a:pPr>
            <a:r>
              <a:rPr lang="pt-BR" sz="3200" b="0" i="0" dirty="0">
                <a:effectLst/>
                <a:ea typeface="Calibri" panose="020F0502020204030204" pitchFamily="34" charset="0"/>
                <a:cs typeface="Calibri" panose="020F0502020204030204" pitchFamily="34" charset="0"/>
              </a:rPr>
              <a:t>💻</a:t>
            </a:r>
            <a:r>
              <a:rPr lang="pt-BR" sz="3200" b="0" i="0" u="none" strike="noStrike" baseline="0" dirty="0">
                <a:solidFill>
                  <a:srgbClr val="585757"/>
                </a:solidFill>
              </a:rPr>
              <a:t>Solução de problemas nas páginas HTML.</a:t>
            </a:r>
            <a:endParaRPr lang="pt-BR" sz="3200"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69023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81B77-6E64-49EB-56BD-AC50F8EE0852}"/>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1C7AD34B-6281-9E7F-0FBE-DF15EAED6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710333A7-38BF-C90C-765B-8D91029F0CF4}"/>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7E303351-A5EC-2AB2-331B-451D0E53C7E7}"/>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AC87EE7F-71E0-E6A7-956D-3AA66D1B9EA2}"/>
              </a:ext>
            </a:extLst>
          </p:cNvPr>
          <p:cNvSpPr txBox="1"/>
          <p:nvPr/>
        </p:nvSpPr>
        <p:spPr>
          <a:xfrm>
            <a:off x="1186972" y="3172757"/>
            <a:ext cx="15726308" cy="1815882"/>
          </a:xfrm>
          <a:prstGeom prst="rect">
            <a:avLst/>
          </a:prstGeom>
          <a:noFill/>
        </p:spPr>
        <p:txBody>
          <a:bodyPr wrap="square">
            <a:spAutoFit/>
          </a:bodyPr>
          <a:lstStyle/>
          <a:p>
            <a:pPr marL="457200" indent="-457200" algn="just">
              <a:buFont typeface="Arial" panose="020B0604020202020204" pitchFamily="34" charset="0"/>
              <a:buChar char="•"/>
            </a:pPr>
            <a:r>
              <a:rPr lang="pt-BR" sz="2800" b="0" i="0" u="none" strike="noStrike" baseline="0" dirty="0">
                <a:solidFill>
                  <a:srgbClr val="585757"/>
                </a:solidFill>
              </a:rPr>
              <a:t>O elemento &lt;input&gt; já resolve a maioria dos seus problemas, mas o HTML não se limita a eles. Agora você vai aprender sobre os elementos diferentes dos &lt;input&gt;. </a:t>
            </a:r>
          </a:p>
          <a:p>
            <a:pPr marL="457200" indent="-457200" algn="just">
              <a:buFont typeface="Arial" panose="020B0604020202020204" pitchFamily="34" charset="0"/>
              <a:buChar char="•"/>
            </a:pPr>
            <a:endParaRPr lang="pt-BR" sz="2800" dirty="0">
              <a:solidFill>
                <a:srgbClr val="585757"/>
              </a:solidFill>
            </a:endParaRPr>
          </a:p>
          <a:p>
            <a:pPr marL="457200" indent="-457200" algn="just">
              <a:buFont typeface="Arial" panose="020B0604020202020204" pitchFamily="34" charset="0"/>
              <a:buChar char="•"/>
            </a:pPr>
            <a:r>
              <a:rPr lang="pt-BR" sz="2800" b="0" i="0" u="none" strike="noStrike" baseline="0" dirty="0">
                <a:solidFill>
                  <a:srgbClr val="585757"/>
                </a:solidFill>
              </a:rPr>
              <a:t>O primeiro é o campo de seleção (&lt;</a:t>
            </a:r>
            <a:r>
              <a:rPr lang="pt-BR" sz="2800" b="0" i="0" u="none" strike="noStrike" baseline="0" dirty="0" err="1">
                <a:solidFill>
                  <a:srgbClr val="585757"/>
                </a:solidFill>
              </a:rPr>
              <a:t>select</a:t>
            </a:r>
            <a:r>
              <a:rPr lang="pt-BR" sz="2800" b="0" i="0" u="none" strike="noStrike" baseline="0" dirty="0">
                <a:solidFill>
                  <a:srgbClr val="585757"/>
                </a:solidFill>
              </a:rPr>
              <a:t>&gt;):</a:t>
            </a:r>
            <a:endParaRPr lang="pt-BR" sz="2800" b="1" dirty="0">
              <a:solidFill>
                <a:srgbClr val="585757"/>
              </a:solidFill>
            </a:endParaRPr>
          </a:p>
        </p:txBody>
      </p:sp>
      <p:pic>
        <p:nvPicPr>
          <p:cNvPr id="5" name="Imagem 4">
            <a:extLst>
              <a:ext uri="{FF2B5EF4-FFF2-40B4-BE49-F238E27FC236}">
                <a16:creationId xmlns:a16="http://schemas.microsoft.com/office/drawing/2014/main" id="{E9F5CEA0-DCC5-82C0-6D4F-50CBB088F8F8}"/>
              </a:ext>
            </a:extLst>
          </p:cNvPr>
          <p:cNvPicPr>
            <a:picLocks noChangeAspect="1"/>
          </p:cNvPicPr>
          <p:nvPr/>
        </p:nvPicPr>
        <p:blipFill>
          <a:blip r:embed="rId4"/>
          <a:stretch>
            <a:fillRect/>
          </a:stretch>
        </p:blipFill>
        <p:spPr>
          <a:xfrm>
            <a:off x="11277600" y="5460250"/>
            <a:ext cx="6273257" cy="2479494"/>
          </a:xfrm>
          <a:prstGeom prst="rect">
            <a:avLst/>
          </a:prstGeom>
        </p:spPr>
      </p:pic>
      <p:sp>
        <p:nvSpPr>
          <p:cNvPr id="9" name="CaixaDeTexto 8">
            <a:extLst>
              <a:ext uri="{FF2B5EF4-FFF2-40B4-BE49-F238E27FC236}">
                <a16:creationId xmlns:a16="http://schemas.microsoft.com/office/drawing/2014/main" id="{672C73C9-3D90-DAB6-32C7-6D43F9A0F753}"/>
              </a:ext>
            </a:extLst>
          </p:cNvPr>
          <p:cNvSpPr txBox="1"/>
          <p:nvPr/>
        </p:nvSpPr>
        <p:spPr>
          <a:xfrm>
            <a:off x="1676400" y="5381104"/>
            <a:ext cx="13025938" cy="4401205"/>
          </a:xfrm>
          <a:prstGeom prst="rect">
            <a:avLst/>
          </a:prstGeom>
          <a:noFill/>
        </p:spPr>
        <p:txBody>
          <a:bodyPr wrap="square">
            <a:spAutoFit/>
          </a:bodyPr>
          <a:lstStyle/>
          <a:p>
            <a:pPr algn="l"/>
            <a:r>
              <a:rPr lang="pt-BR" sz="2800" b="0" i="0" u="none" strike="noStrike" baseline="0" dirty="0">
                <a:solidFill>
                  <a:srgbClr val="1F217D"/>
                </a:solidFill>
                <a:latin typeface="Consolas" panose="020B0609020204030204" pitchFamily="49" charset="0"/>
              </a:rPr>
              <a:t>&lt;</a:t>
            </a:r>
            <a:r>
              <a:rPr lang="pt-BR" sz="2800" b="0" i="0" u="none" strike="noStrike" baseline="0" dirty="0" err="1">
                <a:solidFill>
                  <a:srgbClr val="4D7FE3"/>
                </a:solidFill>
                <a:latin typeface="Consolas" panose="020B0609020204030204" pitchFamily="49" charset="0"/>
              </a:rPr>
              <a:t>form</a:t>
            </a:r>
            <a:r>
              <a:rPr lang="pt-BR" sz="2800" b="0" i="0" u="none" strike="noStrike" baseline="0" dirty="0">
                <a:solidFill>
                  <a:srgbClr val="1F217D"/>
                </a:solidFill>
                <a:latin typeface="Consolas" panose="020B0609020204030204" pitchFamily="49" charset="0"/>
              </a:rPr>
              <a:t>&gt;</a:t>
            </a:r>
          </a:p>
          <a:p>
            <a:pPr lvl="1"/>
            <a:r>
              <a:rPr lang="pt-BR" sz="2800" b="0" i="0" u="none" strike="noStrike" baseline="0" dirty="0">
                <a:solidFill>
                  <a:srgbClr val="000000"/>
                </a:solidFill>
                <a:latin typeface="Consolas" panose="020B0609020204030204" pitchFamily="49" charset="0"/>
              </a:rPr>
              <a:t>Região do Brasil:</a:t>
            </a:r>
          </a:p>
          <a:p>
            <a:pPr lvl="1"/>
            <a:r>
              <a:rPr lang="pt-BR" sz="2800" b="0" i="0" u="none" strike="noStrike" baseline="0" dirty="0">
                <a:solidFill>
                  <a:srgbClr val="1F217D"/>
                </a:solidFill>
                <a:latin typeface="Consolas" panose="020B0609020204030204" pitchFamily="49" charset="0"/>
              </a:rPr>
              <a:t>&lt;</a:t>
            </a:r>
            <a:r>
              <a:rPr lang="pt-BR" sz="2800" b="0" i="0" u="none" strike="noStrike" baseline="0" dirty="0" err="1">
                <a:solidFill>
                  <a:srgbClr val="4D7FE3"/>
                </a:solidFill>
                <a:latin typeface="Consolas" panose="020B0609020204030204" pitchFamily="49" charset="0"/>
              </a:rPr>
              <a:t>select</a:t>
            </a:r>
            <a:r>
              <a:rPr lang="pt-BR" sz="2800" b="0" i="0" u="none" strike="noStrike" baseline="0" dirty="0">
                <a:solidFill>
                  <a:srgbClr val="4D7FE3"/>
                </a:solidFill>
                <a:latin typeface="Consolas" panose="020B0609020204030204" pitchFamily="49" charset="0"/>
              </a:rPr>
              <a:t> </a:t>
            </a:r>
            <a:r>
              <a:rPr lang="pt-BR" sz="2800" b="0" i="0" u="none" strike="noStrike" baseline="0" dirty="0" err="1">
                <a:solidFill>
                  <a:srgbClr val="994E9D"/>
                </a:solidFill>
                <a:latin typeface="Consolas" panose="020B0609020204030204" pitchFamily="49" charset="0"/>
              </a:rPr>
              <a:t>name</a:t>
            </a:r>
            <a:r>
              <a:rPr lang="pt-BR" sz="2800" b="0" i="0" u="none" strike="noStrike" baseline="0" dirty="0">
                <a:solidFill>
                  <a:srgbClr val="1F217D"/>
                </a:solidFill>
                <a:latin typeface="Consolas" panose="020B0609020204030204" pitchFamily="49" charset="0"/>
              </a:rPr>
              <a:t>=</a:t>
            </a:r>
            <a:r>
              <a:rPr lang="pt-BR" sz="2800" b="0" i="0" u="none" strike="noStrike" baseline="0" dirty="0">
                <a:solidFill>
                  <a:srgbClr val="AD9137"/>
                </a:solidFill>
                <a:latin typeface="Consolas" panose="020B0609020204030204" pitchFamily="49" charset="0"/>
              </a:rPr>
              <a:t>”uf”</a:t>
            </a:r>
            <a:r>
              <a:rPr lang="pt-BR" sz="2800" b="0" i="0" u="none" strike="noStrike" baseline="0" dirty="0">
                <a:solidFill>
                  <a:srgbClr val="1F217D"/>
                </a:solidFill>
                <a:latin typeface="Consolas" panose="020B0609020204030204" pitchFamily="49" charset="0"/>
              </a:rPr>
              <a:t>&gt;</a:t>
            </a:r>
          </a:p>
          <a:p>
            <a:pPr lvl="2"/>
            <a:r>
              <a:rPr lang="pt-BR" sz="2800" b="0" i="0" u="none" strike="noStrike" baseline="0" dirty="0">
                <a:solidFill>
                  <a:srgbClr val="1F217D"/>
                </a:solidFill>
                <a:latin typeface="Consolas" panose="020B0609020204030204" pitchFamily="49" charset="0"/>
              </a:rPr>
              <a:t>&lt;</a:t>
            </a:r>
            <a:r>
              <a:rPr lang="pt-BR" sz="2800" b="0" i="0" u="none" strike="noStrike" baseline="0" dirty="0" err="1">
                <a:solidFill>
                  <a:srgbClr val="4D7FE3"/>
                </a:solidFill>
                <a:latin typeface="Consolas" panose="020B0609020204030204" pitchFamily="49" charset="0"/>
              </a:rPr>
              <a:t>option</a:t>
            </a:r>
            <a:r>
              <a:rPr lang="pt-BR" sz="2800" b="0" i="0" u="none" strike="noStrike" baseline="0" dirty="0">
                <a:solidFill>
                  <a:srgbClr val="1F217D"/>
                </a:solidFill>
                <a:latin typeface="Consolas" panose="020B0609020204030204" pitchFamily="49" charset="0"/>
              </a:rPr>
              <a:t>&gt;</a:t>
            </a:r>
            <a:r>
              <a:rPr lang="pt-BR" sz="2800" b="0" i="0" u="none" strike="noStrike" baseline="0" dirty="0">
                <a:solidFill>
                  <a:srgbClr val="000000"/>
                </a:solidFill>
                <a:latin typeface="Consolas" panose="020B0609020204030204" pitchFamily="49" charset="0"/>
              </a:rPr>
              <a:t>Norte</a:t>
            </a:r>
            <a:r>
              <a:rPr lang="pt-BR" sz="2800" b="0" i="0" u="none" strike="noStrike" baseline="0" dirty="0">
                <a:solidFill>
                  <a:srgbClr val="1F217D"/>
                </a:solidFill>
                <a:latin typeface="Consolas" panose="020B0609020204030204" pitchFamily="49" charset="0"/>
              </a:rPr>
              <a:t>&lt;/</a:t>
            </a:r>
            <a:r>
              <a:rPr lang="pt-BR" sz="2800" b="0" i="0" u="none" strike="noStrike" baseline="0" dirty="0" err="1">
                <a:solidFill>
                  <a:srgbClr val="4D7FE3"/>
                </a:solidFill>
                <a:latin typeface="Consolas" panose="020B0609020204030204" pitchFamily="49" charset="0"/>
              </a:rPr>
              <a:t>option</a:t>
            </a:r>
            <a:r>
              <a:rPr lang="pt-BR" sz="2800" b="0" i="0" u="none" strike="noStrike" baseline="0" dirty="0">
                <a:solidFill>
                  <a:srgbClr val="1F217D"/>
                </a:solidFill>
                <a:latin typeface="Consolas" panose="020B0609020204030204" pitchFamily="49" charset="0"/>
              </a:rPr>
              <a:t>&gt;</a:t>
            </a:r>
          </a:p>
          <a:p>
            <a:pPr lvl="2"/>
            <a:r>
              <a:rPr lang="pt-BR" sz="2800" b="0" i="0" u="none" strike="noStrike" baseline="0" dirty="0">
                <a:solidFill>
                  <a:srgbClr val="1F217D"/>
                </a:solidFill>
                <a:latin typeface="Consolas" panose="020B0609020204030204" pitchFamily="49" charset="0"/>
              </a:rPr>
              <a:t>&lt;</a:t>
            </a:r>
            <a:r>
              <a:rPr lang="pt-BR" sz="2800" b="0" i="0" u="none" strike="noStrike" baseline="0" dirty="0" err="1">
                <a:solidFill>
                  <a:srgbClr val="4D7FE3"/>
                </a:solidFill>
                <a:latin typeface="Consolas" panose="020B0609020204030204" pitchFamily="49" charset="0"/>
              </a:rPr>
              <a:t>option</a:t>
            </a:r>
            <a:r>
              <a:rPr lang="pt-BR" sz="2800" b="0" i="0" u="none" strike="noStrike" baseline="0" dirty="0">
                <a:solidFill>
                  <a:srgbClr val="1F217D"/>
                </a:solidFill>
                <a:latin typeface="Consolas" panose="020B0609020204030204" pitchFamily="49" charset="0"/>
              </a:rPr>
              <a:t>&gt;</a:t>
            </a:r>
            <a:r>
              <a:rPr lang="pt-BR" sz="2800" b="0" i="0" u="none" strike="noStrike" baseline="0" dirty="0">
                <a:solidFill>
                  <a:srgbClr val="000000"/>
                </a:solidFill>
                <a:latin typeface="Consolas" panose="020B0609020204030204" pitchFamily="49" charset="0"/>
              </a:rPr>
              <a:t>Nordeste</a:t>
            </a:r>
            <a:r>
              <a:rPr lang="pt-BR" sz="2800" b="0" i="0" u="none" strike="noStrike" baseline="0" dirty="0">
                <a:solidFill>
                  <a:srgbClr val="1F217D"/>
                </a:solidFill>
                <a:latin typeface="Consolas" panose="020B0609020204030204" pitchFamily="49" charset="0"/>
              </a:rPr>
              <a:t>&lt;/</a:t>
            </a:r>
            <a:r>
              <a:rPr lang="pt-BR" sz="2800" b="0" i="0" u="none" strike="noStrike" baseline="0" dirty="0" err="1">
                <a:solidFill>
                  <a:srgbClr val="4D7FE3"/>
                </a:solidFill>
                <a:latin typeface="Consolas" panose="020B0609020204030204" pitchFamily="49" charset="0"/>
              </a:rPr>
              <a:t>option</a:t>
            </a:r>
            <a:r>
              <a:rPr lang="pt-BR" sz="2800" b="0" i="0" u="none" strike="noStrike" baseline="0" dirty="0">
                <a:solidFill>
                  <a:srgbClr val="1F217D"/>
                </a:solidFill>
                <a:latin typeface="Consolas" panose="020B0609020204030204" pitchFamily="49" charset="0"/>
              </a:rPr>
              <a:t>&gt;</a:t>
            </a:r>
          </a:p>
          <a:p>
            <a:pPr lvl="2"/>
            <a:r>
              <a:rPr lang="pt-BR" sz="2800" b="0" i="0" u="none" strike="noStrike" baseline="0" dirty="0">
                <a:solidFill>
                  <a:srgbClr val="1F217D"/>
                </a:solidFill>
                <a:latin typeface="Consolas" panose="020B0609020204030204" pitchFamily="49" charset="0"/>
              </a:rPr>
              <a:t>&lt;</a:t>
            </a:r>
            <a:r>
              <a:rPr lang="pt-BR" sz="2800" b="0" i="0" u="none" strike="noStrike" baseline="0" dirty="0" err="1">
                <a:solidFill>
                  <a:srgbClr val="4D7FE3"/>
                </a:solidFill>
                <a:latin typeface="Consolas" panose="020B0609020204030204" pitchFamily="49" charset="0"/>
              </a:rPr>
              <a:t>option</a:t>
            </a:r>
            <a:r>
              <a:rPr lang="pt-BR" sz="2800" b="0" i="0" u="none" strike="noStrike" baseline="0" dirty="0">
                <a:solidFill>
                  <a:srgbClr val="1F217D"/>
                </a:solidFill>
                <a:latin typeface="Consolas" panose="020B0609020204030204" pitchFamily="49" charset="0"/>
              </a:rPr>
              <a:t>&gt;</a:t>
            </a:r>
            <a:r>
              <a:rPr lang="pt-BR" sz="2800" b="0" i="0" u="none" strike="noStrike" baseline="0" dirty="0">
                <a:solidFill>
                  <a:srgbClr val="000000"/>
                </a:solidFill>
                <a:latin typeface="Consolas" panose="020B0609020204030204" pitchFamily="49" charset="0"/>
              </a:rPr>
              <a:t>Centro-Oeste</a:t>
            </a:r>
            <a:r>
              <a:rPr lang="pt-BR" sz="2800" b="0" i="0" u="none" strike="noStrike" baseline="0" dirty="0">
                <a:solidFill>
                  <a:srgbClr val="1F217D"/>
                </a:solidFill>
                <a:latin typeface="Consolas" panose="020B0609020204030204" pitchFamily="49" charset="0"/>
              </a:rPr>
              <a:t>&lt;/</a:t>
            </a:r>
            <a:r>
              <a:rPr lang="pt-BR" sz="2800" b="0" i="0" u="none" strike="noStrike" baseline="0" dirty="0" err="1">
                <a:solidFill>
                  <a:srgbClr val="4D7FE3"/>
                </a:solidFill>
                <a:latin typeface="Consolas" panose="020B0609020204030204" pitchFamily="49" charset="0"/>
              </a:rPr>
              <a:t>option</a:t>
            </a:r>
            <a:r>
              <a:rPr lang="pt-BR" sz="2800" b="0" i="0" u="none" strike="noStrike" baseline="0" dirty="0">
                <a:solidFill>
                  <a:srgbClr val="1F217D"/>
                </a:solidFill>
                <a:latin typeface="Consolas" panose="020B0609020204030204" pitchFamily="49" charset="0"/>
              </a:rPr>
              <a:t>&gt;</a:t>
            </a:r>
          </a:p>
          <a:p>
            <a:pPr lvl="2"/>
            <a:r>
              <a:rPr lang="pt-BR" sz="2800" b="0" i="0" u="none" strike="noStrike" baseline="0" dirty="0">
                <a:solidFill>
                  <a:srgbClr val="1F217D"/>
                </a:solidFill>
                <a:latin typeface="Consolas" panose="020B0609020204030204" pitchFamily="49" charset="0"/>
              </a:rPr>
              <a:t>&lt;</a:t>
            </a:r>
            <a:r>
              <a:rPr lang="pt-BR" sz="2800" b="0" i="0" u="none" strike="noStrike" baseline="0" dirty="0" err="1">
                <a:solidFill>
                  <a:srgbClr val="4D7FE3"/>
                </a:solidFill>
                <a:latin typeface="Consolas" panose="020B0609020204030204" pitchFamily="49" charset="0"/>
              </a:rPr>
              <a:t>option</a:t>
            </a:r>
            <a:r>
              <a:rPr lang="pt-BR" sz="2800" b="0" i="0" u="none" strike="noStrike" baseline="0" dirty="0">
                <a:solidFill>
                  <a:srgbClr val="4D7FE3"/>
                </a:solidFill>
                <a:latin typeface="Consolas" panose="020B0609020204030204" pitchFamily="49" charset="0"/>
              </a:rPr>
              <a:t> </a:t>
            </a:r>
            <a:r>
              <a:rPr lang="pt-BR" sz="2800" b="0" i="0" u="none" strike="noStrike" baseline="0" dirty="0" err="1">
                <a:solidFill>
                  <a:srgbClr val="994E9D"/>
                </a:solidFill>
                <a:latin typeface="Consolas" panose="020B0609020204030204" pitchFamily="49" charset="0"/>
              </a:rPr>
              <a:t>selected</a:t>
            </a:r>
            <a:r>
              <a:rPr lang="pt-BR" sz="2800" b="0" i="0" u="none" strike="noStrike" baseline="0" dirty="0">
                <a:solidFill>
                  <a:srgbClr val="1F217D"/>
                </a:solidFill>
                <a:latin typeface="Consolas" panose="020B0609020204030204" pitchFamily="49" charset="0"/>
              </a:rPr>
              <a:t>&gt;</a:t>
            </a:r>
            <a:r>
              <a:rPr lang="pt-BR" sz="2800" b="0" i="0" u="none" strike="noStrike" baseline="0" dirty="0">
                <a:solidFill>
                  <a:srgbClr val="000000"/>
                </a:solidFill>
                <a:latin typeface="Consolas" panose="020B0609020204030204" pitchFamily="49" charset="0"/>
              </a:rPr>
              <a:t>Sudeste</a:t>
            </a:r>
            <a:r>
              <a:rPr lang="pt-BR" sz="2800" b="0" i="0" u="none" strike="noStrike" baseline="0" dirty="0">
                <a:solidFill>
                  <a:srgbClr val="1F217D"/>
                </a:solidFill>
                <a:latin typeface="Consolas" panose="020B0609020204030204" pitchFamily="49" charset="0"/>
              </a:rPr>
              <a:t>&lt;/</a:t>
            </a:r>
            <a:r>
              <a:rPr lang="pt-BR" sz="2800" b="0" i="0" u="none" strike="noStrike" baseline="0" dirty="0" err="1">
                <a:solidFill>
                  <a:srgbClr val="4D7FE3"/>
                </a:solidFill>
                <a:latin typeface="Consolas" panose="020B0609020204030204" pitchFamily="49" charset="0"/>
              </a:rPr>
              <a:t>option</a:t>
            </a:r>
            <a:r>
              <a:rPr lang="pt-BR" sz="2800" b="0" i="0" u="none" strike="noStrike" baseline="0" dirty="0">
                <a:solidFill>
                  <a:srgbClr val="1F217D"/>
                </a:solidFill>
                <a:latin typeface="Consolas" panose="020B0609020204030204" pitchFamily="49" charset="0"/>
              </a:rPr>
              <a:t>&gt;</a:t>
            </a:r>
          </a:p>
          <a:p>
            <a:pPr lvl="2"/>
            <a:r>
              <a:rPr lang="pt-BR" sz="2800" b="0" i="0" u="none" strike="noStrike" baseline="0" dirty="0">
                <a:solidFill>
                  <a:srgbClr val="1F217D"/>
                </a:solidFill>
                <a:latin typeface="Consolas" panose="020B0609020204030204" pitchFamily="49" charset="0"/>
              </a:rPr>
              <a:t>&lt;</a:t>
            </a:r>
            <a:r>
              <a:rPr lang="pt-BR" sz="2800" b="0" i="0" u="none" strike="noStrike" baseline="0" dirty="0" err="1">
                <a:solidFill>
                  <a:srgbClr val="4D7FE3"/>
                </a:solidFill>
                <a:latin typeface="Consolas" panose="020B0609020204030204" pitchFamily="49" charset="0"/>
              </a:rPr>
              <a:t>option</a:t>
            </a:r>
            <a:r>
              <a:rPr lang="pt-BR" sz="2800" b="0" i="0" u="none" strike="noStrike" baseline="0" dirty="0">
                <a:solidFill>
                  <a:srgbClr val="1F217D"/>
                </a:solidFill>
                <a:latin typeface="Consolas" panose="020B0609020204030204" pitchFamily="49" charset="0"/>
              </a:rPr>
              <a:t>&gt;</a:t>
            </a:r>
            <a:r>
              <a:rPr lang="pt-BR" sz="2800" b="0" i="0" u="none" strike="noStrike" baseline="0" dirty="0">
                <a:solidFill>
                  <a:srgbClr val="000000"/>
                </a:solidFill>
                <a:latin typeface="Consolas" panose="020B0609020204030204" pitchFamily="49" charset="0"/>
              </a:rPr>
              <a:t>Sul</a:t>
            </a:r>
            <a:r>
              <a:rPr lang="pt-BR" sz="2800" b="0" i="0" u="none" strike="noStrike" baseline="0" dirty="0">
                <a:solidFill>
                  <a:srgbClr val="1F217D"/>
                </a:solidFill>
                <a:latin typeface="Consolas" panose="020B0609020204030204" pitchFamily="49" charset="0"/>
              </a:rPr>
              <a:t>&lt;/</a:t>
            </a:r>
            <a:r>
              <a:rPr lang="pt-BR" sz="2800" b="0" i="0" u="none" strike="noStrike" baseline="0" dirty="0" err="1">
                <a:solidFill>
                  <a:srgbClr val="4D7FE3"/>
                </a:solidFill>
                <a:latin typeface="Consolas" panose="020B0609020204030204" pitchFamily="49" charset="0"/>
              </a:rPr>
              <a:t>option</a:t>
            </a:r>
            <a:r>
              <a:rPr lang="pt-BR" sz="2800" b="0" i="0" u="none" strike="noStrike" baseline="0" dirty="0">
                <a:solidFill>
                  <a:srgbClr val="1F217D"/>
                </a:solidFill>
                <a:latin typeface="Consolas" panose="020B0609020204030204" pitchFamily="49" charset="0"/>
              </a:rPr>
              <a:t>&gt;</a:t>
            </a:r>
          </a:p>
          <a:p>
            <a:pPr lvl="1"/>
            <a:r>
              <a:rPr lang="pt-BR" sz="2800" b="0" i="0" u="none" strike="noStrike" baseline="0" dirty="0">
                <a:solidFill>
                  <a:srgbClr val="1F217D"/>
                </a:solidFill>
                <a:latin typeface="Consolas" panose="020B0609020204030204" pitchFamily="49" charset="0"/>
              </a:rPr>
              <a:t>&lt;/</a:t>
            </a:r>
            <a:r>
              <a:rPr lang="pt-BR" sz="2800" b="0" i="0" u="none" strike="noStrike" baseline="0" dirty="0" err="1">
                <a:solidFill>
                  <a:srgbClr val="4D7FE3"/>
                </a:solidFill>
                <a:latin typeface="Consolas" panose="020B0609020204030204" pitchFamily="49" charset="0"/>
              </a:rPr>
              <a:t>select</a:t>
            </a:r>
            <a:r>
              <a:rPr lang="pt-BR" sz="2800" b="0" i="0" u="none" strike="noStrike" baseline="0" dirty="0">
                <a:solidFill>
                  <a:srgbClr val="1F217D"/>
                </a:solidFill>
                <a:latin typeface="Consolas" panose="020B0609020204030204" pitchFamily="49" charset="0"/>
              </a:rPr>
              <a:t>&gt;</a:t>
            </a:r>
          </a:p>
          <a:p>
            <a:pPr algn="l"/>
            <a:r>
              <a:rPr lang="pt-BR" sz="2800" b="0" i="0" u="none" strike="noStrike" baseline="0" dirty="0">
                <a:solidFill>
                  <a:srgbClr val="1F217D"/>
                </a:solidFill>
                <a:latin typeface="Consolas" panose="020B0609020204030204" pitchFamily="49" charset="0"/>
              </a:rPr>
              <a:t>&lt;/</a:t>
            </a:r>
            <a:r>
              <a:rPr lang="pt-BR" sz="2800" b="0" i="0" u="none" strike="noStrike" baseline="0" dirty="0" err="1">
                <a:solidFill>
                  <a:srgbClr val="4D7FE3"/>
                </a:solidFill>
                <a:latin typeface="Consolas" panose="020B0609020204030204" pitchFamily="49" charset="0"/>
              </a:rPr>
              <a:t>form</a:t>
            </a:r>
            <a:r>
              <a:rPr lang="pt-BR" sz="2800" b="0" i="0" u="none" strike="noStrike" baseline="0" dirty="0">
                <a:solidFill>
                  <a:srgbClr val="1F217D"/>
                </a:solidFill>
                <a:latin typeface="Consolas" panose="020B0609020204030204" pitchFamily="49" charset="0"/>
              </a:rPr>
              <a:t>&gt;</a:t>
            </a:r>
            <a:endParaRPr lang="pt-BR" sz="2800" dirty="0"/>
          </a:p>
        </p:txBody>
      </p:sp>
    </p:spTree>
    <p:extLst>
      <p:ext uri="{BB962C8B-B14F-4D97-AF65-F5344CB8AC3E}">
        <p14:creationId xmlns:p14="http://schemas.microsoft.com/office/powerpoint/2010/main" val="2345035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3B46D-F033-A88B-3CDF-F461E027E3CA}"/>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164D0901-B41D-2009-F716-E3760D5767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88C83702-4736-67C0-5D0D-E480C20039F8}"/>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F9C79362-27E7-579E-1CC1-B6D8D2068614}"/>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69D5CAC3-1732-6CA8-3F4D-C77B92F2A9B4}"/>
              </a:ext>
            </a:extLst>
          </p:cNvPr>
          <p:cNvSpPr txBox="1"/>
          <p:nvPr/>
        </p:nvSpPr>
        <p:spPr>
          <a:xfrm>
            <a:off x="1186972" y="3172757"/>
            <a:ext cx="15726308" cy="954107"/>
          </a:xfrm>
          <a:prstGeom prst="rect">
            <a:avLst/>
          </a:prstGeom>
          <a:noFill/>
        </p:spPr>
        <p:txBody>
          <a:bodyPr wrap="square">
            <a:spAutoFit/>
          </a:bodyPr>
          <a:lstStyle/>
          <a:p>
            <a:pPr marL="457200" indent="-457200" algn="just">
              <a:buFont typeface="Arial" panose="020B0604020202020204" pitchFamily="34" charset="0"/>
              <a:buChar char="•"/>
            </a:pPr>
            <a:r>
              <a:rPr lang="pt-BR" sz="2800" b="0" i="0" u="none" strike="noStrike" baseline="0" dirty="0">
                <a:solidFill>
                  <a:srgbClr val="585757"/>
                </a:solidFill>
              </a:rPr>
              <a:t>Por padrão, o usuário pode selecionar somente um elemento da lista. Para permitir a seleção de múltiplos elementos, utilize o atributo </a:t>
            </a:r>
            <a:r>
              <a:rPr lang="pt-BR" sz="2800" b="0" i="0" u="none" strike="noStrike" baseline="0" dirty="0" err="1">
                <a:solidFill>
                  <a:srgbClr val="585757"/>
                </a:solidFill>
              </a:rPr>
              <a:t>multiple</a:t>
            </a:r>
            <a:r>
              <a:rPr lang="pt-BR" sz="2800" b="0" i="0" u="none" strike="noStrike" baseline="0" dirty="0">
                <a:solidFill>
                  <a:srgbClr val="585757"/>
                </a:solidFill>
              </a:rPr>
              <a:t>.</a:t>
            </a:r>
            <a:endParaRPr lang="pt-BR" sz="2800" b="1" dirty="0">
              <a:solidFill>
                <a:srgbClr val="585757"/>
              </a:solidFill>
            </a:endParaRPr>
          </a:p>
        </p:txBody>
      </p:sp>
      <p:sp>
        <p:nvSpPr>
          <p:cNvPr id="9" name="CaixaDeTexto 8">
            <a:extLst>
              <a:ext uri="{FF2B5EF4-FFF2-40B4-BE49-F238E27FC236}">
                <a16:creationId xmlns:a16="http://schemas.microsoft.com/office/drawing/2014/main" id="{D2395F0F-CE04-48E0-A15A-26638E01529F}"/>
              </a:ext>
            </a:extLst>
          </p:cNvPr>
          <p:cNvSpPr txBox="1"/>
          <p:nvPr/>
        </p:nvSpPr>
        <p:spPr>
          <a:xfrm>
            <a:off x="1441321" y="4582534"/>
            <a:ext cx="13025938" cy="4401205"/>
          </a:xfrm>
          <a:prstGeom prst="rect">
            <a:avLst/>
          </a:prstGeom>
          <a:noFill/>
        </p:spPr>
        <p:txBody>
          <a:bodyPr wrap="square">
            <a:spAutoFit/>
          </a:bodyPr>
          <a:lstStyle/>
          <a:p>
            <a:pPr algn="l"/>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p>
          <a:p>
            <a:pPr lvl="1"/>
            <a:r>
              <a:rPr lang="pt-BR" sz="2800" b="0" i="0" u="none" strike="noStrike" baseline="0" dirty="0">
                <a:solidFill>
                  <a:srgbClr val="000000"/>
                </a:solidFill>
              </a:rPr>
              <a:t>Qual a sua matéria preferida:</a:t>
            </a:r>
          </a:p>
          <a:p>
            <a:pPr lvl="1"/>
            <a:r>
              <a:rPr lang="pt-BR" sz="2800" b="0" i="0" u="none" strike="noStrike" baseline="0" dirty="0">
                <a:solidFill>
                  <a:srgbClr val="1F217D"/>
                </a:solidFill>
              </a:rPr>
              <a:t>&lt;</a:t>
            </a:r>
            <a:r>
              <a:rPr lang="pt-BR" sz="2800" b="0" i="0" u="none" strike="noStrike" baseline="0" dirty="0" err="1">
                <a:solidFill>
                  <a:srgbClr val="4D7FE3"/>
                </a:solidFill>
              </a:rPr>
              <a:t>select</a:t>
            </a:r>
            <a:r>
              <a:rPr lang="pt-BR" sz="2800" b="0" i="0" u="none" strike="noStrike" baseline="0" dirty="0">
                <a:solidFill>
                  <a:srgbClr val="4D7FE3"/>
                </a:solidFill>
              </a:rPr>
              <a:t> </a:t>
            </a:r>
            <a:r>
              <a:rPr lang="pt-BR" sz="2800" b="0" i="0" u="none" strike="noStrike" baseline="0" dirty="0" err="1">
                <a:solidFill>
                  <a:srgbClr val="994E9D"/>
                </a:solidFill>
              </a:rPr>
              <a:t>name</a:t>
            </a:r>
            <a:r>
              <a:rPr lang="pt-BR" sz="2800" b="0" i="0" u="none" strike="noStrike" baseline="0" dirty="0">
                <a:solidFill>
                  <a:srgbClr val="1F217D"/>
                </a:solidFill>
              </a:rPr>
              <a:t>=</a:t>
            </a:r>
            <a:r>
              <a:rPr lang="pt-BR" sz="2800" b="0" i="0" u="none" strike="noStrike" baseline="0" dirty="0">
                <a:solidFill>
                  <a:srgbClr val="AD9137"/>
                </a:solidFill>
              </a:rPr>
              <a:t>”disciplinas” </a:t>
            </a:r>
            <a:r>
              <a:rPr lang="pt-BR" sz="2800" b="0" i="0" u="none" strike="noStrike" baseline="0" dirty="0" err="1">
                <a:solidFill>
                  <a:srgbClr val="994E9D"/>
                </a:solidFill>
              </a:rPr>
              <a:t>multiple</a:t>
            </a:r>
            <a:r>
              <a:rPr lang="pt-BR" sz="2800" b="0" i="0" u="none" strike="noStrike" baseline="0" dirty="0">
                <a:solidFill>
                  <a:srgbClr val="994E9D"/>
                </a:solidFill>
              </a:rPr>
              <a:t> </a:t>
            </a:r>
            <a:r>
              <a:rPr lang="pt-BR" sz="2800" b="0" i="0" u="none" strike="noStrike" baseline="0" dirty="0" err="1">
                <a:solidFill>
                  <a:srgbClr val="994E9D"/>
                </a:solidFill>
              </a:rPr>
              <a:t>size</a:t>
            </a:r>
            <a:r>
              <a:rPr lang="pt-BR" sz="2800" b="0" i="0" u="none" strike="noStrike" baseline="0" dirty="0">
                <a:solidFill>
                  <a:srgbClr val="1F217D"/>
                </a:solidFill>
              </a:rPr>
              <a:t>=</a:t>
            </a:r>
            <a:r>
              <a:rPr lang="pt-BR" sz="2800" b="0" i="0" u="none" strike="noStrike" baseline="0" dirty="0">
                <a:solidFill>
                  <a:srgbClr val="AD9137"/>
                </a:solidFill>
              </a:rPr>
              <a:t>”5”</a:t>
            </a:r>
            <a:r>
              <a:rPr lang="pt-BR" sz="2800" b="0" i="0" u="none" strike="noStrike" baseline="0" dirty="0">
                <a:solidFill>
                  <a:srgbClr val="1F217D"/>
                </a:solidFill>
              </a:rPr>
              <a:t>&gt;</a:t>
            </a:r>
          </a:p>
          <a:p>
            <a:pPr lvl="2"/>
            <a:r>
              <a:rPr lang="pt-BR" sz="2800" b="0" i="0" u="none" strike="noStrike" baseline="0" dirty="0">
                <a:solidFill>
                  <a:srgbClr val="1F217D"/>
                </a:solidFill>
              </a:rPr>
              <a:t>&lt;</a:t>
            </a:r>
            <a:r>
              <a:rPr lang="pt-BR" sz="2800" b="0" i="0" u="none" strike="noStrike" baseline="0" dirty="0" err="1">
                <a:solidFill>
                  <a:srgbClr val="4D7FE3"/>
                </a:solidFill>
              </a:rPr>
              <a:t>option</a:t>
            </a:r>
            <a:r>
              <a:rPr lang="pt-BR" sz="2800" b="0" i="0" u="none" strike="noStrike" baseline="0" dirty="0">
                <a:solidFill>
                  <a:srgbClr val="1F217D"/>
                </a:solidFill>
              </a:rPr>
              <a:t>&gt;</a:t>
            </a:r>
            <a:r>
              <a:rPr lang="pt-BR" sz="2800" b="0" i="0" u="none" strike="noStrike" baseline="0" dirty="0">
                <a:solidFill>
                  <a:srgbClr val="000000"/>
                </a:solidFill>
              </a:rPr>
              <a:t>Linguagens de programação</a:t>
            </a:r>
            <a:r>
              <a:rPr lang="pt-BR" sz="2800" b="0" i="0" u="none" strike="noStrike" baseline="0" dirty="0">
                <a:solidFill>
                  <a:srgbClr val="1F217D"/>
                </a:solidFill>
              </a:rPr>
              <a:t>&lt;/</a:t>
            </a:r>
            <a:r>
              <a:rPr lang="pt-BR" sz="2800" b="0" i="0" u="none" strike="noStrike" baseline="0" dirty="0" err="1">
                <a:solidFill>
                  <a:srgbClr val="4D7FE3"/>
                </a:solidFill>
              </a:rPr>
              <a:t>option</a:t>
            </a:r>
            <a:r>
              <a:rPr lang="pt-BR" sz="2800" b="0" i="0" u="none" strike="noStrike" baseline="0" dirty="0">
                <a:solidFill>
                  <a:srgbClr val="1F217D"/>
                </a:solidFill>
              </a:rPr>
              <a:t>&gt;</a:t>
            </a:r>
          </a:p>
          <a:p>
            <a:pPr lvl="2"/>
            <a:r>
              <a:rPr lang="pt-BR" sz="2800" b="0" i="0" u="none" strike="noStrike" baseline="0" dirty="0">
                <a:solidFill>
                  <a:srgbClr val="1F217D"/>
                </a:solidFill>
              </a:rPr>
              <a:t>&lt;</a:t>
            </a:r>
            <a:r>
              <a:rPr lang="pt-BR" sz="2800" b="0" i="0" u="none" strike="noStrike" baseline="0" dirty="0" err="1">
                <a:solidFill>
                  <a:srgbClr val="4D7FE3"/>
                </a:solidFill>
              </a:rPr>
              <a:t>option</a:t>
            </a:r>
            <a:r>
              <a:rPr lang="pt-BR" sz="2800" b="0" i="0" u="none" strike="noStrike" baseline="0" dirty="0">
                <a:solidFill>
                  <a:srgbClr val="1F217D"/>
                </a:solidFill>
              </a:rPr>
              <a:t>&gt;</a:t>
            </a:r>
            <a:r>
              <a:rPr lang="pt-BR" sz="2800" b="0" i="0" u="none" strike="noStrike" baseline="0" dirty="0">
                <a:solidFill>
                  <a:srgbClr val="000000"/>
                </a:solidFill>
              </a:rPr>
              <a:t>Programação para dispositivos móveis</a:t>
            </a:r>
            <a:r>
              <a:rPr lang="pt-BR" sz="2800" b="0" i="0" u="none" strike="noStrike" baseline="0" dirty="0">
                <a:solidFill>
                  <a:srgbClr val="1F217D"/>
                </a:solidFill>
              </a:rPr>
              <a:t>&lt;/</a:t>
            </a:r>
            <a:r>
              <a:rPr lang="pt-BR" sz="2800" b="0" i="0" u="none" strike="noStrike" baseline="0" dirty="0" err="1">
                <a:solidFill>
                  <a:srgbClr val="4D7FE3"/>
                </a:solidFill>
              </a:rPr>
              <a:t>option</a:t>
            </a:r>
            <a:r>
              <a:rPr lang="pt-BR" sz="2800" b="0" i="0" u="none" strike="noStrike" baseline="0" dirty="0">
                <a:solidFill>
                  <a:srgbClr val="1F217D"/>
                </a:solidFill>
              </a:rPr>
              <a:t>&gt;</a:t>
            </a:r>
          </a:p>
          <a:p>
            <a:pPr lvl="2"/>
            <a:r>
              <a:rPr lang="pt-BR" sz="2800" b="0" i="0" u="none" strike="noStrike" baseline="0" dirty="0">
                <a:solidFill>
                  <a:srgbClr val="1F217D"/>
                </a:solidFill>
              </a:rPr>
              <a:t>&lt;</a:t>
            </a:r>
            <a:r>
              <a:rPr lang="pt-BR" sz="2800" b="0" i="0" u="none" strike="noStrike" baseline="0" dirty="0" err="1">
                <a:solidFill>
                  <a:srgbClr val="4D7FE3"/>
                </a:solidFill>
              </a:rPr>
              <a:t>option</a:t>
            </a:r>
            <a:r>
              <a:rPr lang="pt-BR" sz="2800" b="0" i="0" u="none" strike="noStrike" baseline="0" dirty="0">
                <a:solidFill>
                  <a:srgbClr val="1F217D"/>
                </a:solidFill>
              </a:rPr>
              <a:t>&gt;</a:t>
            </a:r>
            <a:r>
              <a:rPr lang="pt-BR" sz="2800" b="0" i="0" u="none" strike="noStrike" baseline="0" dirty="0">
                <a:solidFill>
                  <a:srgbClr val="000000"/>
                </a:solidFill>
              </a:rPr>
              <a:t>Algoritmos</a:t>
            </a:r>
            <a:r>
              <a:rPr lang="pt-BR" sz="2800" b="0" i="0" u="none" strike="noStrike" baseline="0" dirty="0">
                <a:solidFill>
                  <a:srgbClr val="1F217D"/>
                </a:solidFill>
              </a:rPr>
              <a:t>&lt;/</a:t>
            </a:r>
            <a:r>
              <a:rPr lang="pt-BR" sz="2800" b="0" i="0" u="none" strike="noStrike" baseline="0" dirty="0" err="1">
                <a:solidFill>
                  <a:srgbClr val="4D7FE3"/>
                </a:solidFill>
              </a:rPr>
              <a:t>option</a:t>
            </a:r>
            <a:r>
              <a:rPr lang="pt-BR" sz="2800" b="0" i="0" u="none" strike="noStrike" baseline="0" dirty="0">
                <a:solidFill>
                  <a:srgbClr val="1F217D"/>
                </a:solidFill>
              </a:rPr>
              <a:t>&gt;</a:t>
            </a:r>
          </a:p>
          <a:p>
            <a:pPr lvl="2"/>
            <a:r>
              <a:rPr lang="en-US" sz="2800" b="0" i="0" u="none" strike="noStrike" baseline="0" dirty="0">
                <a:solidFill>
                  <a:srgbClr val="1F217D"/>
                </a:solidFill>
              </a:rPr>
              <a:t>&lt;</a:t>
            </a:r>
            <a:r>
              <a:rPr lang="en-US" sz="2800" b="0" i="0" u="none" strike="noStrike" baseline="0" dirty="0">
                <a:solidFill>
                  <a:srgbClr val="4D7FE3"/>
                </a:solidFill>
              </a:rPr>
              <a:t>option </a:t>
            </a:r>
            <a:r>
              <a:rPr lang="en-US" sz="2800" b="0" i="0" u="none" strike="noStrike" baseline="0" dirty="0">
                <a:solidFill>
                  <a:srgbClr val="994E9D"/>
                </a:solidFill>
              </a:rPr>
              <a:t>selected</a:t>
            </a:r>
            <a:r>
              <a:rPr lang="en-US" sz="2800" b="0" i="0" u="none" strike="noStrike" baseline="0" dirty="0">
                <a:solidFill>
                  <a:srgbClr val="1F217D"/>
                </a:solidFill>
              </a:rPr>
              <a:t>&gt;</a:t>
            </a:r>
            <a:r>
              <a:rPr lang="en-US" sz="2800" b="0" i="0" u="none" strike="noStrike" baseline="0" dirty="0" err="1">
                <a:solidFill>
                  <a:srgbClr val="000000"/>
                </a:solidFill>
              </a:rPr>
              <a:t>Programação</a:t>
            </a:r>
            <a:r>
              <a:rPr lang="en-US" sz="2800" b="0" i="0" u="none" strike="noStrike" baseline="0" dirty="0">
                <a:solidFill>
                  <a:srgbClr val="000000"/>
                </a:solidFill>
              </a:rPr>
              <a:t> web</a:t>
            </a:r>
            <a:r>
              <a:rPr lang="en-US" sz="2800" b="0" i="0" u="none" strike="noStrike" baseline="0" dirty="0">
                <a:solidFill>
                  <a:srgbClr val="1F217D"/>
                </a:solidFill>
              </a:rPr>
              <a:t>&lt;/</a:t>
            </a:r>
            <a:r>
              <a:rPr lang="en-US" sz="2800" b="0" i="0" u="none" strike="noStrike" baseline="0" dirty="0">
                <a:solidFill>
                  <a:srgbClr val="4D7FE3"/>
                </a:solidFill>
              </a:rPr>
              <a:t>option</a:t>
            </a:r>
            <a:r>
              <a:rPr lang="en-US" sz="2800" b="0" i="0" u="none" strike="noStrike" baseline="0" dirty="0">
                <a:solidFill>
                  <a:srgbClr val="1F217D"/>
                </a:solidFill>
              </a:rPr>
              <a:t>&gt;</a:t>
            </a:r>
          </a:p>
          <a:p>
            <a:pPr lvl="2"/>
            <a:r>
              <a:rPr lang="pt-BR" sz="2800" b="0" i="0" u="none" strike="noStrike" baseline="0" dirty="0">
                <a:solidFill>
                  <a:srgbClr val="1F217D"/>
                </a:solidFill>
              </a:rPr>
              <a:t>&lt;</a:t>
            </a:r>
            <a:r>
              <a:rPr lang="pt-BR" sz="2800" b="0" i="0" u="none" strike="noStrike" baseline="0" dirty="0" err="1">
                <a:solidFill>
                  <a:srgbClr val="4D7FE3"/>
                </a:solidFill>
              </a:rPr>
              <a:t>option</a:t>
            </a:r>
            <a:r>
              <a:rPr lang="pt-BR" sz="2800" b="0" i="0" u="none" strike="noStrike" baseline="0" dirty="0">
                <a:solidFill>
                  <a:srgbClr val="1F217D"/>
                </a:solidFill>
              </a:rPr>
              <a:t>&gt;</a:t>
            </a:r>
            <a:r>
              <a:rPr lang="pt-BR" sz="2800" b="0" i="0" u="none" strike="noStrike" baseline="0" dirty="0">
                <a:solidFill>
                  <a:srgbClr val="000000"/>
                </a:solidFill>
              </a:rPr>
              <a:t>Outras</a:t>
            </a:r>
            <a:r>
              <a:rPr lang="pt-BR" sz="2800" b="0" i="0" u="none" strike="noStrike" baseline="0" dirty="0">
                <a:solidFill>
                  <a:srgbClr val="1F217D"/>
                </a:solidFill>
              </a:rPr>
              <a:t>&lt;/</a:t>
            </a:r>
            <a:r>
              <a:rPr lang="pt-BR" sz="2800" b="0" i="0" u="none" strike="noStrike" baseline="0" dirty="0" err="1">
                <a:solidFill>
                  <a:srgbClr val="4D7FE3"/>
                </a:solidFill>
              </a:rPr>
              <a:t>option</a:t>
            </a:r>
            <a:r>
              <a:rPr lang="pt-BR" sz="2800" b="0" i="0" u="none" strike="noStrike" baseline="0" dirty="0">
                <a:solidFill>
                  <a:srgbClr val="1F217D"/>
                </a:solidFill>
              </a:rPr>
              <a:t>&gt;</a:t>
            </a:r>
          </a:p>
          <a:p>
            <a:pPr lvl="1"/>
            <a:r>
              <a:rPr lang="pt-BR" sz="2800" b="0" i="0" u="none" strike="noStrike" baseline="0" dirty="0">
                <a:solidFill>
                  <a:srgbClr val="1F217D"/>
                </a:solidFill>
              </a:rPr>
              <a:t>&lt;/</a:t>
            </a:r>
            <a:r>
              <a:rPr lang="pt-BR" sz="2800" b="0" i="0" u="none" strike="noStrike" baseline="0" dirty="0" err="1">
                <a:solidFill>
                  <a:srgbClr val="4D7FE3"/>
                </a:solidFill>
              </a:rPr>
              <a:t>select</a:t>
            </a:r>
            <a:r>
              <a:rPr lang="pt-BR" sz="2800" b="0" i="0" u="none" strike="noStrike" baseline="0" dirty="0">
                <a:solidFill>
                  <a:srgbClr val="1F217D"/>
                </a:solidFill>
              </a:rPr>
              <a:t>&gt;</a:t>
            </a:r>
          </a:p>
          <a:p>
            <a:pPr algn="l"/>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endParaRPr lang="pt-BR" sz="2800" dirty="0"/>
          </a:p>
        </p:txBody>
      </p:sp>
      <p:pic>
        <p:nvPicPr>
          <p:cNvPr id="4" name="Imagem 3">
            <a:extLst>
              <a:ext uri="{FF2B5EF4-FFF2-40B4-BE49-F238E27FC236}">
                <a16:creationId xmlns:a16="http://schemas.microsoft.com/office/drawing/2014/main" id="{638EE0CE-92A8-4E76-1F64-A4ACCA5F4229}"/>
              </a:ext>
            </a:extLst>
          </p:cNvPr>
          <p:cNvPicPr>
            <a:picLocks noChangeAspect="1"/>
          </p:cNvPicPr>
          <p:nvPr/>
        </p:nvPicPr>
        <p:blipFill>
          <a:blip r:embed="rId4"/>
          <a:stretch>
            <a:fillRect/>
          </a:stretch>
        </p:blipFill>
        <p:spPr>
          <a:xfrm>
            <a:off x="11277600" y="5331584"/>
            <a:ext cx="6379319" cy="3391536"/>
          </a:xfrm>
          <a:prstGeom prst="rect">
            <a:avLst/>
          </a:prstGeom>
        </p:spPr>
      </p:pic>
    </p:spTree>
    <p:extLst>
      <p:ext uri="{BB962C8B-B14F-4D97-AF65-F5344CB8AC3E}">
        <p14:creationId xmlns:p14="http://schemas.microsoft.com/office/powerpoint/2010/main" val="3914750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37A93-7CF1-CCAD-6E8E-05E65B1750C1}"/>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1FB25184-EDA9-B4E0-80F8-EDFC73735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33782C27-F2B1-830C-8A15-DD82C70002EE}"/>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C90D52EC-0054-4160-9DE0-574A664061E6}"/>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BB19A033-6708-F9D2-A3DB-13B2A4CD13F1}"/>
              </a:ext>
            </a:extLst>
          </p:cNvPr>
          <p:cNvSpPr txBox="1"/>
          <p:nvPr/>
        </p:nvSpPr>
        <p:spPr>
          <a:xfrm>
            <a:off x="1186972" y="3172757"/>
            <a:ext cx="15726308" cy="954107"/>
          </a:xfrm>
          <a:prstGeom prst="rect">
            <a:avLst/>
          </a:prstGeom>
          <a:noFill/>
        </p:spPr>
        <p:txBody>
          <a:bodyPr wrap="square">
            <a:spAutoFit/>
          </a:bodyPr>
          <a:lstStyle/>
          <a:p>
            <a:pPr marL="457200" indent="-457200" algn="just">
              <a:buFont typeface="Arial" panose="020B0604020202020204" pitchFamily="34" charset="0"/>
              <a:buChar char="•"/>
            </a:pPr>
            <a:r>
              <a:rPr lang="pt-BR" sz="2800" b="0" i="0" u="none" strike="noStrike" baseline="0" dirty="0">
                <a:solidFill>
                  <a:srgbClr val="585757"/>
                </a:solidFill>
              </a:rPr>
              <a:t>O próximo elemento &lt;</a:t>
            </a:r>
            <a:r>
              <a:rPr lang="pt-BR" sz="2800" b="0" i="0" u="none" strike="noStrike" baseline="0" dirty="0" err="1">
                <a:solidFill>
                  <a:srgbClr val="585757"/>
                </a:solidFill>
              </a:rPr>
              <a:t>datalist</a:t>
            </a:r>
            <a:r>
              <a:rPr lang="pt-BR" sz="2800" b="0" i="0" u="none" strike="noStrike" baseline="0" dirty="0">
                <a:solidFill>
                  <a:srgbClr val="585757"/>
                </a:solidFill>
              </a:rPr>
              <a:t>&gt; é uma das novidades do HTML5, ele é semelhante ao &lt;</a:t>
            </a:r>
            <a:r>
              <a:rPr lang="pt-BR" sz="2800" b="0" i="0" u="none" strike="noStrike" baseline="0" dirty="0" err="1">
                <a:solidFill>
                  <a:srgbClr val="585757"/>
                </a:solidFill>
              </a:rPr>
              <a:t>select</a:t>
            </a:r>
            <a:r>
              <a:rPr lang="pt-BR" sz="2800" b="0" i="0" u="none" strike="noStrike" baseline="0" dirty="0">
                <a:solidFill>
                  <a:srgbClr val="585757"/>
                </a:solidFill>
              </a:rPr>
              <a:t>&gt;, porém à medida que o usuário digita no campo, a lista é filtrada automaticamente.</a:t>
            </a:r>
            <a:endParaRPr lang="pt-BR" sz="2800" b="1" dirty="0">
              <a:solidFill>
                <a:srgbClr val="585757"/>
              </a:solidFill>
            </a:endParaRPr>
          </a:p>
        </p:txBody>
      </p:sp>
      <p:sp>
        <p:nvSpPr>
          <p:cNvPr id="9" name="CaixaDeTexto 8">
            <a:extLst>
              <a:ext uri="{FF2B5EF4-FFF2-40B4-BE49-F238E27FC236}">
                <a16:creationId xmlns:a16="http://schemas.microsoft.com/office/drawing/2014/main" id="{9D0D5DC0-2F90-BF73-B728-F0ACAA69508A}"/>
              </a:ext>
            </a:extLst>
          </p:cNvPr>
          <p:cNvSpPr txBox="1"/>
          <p:nvPr/>
        </p:nvSpPr>
        <p:spPr>
          <a:xfrm>
            <a:off x="1441321" y="4582534"/>
            <a:ext cx="13025938" cy="4832092"/>
          </a:xfrm>
          <a:prstGeom prst="rect">
            <a:avLst/>
          </a:prstGeom>
          <a:noFill/>
        </p:spPr>
        <p:txBody>
          <a:bodyPr wrap="square">
            <a:spAutoFit/>
          </a:bodyPr>
          <a:lstStyle/>
          <a:p>
            <a:pPr algn="l"/>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p>
          <a:p>
            <a:pPr lvl="1"/>
            <a:r>
              <a:rPr lang="pt-BR" sz="2800" b="0" i="0" u="none" strike="noStrike" baseline="0" dirty="0">
                <a:solidFill>
                  <a:srgbClr val="000000"/>
                </a:solidFill>
              </a:rPr>
              <a:t>Selecione um navegador:</a:t>
            </a:r>
          </a:p>
          <a:p>
            <a:pPr lvl="1"/>
            <a:r>
              <a:rPr lang="pt-BR" sz="2800" b="0" i="0" u="none" strike="noStrike" baseline="0" dirty="0">
                <a:solidFill>
                  <a:srgbClr val="1F217D"/>
                </a:solidFill>
              </a:rPr>
              <a:t>&lt;</a:t>
            </a:r>
            <a:r>
              <a:rPr lang="pt-BR" sz="2800" b="0" i="0" u="none" strike="noStrike" baseline="0" dirty="0">
                <a:solidFill>
                  <a:srgbClr val="4D7FE3"/>
                </a:solidFill>
              </a:rPr>
              <a:t>input </a:t>
            </a:r>
            <a:r>
              <a:rPr lang="pt-BR" sz="2800" b="0" i="0" u="none" strike="noStrike" baseline="0" dirty="0" err="1">
                <a:solidFill>
                  <a:srgbClr val="994E9D"/>
                </a:solidFill>
              </a:rPr>
              <a:t>list</a:t>
            </a:r>
            <a:r>
              <a:rPr lang="pt-BR" sz="2800" b="0" i="0" u="none" strike="noStrike" baseline="0" dirty="0">
                <a:solidFill>
                  <a:srgbClr val="1F217D"/>
                </a:solidFill>
              </a:rPr>
              <a:t>=</a:t>
            </a:r>
            <a:r>
              <a:rPr lang="pt-BR" sz="2800" b="0" i="0" u="none" strike="noStrike" baseline="0" dirty="0">
                <a:solidFill>
                  <a:srgbClr val="AD9137"/>
                </a:solidFill>
              </a:rPr>
              <a:t>”navegadores”</a:t>
            </a:r>
            <a:r>
              <a:rPr lang="pt-BR" sz="2800" b="0" i="0" u="none" strike="noStrike" baseline="0" dirty="0">
                <a:solidFill>
                  <a:srgbClr val="1F217D"/>
                </a:solidFill>
              </a:rPr>
              <a:t>/&gt;</a:t>
            </a:r>
          </a:p>
          <a:p>
            <a:pPr lvl="1"/>
            <a:r>
              <a:rPr lang="pt-BR" sz="2800" b="0" i="0" u="none" strike="noStrike" baseline="0" dirty="0">
                <a:solidFill>
                  <a:srgbClr val="1F217D"/>
                </a:solidFill>
              </a:rPr>
              <a:t>&lt;</a:t>
            </a:r>
            <a:r>
              <a:rPr lang="pt-BR" sz="2800" b="0" i="0" u="none" strike="noStrike" baseline="0" dirty="0" err="1">
                <a:solidFill>
                  <a:srgbClr val="4D7FE3"/>
                </a:solidFill>
              </a:rPr>
              <a:t>datalist</a:t>
            </a:r>
            <a:r>
              <a:rPr lang="pt-BR" sz="2800" b="0" i="0" u="none" strike="noStrike" baseline="0" dirty="0">
                <a:solidFill>
                  <a:srgbClr val="4D7FE3"/>
                </a:solidFill>
              </a:rPr>
              <a:t> </a:t>
            </a:r>
            <a:r>
              <a:rPr lang="pt-BR" sz="2800" b="0" i="0" u="none" strike="noStrike" baseline="0" dirty="0">
                <a:solidFill>
                  <a:srgbClr val="994E9D"/>
                </a:solidFill>
              </a:rPr>
              <a:t>id</a:t>
            </a:r>
            <a:r>
              <a:rPr lang="pt-BR" sz="2800" b="0" i="0" u="none" strike="noStrike" baseline="0" dirty="0">
                <a:solidFill>
                  <a:srgbClr val="1F217D"/>
                </a:solidFill>
              </a:rPr>
              <a:t>=</a:t>
            </a:r>
            <a:r>
              <a:rPr lang="pt-BR" sz="2800" b="0" i="0" u="none" strike="noStrike" baseline="0" dirty="0">
                <a:solidFill>
                  <a:srgbClr val="AD9137"/>
                </a:solidFill>
              </a:rPr>
              <a:t>”navegadores”</a:t>
            </a:r>
            <a:r>
              <a:rPr lang="pt-BR" sz="2800" b="0" i="0" u="none" strike="noStrike" baseline="0" dirty="0">
                <a:solidFill>
                  <a:srgbClr val="1F217D"/>
                </a:solidFill>
              </a:rPr>
              <a:t>&gt;</a:t>
            </a:r>
          </a:p>
          <a:p>
            <a:pPr lvl="2"/>
            <a:r>
              <a:rPr lang="pt-BR" sz="2800" b="0" i="0" u="none" strike="noStrike" baseline="0" dirty="0">
                <a:solidFill>
                  <a:srgbClr val="1F217D"/>
                </a:solidFill>
              </a:rPr>
              <a:t>&lt;</a:t>
            </a:r>
            <a:r>
              <a:rPr lang="pt-BR" sz="2800" b="0" i="0" u="none" strike="noStrike" baseline="0" dirty="0" err="1">
                <a:solidFill>
                  <a:srgbClr val="4D7FE3"/>
                </a:solidFill>
              </a:rPr>
              <a:t>option</a:t>
            </a:r>
            <a:r>
              <a:rPr lang="pt-BR" sz="2800" b="0" i="0" u="none" strike="noStrike" baseline="0" dirty="0">
                <a:solidFill>
                  <a:srgbClr val="4D7FE3"/>
                </a:solidFill>
              </a:rPr>
              <a:t> </a:t>
            </a:r>
            <a:r>
              <a:rPr lang="pt-BR" sz="2800" b="0" i="0" u="none" strike="noStrike" baseline="0" dirty="0" err="1">
                <a:solidFill>
                  <a:srgbClr val="994E9D"/>
                </a:solidFill>
              </a:rPr>
              <a:t>value</a:t>
            </a:r>
            <a:r>
              <a:rPr lang="pt-BR" sz="2800" b="0" i="0" u="none" strike="noStrike" baseline="0" dirty="0">
                <a:solidFill>
                  <a:srgbClr val="1F217D"/>
                </a:solidFill>
              </a:rPr>
              <a:t>=</a:t>
            </a:r>
            <a:r>
              <a:rPr lang="pt-BR" sz="2800" b="0" i="0" u="none" strike="noStrike" baseline="0" dirty="0">
                <a:solidFill>
                  <a:srgbClr val="AD9137"/>
                </a:solidFill>
              </a:rPr>
              <a:t>”Internet Explorer”</a:t>
            </a:r>
            <a:r>
              <a:rPr lang="pt-BR" sz="2800" b="0" i="0" u="none" strike="noStrike" baseline="0" dirty="0">
                <a:solidFill>
                  <a:srgbClr val="1F217D"/>
                </a:solidFill>
              </a:rPr>
              <a:t>&gt;</a:t>
            </a:r>
          </a:p>
          <a:p>
            <a:pPr lvl="2"/>
            <a:r>
              <a:rPr lang="pt-BR" sz="2800" b="0" i="0" u="none" strike="noStrike" baseline="0" dirty="0">
                <a:solidFill>
                  <a:srgbClr val="1F217D"/>
                </a:solidFill>
              </a:rPr>
              <a:t>&lt;</a:t>
            </a:r>
            <a:r>
              <a:rPr lang="pt-BR" sz="2800" b="0" i="0" u="none" strike="noStrike" baseline="0" dirty="0" err="1">
                <a:solidFill>
                  <a:srgbClr val="4D7FE3"/>
                </a:solidFill>
              </a:rPr>
              <a:t>option</a:t>
            </a:r>
            <a:r>
              <a:rPr lang="pt-BR" sz="2800" b="0" i="0" u="none" strike="noStrike" baseline="0" dirty="0">
                <a:solidFill>
                  <a:srgbClr val="4D7FE3"/>
                </a:solidFill>
              </a:rPr>
              <a:t> </a:t>
            </a:r>
            <a:r>
              <a:rPr lang="pt-BR" sz="2800" b="0" i="0" u="none" strike="noStrike" baseline="0" dirty="0" err="1">
                <a:solidFill>
                  <a:srgbClr val="994E9D"/>
                </a:solidFill>
              </a:rPr>
              <a:t>value</a:t>
            </a:r>
            <a:r>
              <a:rPr lang="pt-BR" sz="2800" b="0" i="0" u="none" strike="noStrike" baseline="0" dirty="0">
                <a:solidFill>
                  <a:srgbClr val="1F217D"/>
                </a:solidFill>
              </a:rPr>
              <a:t>=</a:t>
            </a:r>
            <a:r>
              <a:rPr lang="pt-BR" sz="2800" b="0" i="0" u="none" strike="noStrike" baseline="0" dirty="0">
                <a:solidFill>
                  <a:srgbClr val="AD9137"/>
                </a:solidFill>
              </a:rPr>
              <a:t>”Firefox”</a:t>
            </a:r>
            <a:r>
              <a:rPr lang="pt-BR" sz="2800" b="0" i="0" u="none" strike="noStrike" baseline="0" dirty="0">
                <a:solidFill>
                  <a:srgbClr val="1F217D"/>
                </a:solidFill>
              </a:rPr>
              <a:t>&gt;</a:t>
            </a:r>
          </a:p>
          <a:p>
            <a:pPr lvl="2"/>
            <a:r>
              <a:rPr lang="pt-BR" sz="2800" b="0" i="0" u="none" strike="noStrike" baseline="0" dirty="0">
                <a:solidFill>
                  <a:srgbClr val="1F217D"/>
                </a:solidFill>
              </a:rPr>
              <a:t>&lt;</a:t>
            </a:r>
            <a:r>
              <a:rPr lang="pt-BR" sz="2800" b="0" i="0" u="none" strike="noStrike" baseline="0" dirty="0" err="1">
                <a:solidFill>
                  <a:srgbClr val="4D7FE3"/>
                </a:solidFill>
              </a:rPr>
              <a:t>option</a:t>
            </a:r>
            <a:r>
              <a:rPr lang="pt-BR" sz="2800" b="0" i="0" u="none" strike="noStrike" baseline="0" dirty="0">
                <a:solidFill>
                  <a:srgbClr val="4D7FE3"/>
                </a:solidFill>
              </a:rPr>
              <a:t> </a:t>
            </a:r>
            <a:r>
              <a:rPr lang="pt-BR" sz="2800" b="0" i="0" u="none" strike="noStrike" baseline="0" dirty="0" err="1">
                <a:solidFill>
                  <a:srgbClr val="994E9D"/>
                </a:solidFill>
              </a:rPr>
              <a:t>value</a:t>
            </a:r>
            <a:r>
              <a:rPr lang="pt-BR" sz="2800" b="0" i="0" u="none" strike="noStrike" baseline="0" dirty="0">
                <a:solidFill>
                  <a:srgbClr val="1F217D"/>
                </a:solidFill>
              </a:rPr>
              <a:t>=</a:t>
            </a:r>
            <a:r>
              <a:rPr lang="pt-BR" sz="2800" b="0" i="0" u="none" strike="noStrike" baseline="0" dirty="0">
                <a:solidFill>
                  <a:srgbClr val="AD9137"/>
                </a:solidFill>
              </a:rPr>
              <a:t>”Chrome”</a:t>
            </a:r>
            <a:r>
              <a:rPr lang="pt-BR" sz="2800" b="0" i="0" u="none" strike="noStrike" baseline="0" dirty="0">
                <a:solidFill>
                  <a:srgbClr val="1F217D"/>
                </a:solidFill>
              </a:rPr>
              <a:t>&gt;</a:t>
            </a:r>
          </a:p>
          <a:p>
            <a:pPr lvl="2"/>
            <a:r>
              <a:rPr lang="pt-BR" sz="2800" b="0" i="0" u="none" strike="noStrike" baseline="0" dirty="0">
                <a:solidFill>
                  <a:srgbClr val="1F217D"/>
                </a:solidFill>
              </a:rPr>
              <a:t>&lt;</a:t>
            </a:r>
            <a:r>
              <a:rPr lang="pt-BR" sz="2800" b="0" i="0" u="none" strike="noStrike" baseline="0" dirty="0" err="1">
                <a:solidFill>
                  <a:srgbClr val="4D7FE3"/>
                </a:solidFill>
              </a:rPr>
              <a:t>option</a:t>
            </a:r>
            <a:r>
              <a:rPr lang="pt-BR" sz="2800" b="0" i="0" u="none" strike="noStrike" baseline="0" dirty="0">
                <a:solidFill>
                  <a:srgbClr val="4D7FE3"/>
                </a:solidFill>
              </a:rPr>
              <a:t> </a:t>
            </a:r>
            <a:r>
              <a:rPr lang="pt-BR" sz="2800" b="0" i="0" u="none" strike="noStrike" baseline="0" dirty="0" err="1">
                <a:solidFill>
                  <a:srgbClr val="994E9D"/>
                </a:solidFill>
              </a:rPr>
              <a:t>value</a:t>
            </a:r>
            <a:r>
              <a:rPr lang="pt-BR" sz="2800" b="0" i="0" u="none" strike="noStrike" baseline="0" dirty="0">
                <a:solidFill>
                  <a:srgbClr val="1F217D"/>
                </a:solidFill>
              </a:rPr>
              <a:t>=</a:t>
            </a:r>
            <a:r>
              <a:rPr lang="pt-BR" sz="2800" b="0" i="0" u="none" strike="noStrike" baseline="0" dirty="0">
                <a:solidFill>
                  <a:srgbClr val="AD9137"/>
                </a:solidFill>
              </a:rPr>
              <a:t>”Opera”</a:t>
            </a:r>
            <a:r>
              <a:rPr lang="pt-BR" sz="2800" b="0" i="0" u="none" strike="noStrike" baseline="0" dirty="0">
                <a:solidFill>
                  <a:srgbClr val="1F217D"/>
                </a:solidFill>
              </a:rPr>
              <a:t>&gt;</a:t>
            </a:r>
          </a:p>
          <a:p>
            <a:pPr lvl="2"/>
            <a:r>
              <a:rPr lang="pt-BR" sz="2800" b="0" i="0" u="none" strike="noStrike" baseline="0" dirty="0">
                <a:solidFill>
                  <a:srgbClr val="1F217D"/>
                </a:solidFill>
              </a:rPr>
              <a:t>&lt;</a:t>
            </a:r>
            <a:r>
              <a:rPr lang="pt-BR" sz="2800" b="0" i="0" u="none" strike="noStrike" baseline="0" dirty="0" err="1">
                <a:solidFill>
                  <a:srgbClr val="4D7FE3"/>
                </a:solidFill>
              </a:rPr>
              <a:t>option</a:t>
            </a:r>
            <a:r>
              <a:rPr lang="pt-BR" sz="2800" b="0" i="0" u="none" strike="noStrike" baseline="0" dirty="0">
                <a:solidFill>
                  <a:srgbClr val="4D7FE3"/>
                </a:solidFill>
              </a:rPr>
              <a:t> </a:t>
            </a:r>
            <a:r>
              <a:rPr lang="pt-BR" sz="2800" b="0" i="0" u="none" strike="noStrike" baseline="0" dirty="0" err="1">
                <a:solidFill>
                  <a:srgbClr val="994E9D"/>
                </a:solidFill>
              </a:rPr>
              <a:t>value</a:t>
            </a:r>
            <a:r>
              <a:rPr lang="pt-BR" sz="2800" b="0" i="0" u="none" strike="noStrike" baseline="0" dirty="0">
                <a:solidFill>
                  <a:srgbClr val="1F217D"/>
                </a:solidFill>
              </a:rPr>
              <a:t>=</a:t>
            </a:r>
            <a:r>
              <a:rPr lang="pt-BR" sz="2800" b="0" i="0" u="none" strike="noStrike" baseline="0" dirty="0">
                <a:solidFill>
                  <a:srgbClr val="AD9137"/>
                </a:solidFill>
              </a:rPr>
              <a:t>”Safari”</a:t>
            </a:r>
            <a:r>
              <a:rPr lang="pt-BR" sz="2800" b="0" i="0" u="none" strike="noStrike" baseline="0" dirty="0">
                <a:solidFill>
                  <a:srgbClr val="1F217D"/>
                </a:solidFill>
              </a:rPr>
              <a:t>&gt;</a:t>
            </a:r>
          </a:p>
          <a:p>
            <a:pPr lvl="1"/>
            <a:r>
              <a:rPr lang="pt-BR" sz="2800" b="0" i="0" u="none" strike="noStrike" baseline="0" dirty="0">
                <a:solidFill>
                  <a:srgbClr val="1F217D"/>
                </a:solidFill>
              </a:rPr>
              <a:t>&lt;/</a:t>
            </a:r>
            <a:r>
              <a:rPr lang="pt-BR" sz="2800" b="0" i="0" u="none" strike="noStrike" baseline="0" dirty="0" err="1">
                <a:solidFill>
                  <a:srgbClr val="4D7FE3"/>
                </a:solidFill>
              </a:rPr>
              <a:t>datalist</a:t>
            </a:r>
            <a:r>
              <a:rPr lang="pt-BR" sz="2800" b="0" i="0" u="none" strike="noStrike" baseline="0" dirty="0">
                <a:solidFill>
                  <a:srgbClr val="1F217D"/>
                </a:solidFill>
              </a:rPr>
              <a:t>&gt;</a:t>
            </a:r>
          </a:p>
          <a:p>
            <a:pPr algn="l"/>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endParaRPr lang="pt-BR" sz="2800" dirty="0"/>
          </a:p>
        </p:txBody>
      </p:sp>
      <p:pic>
        <p:nvPicPr>
          <p:cNvPr id="5" name="Imagem 4">
            <a:extLst>
              <a:ext uri="{FF2B5EF4-FFF2-40B4-BE49-F238E27FC236}">
                <a16:creationId xmlns:a16="http://schemas.microsoft.com/office/drawing/2014/main" id="{B82C1C73-98D3-A402-1C9D-D9DDF64C61CC}"/>
              </a:ext>
            </a:extLst>
          </p:cNvPr>
          <p:cNvPicPr>
            <a:picLocks noChangeAspect="1"/>
          </p:cNvPicPr>
          <p:nvPr/>
        </p:nvPicPr>
        <p:blipFill>
          <a:blip r:embed="rId4"/>
          <a:stretch>
            <a:fillRect/>
          </a:stretch>
        </p:blipFill>
        <p:spPr>
          <a:xfrm>
            <a:off x="9411518" y="4353266"/>
            <a:ext cx="6497890" cy="3077947"/>
          </a:xfrm>
          <a:prstGeom prst="rect">
            <a:avLst/>
          </a:prstGeom>
        </p:spPr>
      </p:pic>
      <p:pic>
        <p:nvPicPr>
          <p:cNvPr id="10" name="Imagem 9">
            <a:extLst>
              <a:ext uri="{FF2B5EF4-FFF2-40B4-BE49-F238E27FC236}">
                <a16:creationId xmlns:a16="http://schemas.microsoft.com/office/drawing/2014/main" id="{BB13C9D4-D16D-EEBE-1904-104FB06B21CC}"/>
              </a:ext>
            </a:extLst>
          </p:cNvPr>
          <p:cNvPicPr>
            <a:picLocks noChangeAspect="1"/>
          </p:cNvPicPr>
          <p:nvPr/>
        </p:nvPicPr>
        <p:blipFill>
          <a:blip r:embed="rId5"/>
          <a:stretch>
            <a:fillRect/>
          </a:stretch>
        </p:blipFill>
        <p:spPr>
          <a:xfrm>
            <a:off x="8991601" y="7431213"/>
            <a:ext cx="6917807" cy="2204575"/>
          </a:xfrm>
          <a:prstGeom prst="rect">
            <a:avLst/>
          </a:prstGeom>
        </p:spPr>
      </p:pic>
    </p:spTree>
    <p:extLst>
      <p:ext uri="{BB962C8B-B14F-4D97-AF65-F5344CB8AC3E}">
        <p14:creationId xmlns:p14="http://schemas.microsoft.com/office/powerpoint/2010/main" val="389065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B00E5-0EEA-8E2B-F2B6-3F046CA3F6D8}"/>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136A9A29-00F7-77BC-D569-1604562F8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7E83A6BE-6BBA-131A-B4A8-A6EB9D8C61A1}"/>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66BE94A6-86B9-BD00-E574-53F67B963FA1}"/>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0E97E4F7-A1C9-9DE3-D1D7-19FFBDC6C89F}"/>
              </a:ext>
            </a:extLst>
          </p:cNvPr>
          <p:cNvSpPr txBox="1"/>
          <p:nvPr/>
        </p:nvSpPr>
        <p:spPr>
          <a:xfrm>
            <a:off x="1186972" y="3172757"/>
            <a:ext cx="15726308" cy="954107"/>
          </a:xfrm>
          <a:prstGeom prst="rect">
            <a:avLst/>
          </a:prstGeom>
          <a:noFill/>
        </p:spPr>
        <p:txBody>
          <a:bodyPr wrap="square">
            <a:spAutoFit/>
          </a:bodyPr>
          <a:lstStyle/>
          <a:p>
            <a:pPr marL="457200" indent="-457200" algn="just">
              <a:buFont typeface="Arial" panose="020B0604020202020204" pitchFamily="34" charset="0"/>
              <a:buChar char="•"/>
            </a:pPr>
            <a:r>
              <a:rPr lang="pt-BR" sz="2800" b="0" i="0" u="none" strike="noStrike" baseline="0" dirty="0">
                <a:solidFill>
                  <a:srgbClr val="585757"/>
                </a:solidFill>
              </a:rPr>
              <a:t>Por fim, o elemento &lt;</a:t>
            </a:r>
            <a:r>
              <a:rPr lang="pt-BR" sz="2800" b="0" i="0" u="none" strike="noStrike" baseline="0" dirty="0" err="1">
                <a:solidFill>
                  <a:srgbClr val="585757"/>
                </a:solidFill>
              </a:rPr>
              <a:t>textarea</a:t>
            </a:r>
            <a:r>
              <a:rPr lang="pt-BR" sz="2800" b="0" i="0" u="none" strike="noStrike" baseline="0" dirty="0">
                <a:solidFill>
                  <a:srgbClr val="585757"/>
                </a:solidFill>
              </a:rPr>
              <a:t>&gt; define um campo de entrada que permite a digitação de várias linhas, coisa que o elemento &lt;input&gt; não permite.</a:t>
            </a:r>
            <a:endParaRPr lang="pt-BR" sz="2800" b="1" dirty="0">
              <a:solidFill>
                <a:srgbClr val="585757"/>
              </a:solidFill>
            </a:endParaRPr>
          </a:p>
        </p:txBody>
      </p:sp>
      <p:sp>
        <p:nvSpPr>
          <p:cNvPr id="9" name="CaixaDeTexto 8">
            <a:extLst>
              <a:ext uri="{FF2B5EF4-FFF2-40B4-BE49-F238E27FC236}">
                <a16:creationId xmlns:a16="http://schemas.microsoft.com/office/drawing/2014/main" id="{D42EFF7B-FE72-406D-973F-135FFA2AE548}"/>
              </a:ext>
            </a:extLst>
          </p:cNvPr>
          <p:cNvSpPr txBox="1"/>
          <p:nvPr/>
        </p:nvSpPr>
        <p:spPr>
          <a:xfrm>
            <a:off x="1441321" y="4582534"/>
            <a:ext cx="9683879" cy="2677656"/>
          </a:xfrm>
          <a:prstGeom prst="rect">
            <a:avLst/>
          </a:prstGeom>
          <a:noFill/>
        </p:spPr>
        <p:txBody>
          <a:bodyPr wrap="square">
            <a:spAutoFit/>
          </a:bodyPr>
          <a:lstStyle/>
          <a:p>
            <a:pPr lvl="1"/>
            <a:r>
              <a:rPr lang="pt-BR" sz="2800" b="0" i="0" u="none" strike="noStrike" baseline="0" dirty="0">
                <a:solidFill>
                  <a:srgbClr val="1F217D"/>
                </a:solidFill>
                <a:latin typeface="Consolas" panose="020B0609020204030204" pitchFamily="49" charset="0"/>
              </a:rPr>
              <a:t>&lt;</a:t>
            </a:r>
            <a:r>
              <a:rPr lang="pt-BR" sz="2800" b="0" i="0" u="none" strike="noStrike" baseline="0" dirty="0" err="1">
                <a:solidFill>
                  <a:srgbClr val="4D7FE3"/>
                </a:solidFill>
                <a:latin typeface="Consolas" panose="020B0609020204030204" pitchFamily="49" charset="0"/>
              </a:rPr>
              <a:t>form</a:t>
            </a:r>
            <a:r>
              <a:rPr lang="pt-BR" sz="2800" b="0" i="0" u="none" strike="noStrike" baseline="0" dirty="0">
                <a:solidFill>
                  <a:srgbClr val="1F217D"/>
                </a:solidFill>
                <a:latin typeface="Consolas" panose="020B0609020204030204" pitchFamily="49" charset="0"/>
              </a:rPr>
              <a:t>&gt;</a:t>
            </a:r>
          </a:p>
          <a:p>
            <a:pPr lvl="2"/>
            <a:r>
              <a:rPr lang="pt-BR" sz="2800" b="0" i="0" u="none" strike="noStrike" baseline="0" dirty="0">
                <a:solidFill>
                  <a:srgbClr val="000000"/>
                </a:solidFill>
                <a:latin typeface="Consolas" panose="020B0609020204030204" pitchFamily="49" charset="0"/>
              </a:rPr>
              <a:t>Observações:&lt;</a:t>
            </a:r>
            <a:r>
              <a:rPr lang="pt-BR" sz="2800" b="0" i="0" u="none" strike="noStrike" baseline="0" dirty="0" err="1">
                <a:solidFill>
                  <a:srgbClr val="4D7FE3"/>
                </a:solidFill>
                <a:latin typeface="Consolas" panose="020B0609020204030204" pitchFamily="49" charset="0"/>
              </a:rPr>
              <a:t>br</a:t>
            </a:r>
            <a:r>
              <a:rPr lang="pt-BR" sz="2800" b="0" i="0" u="none" strike="noStrike" baseline="0" dirty="0">
                <a:solidFill>
                  <a:srgbClr val="000000"/>
                </a:solidFill>
                <a:latin typeface="Consolas" panose="020B0609020204030204" pitchFamily="49" charset="0"/>
              </a:rPr>
              <a:t>/&gt;</a:t>
            </a:r>
          </a:p>
          <a:p>
            <a:pPr lvl="2"/>
            <a:r>
              <a:rPr lang="pt-BR" sz="2800" b="0" i="0" u="none" strike="noStrike" baseline="0" dirty="0">
                <a:solidFill>
                  <a:srgbClr val="1F217D"/>
                </a:solidFill>
                <a:latin typeface="Consolas" panose="020B0609020204030204" pitchFamily="49" charset="0"/>
              </a:rPr>
              <a:t>&lt;</a:t>
            </a:r>
            <a:r>
              <a:rPr lang="pt-BR" sz="2800" b="0" i="0" u="none" strike="noStrike" baseline="0" dirty="0" err="1">
                <a:solidFill>
                  <a:srgbClr val="4D7FE3"/>
                </a:solidFill>
                <a:latin typeface="Consolas" panose="020B0609020204030204" pitchFamily="49" charset="0"/>
              </a:rPr>
              <a:t>textarea</a:t>
            </a:r>
            <a:r>
              <a:rPr lang="pt-BR" sz="2800" b="0" i="0" u="none" strike="noStrike" baseline="0" dirty="0">
                <a:solidFill>
                  <a:srgbClr val="4D7FE3"/>
                </a:solidFill>
                <a:latin typeface="Consolas" panose="020B0609020204030204" pitchFamily="49" charset="0"/>
              </a:rPr>
              <a:t> </a:t>
            </a:r>
            <a:r>
              <a:rPr lang="pt-BR" sz="2800" b="0" i="0" u="none" strike="noStrike" baseline="0" dirty="0" err="1">
                <a:solidFill>
                  <a:srgbClr val="994E9D"/>
                </a:solidFill>
                <a:latin typeface="Consolas" panose="020B0609020204030204" pitchFamily="49" charset="0"/>
              </a:rPr>
              <a:t>name</a:t>
            </a:r>
            <a:r>
              <a:rPr lang="pt-BR" sz="2800" b="0" i="0" u="none" strike="noStrike" baseline="0" dirty="0">
                <a:solidFill>
                  <a:srgbClr val="1F217D"/>
                </a:solidFill>
                <a:latin typeface="Consolas" panose="020B0609020204030204" pitchFamily="49" charset="0"/>
              </a:rPr>
              <a:t>=</a:t>
            </a:r>
            <a:r>
              <a:rPr lang="pt-BR" sz="2800" b="0" i="0" u="none" strike="noStrike" baseline="0" dirty="0">
                <a:solidFill>
                  <a:srgbClr val="AD9137"/>
                </a:solidFill>
                <a:latin typeface="Consolas" panose="020B0609020204030204" pitchFamily="49" charset="0"/>
              </a:rPr>
              <a:t>”</a:t>
            </a:r>
            <a:r>
              <a:rPr lang="pt-BR" sz="2800" b="0" i="0" u="none" strike="noStrike" baseline="0" dirty="0" err="1">
                <a:solidFill>
                  <a:srgbClr val="AD9137"/>
                </a:solidFill>
                <a:latin typeface="Consolas" panose="020B0609020204030204" pitchFamily="49" charset="0"/>
              </a:rPr>
              <a:t>observacao</a:t>
            </a:r>
            <a:r>
              <a:rPr lang="pt-BR" sz="2800" b="0" i="0" u="none" strike="noStrike" baseline="0" dirty="0">
                <a:solidFill>
                  <a:srgbClr val="AD9137"/>
                </a:solidFill>
                <a:latin typeface="Consolas" panose="020B0609020204030204" pitchFamily="49" charset="0"/>
              </a:rPr>
              <a:t>” </a:t>
            </a:r>
            <a:r>
              <a:rPr lang="pt-BR" sz="2800" b="0" i="0" u="none" strike="noStrike" baseline="0" dirty="0" err="1">
                <a:solidFill>
                  <a:srgbClr val="994E9D"/>
                </a:solidFill>
                <a:latin typeface="Consolas" panose="020B0609020204030204" pitchFamily="49" charset="0"/>
              </a:rPr>
              <a:t>rows</a:t>
            </a:r>
            <a:r>
              <a:rPr lang="pt-BR" sz="2800" b="0" i="0" u="none" strike="noStrike" baseline="0" dirty="0">
                <a:solidFill>
                  <a:srgbClr val="1F217D"/>
                </a:solidFill>
                <a:latin typeface="Consolas" panose="020B0609020204030204" pitchFamily="49" charset="0"/>
              </a:rPr>
              <a:t>=</a:t>
            </a:r>
            <a:r>
              <a:rPr lang="pt-BR" sz="2800" b="0" i="0" u="none" strike="noStrike" baseline="0" dirty="0">
                <a:solidFill>
                  <a:srgbClr val="AD9137"/>
                </a:solidFill>
                <a:latin typeface="Consolas" panose="020B0609020204030204" pitchFamily="49" charset="0"/>
              </a:rPr>
              <a:t>”10” </a:t>
            </a:r>
            <a:r>
              <a:rPr lang="pt-BR" sz="2800" b="0" i="0" u="none" strike="noStrike" baseline="0" dirty="0" err="1">
                <a:solidFill>
                  <a:srgbClr val="994E9D"/>
                </a:solidFill>
                <a:latin typeface="Consolas" panose="020B0609020204030204" pitchFamily="49" charset="0"/>
              </a:rPr>
              <a:t>cols</a:t>
            </a:r>
            <a:r>
              <a:rPr lang="pt-BR" sz="2800" b="0" i="0" u="none" strike="noStrike" baseline="0" dirty="0">
                <a:solidFill>
                  <a:srgbClr val="1F217D"/>
                </a:solidFill>
                <a:latin typeface="Consolas" panose="020B0609020204030204" pitchFamily="49" charset="0"/>
              </a:rPr>
              <a:t>=</a:t>
            </a:r>
            <a:r>
              <a:rPr lang="pt-BR" sz="2800" b="0" i="0" u="none" strike="noStrike" baseline="0" dirty="0">
                <a:solidFill>
                  <a:srgbClr val="AD9137"/>
                </a:solidFill>
                <a:latin typeface="Consolas" panose="020B0609020204030204" pitchFamily="49" charset="0"/>
              </a:rPr>
              <a:t>”30”</a:t>
            </a:r>
            <a:r>
              <a:rPr lang="pt-BR" sz="2800" b="0" i="0" u="none" strike="noStrike" baseline="0" dirty="0">
                <a:solidFill>
                  <a:srgbClr val="1F217D"/>
                </a:solidFill>
                <a:latin typeface="Consolas" panose="020B0609020204030204" pitchFamily="49" charset="0"/>
              </a:rPr>
              <a:t>&gt;</a:t>
            </a:r>
            <a:r>
              <a:rPr lang="pt-BR" sz="2800" b="0" i="0" u="none" strike="noStrike" baseline="0" dirty="0">
                <a:solidFill>
                  <a:srgbClr val="000000"/>
                </a:solidFill>
                <a:latin typeface="Consolas" panose="020B0609020204030204" pitchFamily="49" charset="0"/>
              </a:rPr>
              <a:t>Este é o valor padrão para o</a:t>
            </a:r>
          </a:p>
          <a:p>
            <a:pPr lvl="2"/>
            <a:r>
              <a:rPr lang="pt-BR" sz="2800" b="0" i="0" u="none" strike="noStrike" baseline="0" dirty="0">
                <a:solidFill>
                  <a:srgbClr val="000000"/>
                </a:solidFill>
                <a:latin typeface="Consolas" panose="020B0609020204030204" pitchFamily="49" charset="0"/>
              </a:rPr>
              <a:t>campo observação</a:t>
            </a:r>
            <a:r>
              <a:rPr lang="pt-BR" sz="2800" b="0" i="0" u="none" strike="noStrike" baseline="0" dirty="0">
                <a:solidFill>
                  <a:srgbClr val="1F217D"/>
                </a:solidFill>
                <a:latin typeface="Consolas" panose="020B0609020204030204" pitchFamily="49" charset="0"/>
              </a:rPr>
              <a:t>&lt;/</a:t>
            </a:r>
            <a:r>
              <a:rPr lang="pt-BR" sz="2800" b="0" i="0" u="none" strike="noStrike" baseline="0" dirty="0" err="1">
                <a:solidFill>
                  <a:srgbClr val="4D7FE3"/>
                </a:solidFill>
                <a:latin typeface="Consolas" panose="020B0609020204030204" pitchFamily="49" charset="0"/>
              </a:rPr>
              <a:t>textarea</a:t>
            </a:r>
            <a:r>
              <a:rPr lang="pt-BR" sz="2800" b="0" i="0" u="none" strike="noStrike" baseline="0" dirty="0">
                <a:solidFill>
                  <a:srgbClr val="1F217D"/>
                </a:solidFill>
                <a:latin typeface="Consolas" panose="020B0609020204030204" pitchFamily="49" charset="0"/>
              </a:rPr>
              <a:t>&gt;</a:t>
            </a:r>
          </a:p>
          <a:p>
            <a:pPr lvl="1"/>
            <a:r>
              <a:rPr lang="pt-BR" sz="2800" b="0" i="0" u="none" strike="noStrike" baseline="0" dirty="0">
                <a:solidFill>
                  <a:srgbClr val="1F217D"/>
                </a:solidFill>
                <a:latin typeface="Consolas" panose="020B0609020204030204" pitchFamily="49" charset="0"/>
              </a:rPr>
              <a:t>&lt;/</a:t>
            </a:r>
            <a:r>
              <a:rPr lang="pt-BR" sz="2800" b="0" i="0" u="none" strike="noStrike" baseline="0" dirty="0" err="1">
                <a:solidFill>
                  <a:srgbClr val="4D7FE3"/>
                </a:solidFill>
                <a:latin typeface="Consolas" panose="020B0609020204030204" pitchFamily="49" charset="0"/>
              </a:rPr>
              <a:t>form</a:t>
            </a:r>
            <a:r>
              <a:rPr lang="pt-BR" sz="2800" b="0" i="0" u="none" strike="noStrike" baseline="0" dirty="0">
                <a:solidFill>
                  <a:srgbClr val="1F217D"/>
                </a:solidFill>
                <a:latin typeface="Consolas" panose="020B0609020204030204" pitchFamily="49" charset="0"/>
              </a:rPr>
              <a:t>&gt;</a:t>
            </a:r>
            <a:endParaRPr lang="pt-BR" sz="2800" dirty="0"/>
          </a:p>
        </p:txBody>
      </p:sp>
      <p:pic>
        <p:nvPicPr>
          <p:cNvPr id="5" name="Imagem 4">
            <a:extLst>
              <a:ext uri="{FF2B5EF4-FFF2-40B4-BE49-F238E27FC236}">
                <a16:creationId xmlns:a16="http://schemas.microsoft.com/office/drawing/2014/main" id="{BE62E9B2-9B61-8AED-3BBA-5E86A724BDBD}"/>
              </a:ext>
            </a:extLst>
          </p:cNvPr>
          <p:cNvPicPr>
            <a:picLocks noChangeAspect="1"/>
          </p:cNvPicPr>
          <p:nvPr/>
        </p:nvPicPr>
        <p:blipFill>
          <a:blip r:embed="rId4"/>
          <a:stretch>
            <a:fillRect/>
          </a:stretch>
        </p:blipFill>
        <p:spPr>
          <a:xfrm>
            <a:off x="11734800" y="5418372"/>
            <a:ext cx="4354744" cy="3683636"/>
          </a:xfrm>
          <a:prstGeom prst="rect">
            <a:avLst/>
          </a:prstGeom>
        </p:spPr>
      </p:pic>
    </p:spTree>
    <p:extLst>
      <p:ext uri="{BB962C8B-B14F-4D97-AF65-F5344CB8AC3E}">
        <p14:creationId xmlns:p14="http://schemas.microsoft.com/office/powerpoint/2010/main" val="30711193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D5457-0EE2-A164-50F5-A0062B450488}"/>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07514A08-746B-419C-5F2B-E1377C0E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3D873B01-716E-1B6D-92BC-69874742D35B}"/>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50C01605-09B9-C35E-2376-EE558CD5D743}"/>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198B3849-63A4-F3CE-2D9C-475FFF2EBE25}"/>
              </a:ext>
            </a:extLst>
          </p:cNvPr>
          <p:cNvSpPr txBox="1"/>
          <p:nvPr/>
        </p:nvSpPr>
        <p:spPr>
          <a:xfrm>
            <a:off x="1186972" y="3172757"/>
            <a:ext cx="15726308" cy="954107"/>
          </a:xfrm>
          <a:prstGeom prst="rect">
            <a:avLst/>
          </a:prstGeom>
          <a:noFill/>
        </p:spPr>
        <p:txBody>
          <a:bodyPr wrap="square">
            <a:spAutoFit/>
          </a:bodyPr>
          <a:lstStyle/>
          <a:p>
            <a:pPr marL="457200" indent="-457200" algn="just">
              <a:buFont typeface="Arial" panose="020B0604020202020204" pitchFamily="34" charset="0"/>
              <a:buChar char="•"/>
            </a:pPr>
            <a:r>
              <a:rPr lang="pt-BR" sz="2800" b="0" i="0" u="none" strike="noStrike" baseline="0" dirty="0">
                <a:solidFill>
                  <a:srgbClr val="585757"/>
                </a:solidFill>
              </a:rPr>
              <a:t>Por padrão, o usuário pode selecionar somente um elemento da lista. Para permitir a seleção de múltiplos elementos, utilize o atributo </a:t>
            </a:r>
            <a:r>
              <a:rPr lang="pt-BR" sz="2800" b="0" i="0" u="none" strike="noStrike" baseline="0" dirty="0" err="1">
                <a:solidFill>
                  <a:srgbClr val="585757"/>
                </a:solidFill>
              </a:rPr>
              <a:t>multiple</a:t>
            </a:r>
            <a:r>
              <a:rPr lang="pt-BR" sz="2800" b="0" i="0" u="none" strike="noStrike" baseline="0" dirty="0">
                <a:solidFill>
                  <a:srgbClr val="585757"/>
                </a:solidFill>
              </a:rPr>
              <a:t>.</a:t>
            </a:r>
            <a:endParaRPr lang="pt-BR" sz="2800" b="1" dirty="0">
              <a:solidFill>
                <a:srgbClr val="585757"/>
              </a:solidFill>
            </a:endParaRPr>
          </a:p>
        </p:txBody>
      </p:sp>
      <p:sp>
        <p:nvSpPr>
          <p:cNvPr id="9" name="CaixaDeTexto 8">
            <a:extLst>
              <a:ext uri="{FF2B5EF4-FFF2-40B4-BE49-F238E27FC236}">
                <a16:creationId xmlns:a16="http://schemas.microsoft.com/office/drawing/2014/main" id="{2D1D1C16-02E2-1832-5F8E-40169108505E}"/>
              </a:ext>
            </a:extLst>
          </p:cNvPr>
          <p:cNvSpPr txBox="1"/>
          <p:nvPr/>
        </p:nvSpPr>
        <p:spPr>
          <a:xfrm>
            <a:off x="1441321" y="4582534"/>
            <a:ext cx="13025938" cy="4401205"/>
          </a:xfrm>
          <a:prstGeom prst="rect">
            <a:avLst/>
          </a:prstGeom>
          <a:noFill/>
        </p:spPr>
        <p:txBody>
          <a:bodyPr wrap="square">
            <a:spAutoFit/>
          </a:bodyPr>
          <a:lstStyle/>
          <a:p>
            <a:pPr algn="l"/>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p>
          <a:p>
            <a:pPr lvl="1"/>
            <a:r>
              <a:rPr lang="pt-BR" sz="2800" b="0" i="0" u="none" strike="noStrike" baseline="0" dirty="0">
                <a:solidFill>
                  <a:srgbClr val="000000"/>
                </a:solidFill>
              </a:rPr>
              <a:t>Qual a sua matéria preferida:</a:t>
            </a:r>
          </a:p>
          <a:p>
            <a:pPr lvl="1"/>
            <a:r>
              <a:rPr lang="pt-BR" sz="2800" b="0" i="0" u="none" strike="noStrike" baseline="0" dirty="0">
                <a:solidFill>
                  <a:srgbClr val="1F217D"/>
                </a:solidFill>
              </a:rPr>
              <a:t>&lt;</a:t>
            </a:r>
            <a:r>
              <a:rPr lang="pt-BR" sz="2800" b="0" i="0" u="none" strike="noStrike" baseline="0" dirty="0" err="1">
                <a:solidFill>
                  <a:srgbClr val="4D7FE3"/>
                </a:solidFill>
              </a:rPr>
              <a:t>select</a:t>
            </a:r>
            <a:r>
              <a:rPr lang="pt-BR" sz="2800" b="0" i="0" u="none" strike="noStrike" baseline="0" dirty="0">
                <a:solidFill>
                  <a:srgbClr val="4D7FE3"/>
                </a:solidFill>
              </a:rPr>
              <a:t> </a:t>
            </a:r>
            <a:r>
              <a:rPr lang="pt-BR" sz="2800" b="0" i="0" u="none" strike="noStrike" baseline="0" dirty="0" err="1">
                <a:solidFill>
                  <a:srgbClr val="994E9D"/>
                </a:solidFill>
              </a:rPr>
              <a:t>name</a:t>
            </a:r>
            <a:r>
              <a:rPr lang="pt-BR" sz="2800" b="0" i="0" u="none" strike="noStrike" baseline="0" dirty="0">
                <a:solidFill>
                  <a:srgbClr val="1F217D"/>
                </a:solidFill>
              </a:rPr>
              <a:t>=</a:t>
            </a:r>
            <a:r>
              <a:rPr lang="pt-BR" sz="2800" b="0" i="0" u="none" strike="noStrike" baseline="0" dirty="0">
                <a:solidFill>
                  <a:srgbClr val="AD9137"/>
                </a:solidFill>
              </a:rPr>
              <a:t>”disciplinas” </a:t>
            </a:r>
            <a:r>
              <a:rPr lang="pt-BR" sz="2800" b="0" i="0" u="none" strike="noStrike" baseline="0" dirty="0" err="1">
                <a:solidFill>
                  <a:srgbClr val="994E9D"/>
                </a:solidFill>
              </a:rPr>
              <a:t>multiple</a:t>
            </a:r>
            <a:r>
              <a:rPr lang="pt-BR" sz="2800" b="0" i="0" u="none" strike="noStrike" baseline="0" dirty="0">
                <a:solidFill>
                  <a:srgbClr val="994E9D"/>
                </a:solidFill>
              </a:rPr>
              <a:t> </a:t>
            </a:r>
            <a:r>
              <a:rPr lang="pt-BR" sz="2800" b="0" i="0" u="none" strike="noStrike" baseline="0" dirty="0" err="1">
                <a:solidFill>
                  <a:srgbClr val="994E9D"/>
                </a:solidFill>
              </a:rPr>
              <a:t>size</a:t>
            </a:r>
            <a:r>
              <a:rPr lang="pt-BR" sz="2800" b="0" i="0" u="none" strike="noStrike" baseline="0" dirty="0">
                <a:solidFill>
                  <a:srgbClr val="1F217D"/>
                </a:solidFill>
              </a:rPr>
              <a:t>=</a:t>
            </a:r>
            <a:r>
              <a:rPr lang="pt-BR" sz="2800" b="0" i="0" u="none" strike="noStrike" baseline="0" dirty="0">
                <a:solidFill>
                  <a:srgbClr val="AD9137"/>
                </a:solidFill>
              </a:rPr>
              <a:t>”5”</a:t>
            </a:r>
            <a:r>
              <a:rPr lang="pt-BR" sz="2800" b="0" i="0" u="none" strike="noStrike" baseline="0" dirty="0">
                <a:solidFill>
                  <a:srgbClr val="1F217D"/>
                </a:solidFill>
              </a:rPr>
              <a:t>&gt;</a:t>
            </a:r>
          </a:p>
          <a:p>
            <a:pPr lvl="2"/>
            <a:r>
              <a:rPr lang="pt-BR" sz="2800" b="0" i="0" u="none" strike="noStrike" baseline="0" dirty="0">
                <a:solidFill>
                  <a:srgbClr val="1F217D"/>
                </a:solidFill>
              </a:rPr>
              <a:t>&lt;</a:t>
            </a:r>
            <a:r>
              <a:rPr lang="pt-BR" sz="2800" b="0" i="0" u="none" strike="noStrike" baseline="0" dirty="0" err="1">
                <a:solidFill>
                  <a:srgbClr val="4D7FE3"/>
                </a:solidFill>
              </a:rPr>
              <a:t>option</a:t>
            </a:r>
            <a:r>
              <a:rPr lang="pt-BR" sz="2800" b="0" i="0" u="none" strike="noStrike" baseline="0" dirty="0">
                <a:solidFill>
                  <a:srgbClr val="1F217D"/>
                </a:solidFill>
              </a:rPr>
              <a:t>&gt;</a:t>
            </a:r>
            <a:r>
              <a:rPr lang="pt-BR" sz="2800" b="0" i="0" u="none" strike="noStrike" baseline="0" dirty="0">
                <a:solidFill>
                  <a:srgbClr val="000000"/>
                </a:solidFill>
              </a:rPr>
              <a:t>Linguagens de programação</a:t>
            </a:r>
            <a:r>
              <a:rPr lang="pt-BR" sz="2800" b="0" i="0" u="none" strike="noStrike" baseline="0" dirty="0">
                <a:solidFill>
                  <a:srgbClr val="1F217D"/>
                </a:solidFill>
              </a:rPr>
              <a:t>&lt;/</a:t>
            </a:r>
            <a:r>
              <a:rPr lang="pt-BR" sz="2800" b="0" i="0" u="none" strike="noStrike" baseline="0" dirty="0" err="1">
                <a:solidFill>
                  <a:srgbClr val="4D7FE3"/>
                </a:solidFill>
              </a:rPr>
              <a:t>option</a:t>
            </a:r>
            <a:r>
              <a:rPr lang="pt-BR" sz="2800" b="0" i="0" u="none" strike="noStrike" baseline="0" dirty="0">
                <a:solidFill>
                  <a:srgbClr val="1F217D"/>
                </a:solidFill>
              </a:rPr>
              <a:t>&gt;</a:t>
            </a:r>
          </a:p>
          <a:p>
            <a:pPr lvl="2"/>
            <a:r>
              <a:rPr lang="pt-BR" sz="2800" b="0" i="0" u="none" strike="noStrike" baseline="0" dirty="0">
                <a:solidFill>
                  <a:srgbClr val="1F217D"/>
                </a:solidFill>
              </a:rPr>
              <a:t>&lt;</a:t>
            </a:r>
            <a:r>
              <a:rPr lang="pt-BR" sz="2800" b="0" i="0" u="none" strike="noStrike" baseline="0" dirty="0" err="1">
                <a:solidFill>
                  <a:srgbClr val="4D7FE3"/>
                </a:solidFill>
              </a:rPr>
              <a:t>option</a:t>
            </a:r>
            <a:r>
              <a:rPr lang="pt-BR" sz="2800" b="0" i="0" u="none" strike="noStrike" baseline="0" dirty="0">
                <a:solidFill>
                  <a:srgbClr val="1F217D"/>
                </a:solidFill>
              </a:rPr>
              <a:t>&gt;</a:t>
            </a:r>
            <a:r>
              <a:rPr lang="pt-BR" sz="2800" b="0" i="0" u="none" strike="noStrike" baseline="0" dirty="0">
                <a:solidFill>
                  <a:srgbClr val="000000"/>
                </a:solidFill>
              </a:rPr>
              <a:t>Programação para dispositivos móveis</a:t>
            </a:r>
            <a:r>
              <a:rPr lang="pt-BR" sz="2800" b="0" i="0" u="none" strike="noStrike" baseline="0" dirty="0">
                <a:solidFill>
                  <a:srgbClr val="1F217D"/>
                </a:solidFill>
              </a:rPr>
              <a:t>&lt;/</a:t>
            </a:r>
            <a:r>
              <a:rPr lang="pt-BR" sz="2800" b="0" i="0" u="none" strike="noStrike" baseline="0" dirty="0" err="1">
                <a:solidFill>
                  <a:srgbClr val="4D7FE3"/>
                </a:solidFill>
              </a:rPr>
              <a:t>option</a:t>
            </a:r>
            <a:r>
              <a:rPr lang="pt-BR" sz="2800" b="0" i="0" u="none" strike="noStrike" baseline="0" dirty="0">
                <a:solidFill>
                  <a:srgbClr val="1F217D"/>
                </a:solidFill>
              </a:rPr>
              <a:t>&gt;</a:t>
            </a:r>
          </a:p>
          <a:p>
            <a:pPr lvl="2"/>
            <a:r>
              <a:rPr lang="pt-BR" sz="2800" b="0" i="0" u="none" strike="noStrike" baseline="0" dirty="0">
                <a:solidFill>
                  <a:srgbClr val="1F217D"/>
                </a:solidFill>
              </a:rPr>
              <a:t>&lt;</a:t>
            </a:r>
            <a:r>
              <a:rPr lang="pt-BR" sz="2800" b="0" i="0" u="none" strike="noStrike" baseline="0" dirty="0" err="1">
                <a:solidFill>
                  <a:srgbClr val="4D7FE3"/>
                </a:solidFill>
              </a:rPr>
              <a:t>option</a:t>
            </a:r>
            <a:r>
              <a:rPr lang="pt-BR" sz="2800" b="0" i="0" u="none" strike="noStrike" baseline="0" dirty="0">
                <a:solidFill>
                  <a:srgbClr val="1F217D"/>
                </a:solidFill>
              </a:rPr>
              <a:t>&gt;</a:t>
            </a:r>
            <a:r>
              <a:rPr lang="pt-BR" sz="2800" b="0" i="0" u="none" strike="noStrike" baseline="0" dirty="0">
                <a:solidFill>
                  <a:srgbClr val="000000"/>
                </a:solidFill>
              </a:rPr>
              <a:t>Algoritmos</a:t>
            </a:r>
            <a:r>
              <a:rPr lang="pt-BR" sz="2800" b="0" i="0" u="none" strike="noStrike" baseline="0" dirty="0">
                <a:solidFill>
                  <a:srgbClr val="1F217D"/>
                </a:solidFill>
              </a:rPr>
              <a:t>&lt;/</a:t>
            </a:r>
            <a:r>
              <a:rPr lang="pt-BR" sz="2800" b="0" i="0" u="none" strike="noStrike" baseline="0" dirty="0" err="1">
                <a:solidFill>
                  <a:srgbClr val="4D7FE3"/>
                </a:solidFill>
              </a:rPr>
              <a:t>option</a:t>
            </a:r>
            <a:r>
              <a:rPr lang="pt-BR" sz="2800" b="0" i="0" u="none" strike="noStrike" baseline="0" dirty="0">
                <a:solidFill>
                  <a:srgbClr val="1F217D"/>
                </a:solidFill>
              </a:rPr>
              <a:t>&gt;</a:t>
            </a:r>
          </a:p>
          <a:p>
            <a:pPr lvl="2"/>
            <a:r>
              <a:rPr lang="en-US" sz="2800" b="0" i="0" u="none" strike="noStrike" baseline="0" dirty="0">
                <a:solidFill>
                  <a:srgbClr val="1F217D"/>
                </a:solidFill>
              </a:rPr>
              <a:t>&lt;</a:t>
            </a:r>
            <a:r>
              <a:rPr lang="en-US" sz="2800" b="0" i="0" u="none" strike="noStrike" baseline="0" dirty="0">
                <a:solidFill>
                  <a:srgbClr val="4D7FE3"/>
                </a:solidFill>
              </a:rPr>
              <a:t>option </a:t>
            </a:r>
            <a:r>
              <a:rPr lang="en-US" sz="2800" b="0" i="0" u="none" strike="noStrike" baseline="0" dirty="0">
                <a:solidFill>
                  <a:srgbClr val="994E9D"/>
                </a:solidFill>
              </a:rPr>
              <a:t>selected</a:t>
            </a:r>
            <a:r>
              <a:rPr lang="en-US" sz="2800" b="0" i="0" u="none" strike="noStrike" baseline="0" dirty="0">
                <a:solidFill>
                  <a:srgbClr val="1F217D"/>
                </a:solidFill>
              </a:rPr>
              <a:t>&gt;</a:t>
            </a:r>
            <a:r>
              <a:rPr lang="en-US" sz="2800" b="0" i="0" u="none" strike="noStrike" baseline="0" dirty="0" err="1">
                <a:solidFill>
                  <a:srgbClr val="000000"/>
                </a:solidFill>
              </a:rPr>
              <a:t>Programação</a:t>
            </a:r>
            <a:r>
              <a:rPr lang="en-US" sz="2800" b="0" i="0" u="none" strike="noStrike" baseline="0" dirty="0">
                <a:solidFill>
                  <a:srgbClr val="000000"/>
                </a:solidFill>
              </a:rPr>
              <a:t> web</a:t>
            </a:r>
            <a:r>
              <a:rPr lang="en-US" sz="2800" b="0" i="0" u="none" strike="noStrike" baseline="0" dirty="0">
                <a:solidFill>
                  <a:srgbClr val="1F217D"/>
                </a:solidFill>
              </a:rPr>
              <a:t>&lt;/</a:t>
            </a:r>
            <a:r>
              <a:rPr lang="en-US" sz="2800" b="0" i="0" u="none" strike="noStrike" baseline="0" dirty="0">
                <a:solidFill>
                  <a:srgbClr val="4D7FE3"/>
                </a:solidFill>
              </a:rPr>
              <a:t>option</a:t>
            </a:r>
            <a:r>
              <a:rPr lang="en-US" sz="2800" b="0" i="0" u="none" strike="noStrike" baseline="0" dirty="0">
                <a:solidFill>
                  <a:srgbClr val="1F217D"/>
                </a:solidFill>
              </a:rPr>
              <a:t>&gt;</a:t>
            </a:r>
          </a:p>
          <a:p>
            <a:pPr lvl="2"/>
            <a:r>
              <a:rPr lang="pt-BR" sz="2800" b="0" i="0" u="none" strike="noStrike" baseline="0" dirty="0">
                <a:solidFill>
                  <a:srgbClr val="1F217D"/>
                </a:solidFill>
              </a:rPr>
              <a:t>&lt;</a:t>
            </a:r>
            <a:r>
              <a:rPr lang="pt-BR" sz="2800" b="0" i="0" u="none" strike="noStrike" baseline="0" dirty="0" err="1">
                <a:solidFill>
                  <a:srgbClr val="4D7FE3"/>
                </a:solidFill>
              </a:rPr>
              <a:t>option</a:t>
            </a:r>
            <a:r>
              <a:rPr lang="pt-BR" sz="2800" b="0" i="0" u="none" strike="noStrike" baseline="0" dirty="0">
                <a:solidFill>
                  <a:srgbClr val="1F217D"/>
                </a:solidFill>
              </a:rPr>
              <a:t>&gt;</a:t>
            </a:r>
            <a:r>
              <a:rPr lang="pt-BR" sz="2800" b="0" i="0" u="none" strike="noStrike" baseline="0" dirty="0">
                <a:solidFill>
                  <a:srgbClr val="000000"/>
                </a:solidFill>
              </a:rPr>
              <a:t>Outras</a:t>
            </a:r>
            <a:r>
              <a:rPr lang="pt-BR" sz="2800" b="0" i="0" u="none" strike="noStrike" baseline="0" dirty="0">
                <a:solidFill>
                  <a:srgbClr val="1F217D"/>
                </a:solidFill>
              </a:rPr>
              <a:t>&lt;/</a:t>
            </a:r>
            <a:r>
              <a:rPr lang="pt-BR" sz="2800" b="0" i="0" u="none" strike="noStrike" baseline="0" dirty="0" err="1">
                <a:solidFill>
                  <a:srgbClr val="4D7FE3"/>
                </a:solidFill>
              </a:rPr>
              <a:t>option</a:t>
            </a:r>
            <a:r>
              <a:rPr lang="pt-BR" sz="2800" b="0" i="0" u="none" strike="noStrike" baseline="0" dirty="0">
                <a:solidFill>
                  <a:srgbClr val="1F217D"/>
                </a:solidFill>
              </a:rPr>
              <a:t>&gt;</a:t>
            </a:r>
          </a:p>
          <a:p>
            <a:pPr lvl="1"/>
            <a:r>
              <a:rPr lang="pt-BR" sz="2800" b="0" i="0" u="none" strike="noStrike" baseline="0" dirty="0">
                <a:solidFill>
                  <a:srgbClr val="1F217D"/>
                </a:solidFill>
              </a:rPr>
              <a:t>&lt;/</a:t>
            </a:r>
            <a:r>
              <a:rPr lang="pt-BR" sz="2800" b="0" i="0" u="none" strike="noStrike" baseline="0" dirty="0" err="1">
                <a:solidFill>
                  <a:srgbClr val="4D7FE3"/>
                </a:solidFill>
              </a:rPr>
              <a:t>select</a:t>
            </a:r>
            <a:r>
              <a:rPr lang="pt-BR" sz="2800" b="0" i="0" u="none" strike="noStrike" baseline="0" dirty="0">
                <a:solidFill>
                  <a:srgbClr val="1F217D"/>
                </a:solidFill>
              </a:rPr>
              <a:t>&gt;</a:t>
            </a:r>
          </a:p>
          <a:p>
            <a:pPr algn="l"/>
            <a:r>
              <a:rPr lang="pt-BR" sz="2800" b="0" i="0" u="none" strike="noStrike" baseline="0" dirty="0">
                <a:solidFill>
                  <a:srgbClr val="1F217D"/>
                </a:solidFill>
              </a:rPr>
              <a:t>&lt;/</a:t>
            </a:r>
            <a:r>
              <a:rPr lang="pt-BR" sz="2800" b="0" i="0" u="none" strike="noStrike" baseline="0" dirty="0" err="1">
                <a:solidFill>
                  <a:srgbClr val="4D7FE3"/>
                </a:solidFill>
              </a:rPr>
              <a:t>form</a:t>
            </a:r>
            <a:r>
              <a:rPr lang="pt-BR" sz="2800" b="0" i="0" u="none" strike="noStrike" baseline="0" dirty="0">
                <a:solidFill>
                  <a:srgbClr val="1F217D"/>
                </a:solidFill>
              </a:rPr>
              <a:t>&gt;</a:t>
            </a:r>
            <a:endParaRPr lang="pt-BR" sz="2800" dirty="0"/>
          </a:p>
        </p:txBody>
      </p:sp>
      <p:pic>
        <p:nvPicPr>
          <p:cNvPr id="4" name="Imagem 3">
            <a:extLst>
              <a:ext uri="{FF2B5EF4-FFF2-40B4-BE49-F238E27FC236}">
                <a16:creationId xmlns:a16="http://schemas.microsoft.com/office/drawing/2014/main" id="{8B18B888-0043-AA56-2FDF-4F8924D3F263}"/>
              </a:ext>
            </a:extLst>
          </p:cNvPr>
          <p:cNvPicPr>
            <a:picLocks noChangeAspect="1"/>
          </p:cNvPicPr>
          <p:nvPr/>
        </p:nvPicPr>
        <p:blipFill>
          <a:blip r:embed="rId4"/>
          <a:stretch>
            <a:fillRect/>
          </a:stretch>
        </p:blipFill>
        <p:spPr>
          <a:xfrm>
            <a:off x="11277600" y="5331584"/>
            <a:ext cx="6379319" cy="3391536"/>
          </a:xfrm>
          <a:prstGeom prst="rect">
            <a:avLst/>
          </a:prstGeom>
        </p:spPr>
      </p:pic>
    </p:spTree>
    <p:extLst>
      <p:ext uri="{BB962C8B-B14F-4D97-AF65-F5344CB8AC3E}">
        <p14:creationId xmlns:p14="http://schemas.microsoft.com/office/powerpoint/2010/main" val="2037908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51D78-3E89-D5EA-30E4-F7EC589DB713}"/>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4879F412-BA95-7D60-F258-818D1FA81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419C0D6C-ED5B-9420-52D1-428556A0A992}"/>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57C88D6B-BA8F-F4F8-5EDE-7E4A31F7B668}"/>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4286F283-78FB-8B02-48DC-9AAB48701431}"/>
              </a:ext>
            </a:extLst>
          </p:cNvPr>
          <p:cNvSpPr txBox="1"/>
          <p:nvPr/>
        </p:nvSpPr>
        <p:spPr>
          <a:xfrm>
            <a:off x="1342492" y="3619500"/>
            <a:ext cx="7496708" cy="5693866"/>
          </a:xfrm>
          <a:prstGeom prst="rect">
            <a:avLst/>
          </a:prstGeom>
          <a:noFill/>
        </p:spPr>
        <p:txBody>
          <a:bodyPr wrap="square">
            <a:spAutoFit/>
          </a:bodyPr>
          <a:lstStyle/>
          <a:p>
            <a:pPr marL="457200" indent="-457200" algn="just">
              <a:buFont typeface="Arial" panose="020B0604020202020204" pitchFamily="34" charset="0"/>
              <a:buChar char="•"/>
            </a:pPr>
            <a:r>
              <a:rPr lang="pt-BR" sz="2800" b="1" dirty="0"/>
              <a:t>Prática e Exemplo Completo</a:t>
            </a:r>
          </a:p>
          <a:p>
            <a:pPr marL="914400" lvl="1" indent="-457200" algn="just">
              <a:buFont typeface="Arial" panose="020B0604020202020204" pitchFamily="34" charset="0"/>
              <a:buChar char="•"/>
            </a:pPr>
            <a:endParaRPr lang="pt-BR" sz="2800" b="1" dirty="0"/>
          </a:p>
          <a:p>
            <a:pPr marL="914400" lvl="1" indent="-457200" algn="just">
              <a:buFont typeface="Arial" panose="020B0604020202020204" pitchFamily="34" charset="0"/>
              <a:buChar char="•"/>
            </a:pPr>
            <a:r>
              <a:rPr lang="pt-BR" sz="2800" b="1" dirty="0"/>
              <a:t>Exemplo completo:</a:t>
            </a:r>
          </a:p>
          <a:p>
            <a:pPr marL="1371600" lvl="2" indent="-457200" algn="just">
              <a:buFont typeface="Arial" panose="020B0604020202020204" pitchFamily="34" charset="0"/>
              <a:buChar char="•"/>
            </a:pPr>
            <a:r>
              <a:rPr lang="pt-BR" sz="2800" b="1" dirty="0">
                <a:hlinkClick r:id="rId4"/>
              </a:rPr>
              <a:t>https://github.com/LeonardoVieiraGuimaraes/ProgramacaoWeb/blob/main/Aula03/exemplo_formulario_completo.html</a:t>
            </a:r>
            <a:endParaRPr lang="pt-BR" sz="2800" b="1" dirty="0"/>
          </a:p>
          <a:p>
            <a:pPr lvl="1" algn="just"/>
            <a:endParaRPr lang="pt-BR" sz="2800" b="1" dirty="0"/>
          </a:p>
          <a:p>
            <a:pPr marL="914400" lvl="1" indent="-457200" algn="just">
              <a:buFont typeface="Arial" panose="020B0604020202020204" pitchFamily="34" charset="0"/>
              <a:buChar char="•"/>
            </a:pPr>
            <a:r>
              <a:rPr lang="pt-BR" sz="2800" b="1" dirty="0"/>
              <a:t>Dicas:</a:t>
            </a:r>
          </a:p>
          <a:p>
            <a:pPr marL="1371600" lvl="2" indent="-457200" algn="just">
              <a:buFont typeface="Arial" panose="020B0604020202020204" pitchFamily="34" charset="0"/>
              <a:buChar char="•"/>
            </a:pPr>
            <a:r>
              <a:rPr lang="pt-BR" sz="2800" b="1" dirty="0"/>
              <a:t>Use &lt;</a:t>
            </a:r>
            <a:r>
              <a:rPr lang="pt-BR" sz="2800" b="1" dirty="0" err="1"/>
              <a:t>label</a:t>
            </a:r>
            <a:r>
              <a:rPr lang="pt-BR" sz="2800" b="1" dirty="0"/>
              <a:t>&gt; para melhorar a acessibilidade.</a:t>
            </a:r>
          </a:p>
          <a:p>
            <a:pPr marL="1371600" lvl="2" indent="-457200" algn="just">
              <a:buFont typeface="Arial" panose="020B0604020202020204" pitchFamily="34" charset="0"/>
              <a:buChar char="•"/>
            </a:pPr>
            <a:r>
              <a:rPr lang="pt-BR" sz="2800" b="1" dirty="0"/>
              <a:t>Teste em diferentes navegadores para garantir compatibilidade.</a:t>
            </a:r>
          </a:p>
        </p:txBody>
      </p:sp>
      <p:sp>
        <p:nvSpPr>
          <p:cNvPr id="10" name="CaixaDeTexto 9">
            <a:extLst>
              <a:ext uri="{FF2B5EF4-FFF2-40B4-BE49-F238E27FC236}">
                <a16:creationId xmlns:a16="http://schemas.microsoft.com/office/drawing/2014/main" id="{61A7E0CB-6EC2-0C13-0943-6225184DC969}"/>
              </a:ext>
            </a:extLst>
          </p:cNvPr>
          <p:cNvSpPr txBox="1"/>
          <p:nvPr/>
        </p:nvSpPr>
        <p:spPr>
          <a:xfrm>
            <a:off x="8839200" y="3619500"/>
            <a:ext cx="7924800" cy="5262979"/>
          </a:xfrm>
          <a:prstGeom prst="rect">
            <a:avLst/>
          </a:prstGeom>
          <a:noFill/>
        </p:spPr>
        <p:txBody>
          <a:bodyPr wrap="square">
            <a:spAutoFit/>
          </a:bodyPr>
          <a:lstStyle/>
          <a:p>
            <a:pPr marL="457200" indent="-457200" algn="just">
              <a:buFont typeface="Arial" panose="020B0604020202020204" pitchFamily="34" charset="0"/>
              <a:buChar char="•"/>
            </a:pPr>
            <a:r>
              <a:rPr lang="pt-BR" sz="2800" b="1" dirty="0"/>
              <a:t>Boas Práticas</a:t>
            </a:r>
          </a:p>
          <a:p>
            <a:pPr marL="457200" indent="-457200" algn="just">
              <a:buFont typeface="Arial" panose="020B0604020202020204" pitchFamily="34" charset="0"/>
              <a:buChar char="•"/>
            </a:pPr>
            <a:endParaRPr lang="pt-BR" sz="2800" b="1" dirty="0"/>
          </a:p>
          <a:p>
            <a:pPr marL="914400" lvl="1" indent="-457200" algn="just">
              <a:buFont typeface="Arial" panose="020B0604020202020204" pitchFamily="34" charset="0"/>
              <a:buChar char="•"/>
            </a:pPr>
            <a:r>
              <a:rPr lang="pt-BR" sz="2800" b="1" dirty="0"/>
              <a:t>Validação:</a:t>
            </a:r>
          </a:p>
          <a:p>
            <a:pPr marL="1371600" lvl="2" indent="-457200" algn="just">
              <a:buFont typeface="Arial" panose="020B0604020202020204" pitchFamily="34" charset="0"/>
              <a:buChar char="•"/>
            </a:pPr>
            <a:r>
              <a:rPr lang="pt-BR" sz="2800" b="1" dirty="0"/>
              <a:t>Use </a:t>
            </a:r>
            <a:r>
              <a:rPr lang="pt-BR" sz="2800" b="1" dirty="0" err="1"/>
              <a:t>required</a:t>
            </a:r>
            <a:r>
              <a:rPr lang="pt-BR" sz="2800" b="1" dirty="0"/>
              <a:t> e </a:t>
            </a:r>
            <a:r>
              <a:rPr lang="pt-BR" sz="2800" b="1" dirty="0" err="1"/>
              <a:t>pattern</a:t>
            </a:r>
            <a:r>
              <a:rPr lang="pt-BR" sz="2800" b="1" dirty="0"/>
              <a:t> para validar entradas.</a:t>
            </a:r>
          </a:p>
          <a:p>
            <a:pPr marL="914400" lvl="1" indent="-457200" algn="just">
              <a:buFont typeface="Arial" panose="020B0604020202020204" pitchFamily="34" charset="0"/>
              <a:buChar char="•"/>
            </a:pPr>
            <a:endParaRPr lang="pt-BR" sz="2800" b="1" dirty="0"/>
          </a:p>
          <a:p>
            <a:pPr marL="914400" lvl="1" indent="-457200" algn="just">
              <a:buFont typeface="Arial" panose="020B0604020202020204" pitchFamily="34" charset="0"/>
              <a:buChar char="•"/>
            </a:pPr>
            <a:r>
              <a:rPr lang="pt-BR" sz="2800" b="1" dirty="0"/>
              <a:t>Segurança:</a:t>
            </a:r>
          </a:p>
          <a:p>
            <a:pPr marL="1371600" lvl="2" indent="-457200" algn="just">
              <a:buFont typeface="Arial" panose="020B0604020202020204" pitchFamily="34" charset="0"/>
              <a:buChar char="•"/>
            </a:pPr>
            <a:r>
              <a:rPr lang="pt-BR" sz="2800" b="1" dirty="0"/>
              <a:t>Prefira POST para dados confidenciais.</a:t>
            </a:r>
          </a:p>
          <a:p>
            <a:pPr marL="1371600" lvl="2" indent="-457200" algn="just">
              <a:buFont typeface="Arial" panose="020B0604020202020204" pitchFamily="34" charset="0"/>
              <a:buChar char="•"/>
            </a:pPr>
            <a:endParaRPr lang="pt-BR" sz="2800" b="1" dirty="0"/>
          </a:p>
          <a:p>
            <a:pPr marL="914400" lvl="1" indent="-457200" algn="just">
              <a:buFont typeface="Arial" panose="020B0604020202020204" pitchFamily="34" charset="0"/>
              <a:buChar char="•"/>
            </a:pPr>
            <a:r>
              <a:rPr lang="pt-BR" sz="2800" b="1" dirty="0"/>
              <a:t>Responsividade:</a:t>
            </a:r>
          </a:p>
          <a:p>
            <a:pPr marL="1371600" lvl="2" indent="-457200" algn="just">
              <a:buFont typeface="Arial" panose="020B0604020202020204" pitchFamily="34" charset="0"/>
              <a:buChar char="•"/>
            </a:pPr>
            <a:r>
              <a:rPr lang="pt-BR" sz="2800" b="1" dirty="0"/>
              <a:t>Use meta </a:t>
            </a:r>
            <a:r>
              <a:rPr lang="pt-BR" sz="2800" b="1" dirty="0" err="1"/>
              <a:t>viewport</a:t>
            </a:r>
            <a:r>
              <a:rPr lang="pt-BR" sz="2800" b="1" dirty="0"/>
              <a:t> para dispositivos móveis.</a:t>
            </a:r>
            <a:endParaRPr lang="pt-BR" dirty="0"/>
          </a:p>
        </p:txBody>
      </p:sp>
    </p:spTree>
    <p:extLst>
      <p:ext uri="{BB962C8B-B14F-4D97-AF65-F5344CB8AC3E}">
        <p14:creationId xmlns:p14="http://schemas.microsoft.com/office/powerpoint/2010/main" val="21614158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38654-E2D2-6BFB-4E3A-12E6BF60AF01}"/>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E32FF2CB-75B1-B88F-8FD3-A6E1E48B5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6B4E6326-2420-9116-1FA8-6B0BC843F0EE}"/>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8CCD846D-3947-7E7D-EC16-ED8D54E67E57}"/>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CDB5CF54-FE29-3B9E-4C39-AEC8DC23A592}"/>
              </a:ext>
            </a:extLst>
          </p:cNvPr>
          <p:cNvSpPr txBox="1"/>
          <p:nvPr/>
        </p:nvSpPr>
        <p:spPr>
          <a:xfrm>
            <a:off x="1342492" y="3619500"/>
            <a:ext cx="10544708" cy="4832092"/>
          </a:xfrm>
          <a:prstGeom prst="rect">
            <a:avLst/>
          </a:prstGeom>
          <a:noFill/>
        </p:spPr>
        <p:txBody>
          <a:bodyPr wrap="square">
            <a:spAutoFit/>
          </a:bodyPr>
          <a:lstStyle/>
          <a:p>
            <a:pPr marL="457200" indent="-457200">
              <a:buFont typeface="Arial" panose="020B0604020202020204" pitchFamily="34" charset="0"/>
              <a:buChar char="•"/>
            </a:pPr>
            <a:r>
              <a:rPr lang="pt-BR" sz="2800" b="1" dirty="0"/>
              <a:t>GET </a:t>
            </a:r>
            <a:r>
              <a:rPr lang="pt-BR" sz="2800" b="1" dirty="0" err="1"/>
              <a:t>vs</a:t>
            </a:r>
            <a:r>
              <a:rPr lang="pt-BR" sz="2800" b="1" dirty="0"/>
              <a:t> POST</a:t>
            </a:r>
          </a:p>
          <a:p>
            <a:pPr marL="457200" indent="-457200">
              <a:buFont typeface="Arial" panose="020B0604020202020204" pitchFamily="34" charset="0"/>
              <a:buChar char="•"/>
            </a:pPr>
            <a:endParaRPr lang="pt-BR" sz="2800" b="1" dirty="0"/>
          </a:p>
          <a:p>
            <a:pPr marL="457200" indent="-457200">
              <a:buFont typeface="Arial" panose="020B0604020202020204" pitchFamily="34" charset="0"/>
              <a:buChar char="•"/>
            </a:pPr>
            <a:r>
              <a:rPr lang="pt-BR" sz="2800" b="1" dirty="0"/>
              <a:t>GET:</a:t>
            </a:r>
          </a:p>
          <a:p>
            <a:pPr marL="914400" lvl="1" indent="-457200">
              <a:buFont typeface="Arial" panose="020B0604020202020204" pitchFamily="34" charset="0"/>
              <a:buChar char="•"/>
            </a:pPr>
            <a:r>
              <a:rPr lang="pt-BR" sz="2800" b="1" dirty="0"/>
              <a:t>Dados visíveis na URL.</a:t>
            </a:r>
          </a:p>
          <a:p>
            <a:pPr marL="914400" lvl="1" indent="-457200">
              <a:buFont typeface="Arial" panose="020B0604020202020204" pitchFamily="34" charset="0"/>
              <a:buChar char="•"/>
            </a:pPr>
            <a:r>
              <a:rPr lang="pt-BR" sz="2800" b="1" dirty="0"/>
              <a:t>Limite de 2048 caracteres.</a:t>
            </a:r>
          </a:p>
          <a:p>
            <a:pPr marL="914400" lvl="1" indent="-457200">
              <a:buFont typeface="Arial" panose="020B0604020202020204" pitchFamily="34" charset="0"/>
              <a:buChar char="•"/>
            </a:pPr>
            <a:r>
              <a:rPr lang="pt-BR" sz="2800" b="1" dirty="0"/>
              <a:t>Útil para URLs favoritáveis.</a:t>
            </a:r>
          </a:p>
          <a:p>
            <a:pPr marL="457200" indent="-457200">
              <a:buFont typeface="Arial" panose="020B0604020202020204" pitchFamily="34" charset="0"/>
              <a:buChar char="•"/>
            </a:pPr>
            <a:endParaRPr lang="pt-BR" sz="2800" b="1" dirty="0"/>
          </a:p>
          <a:p>
            <a:pPr marL="457200" indent="-457200">
              <a:buFont typeface="Arial" panose="020B0604020202020204" pitchFamily="34" charset="0"/>
              <a:buChar char="•"/>
            </a:pPr>
            <a:r>
              <a:rPr lang="pt-BR" sz="2800" b="1" dirty="0"/>
              <a:t>POST:</a:t>
            </a:r>
          </a:p>
          <a:p>
            <a:pPr marL="914400" lvl="1" indent="-457200">
              <a:buFont typeface="Arial" panose="020B0604020202020204" pitchFamily="34" charset="0"/>
              <a:buChar char="•"/>
            </a:pPr>
            <a:r>
              <a:rPr lang="pt-BR" sz="2800" b="1" dirty="0"/>
              <a:t>Dados não visíveis na URL.</a:t>
            </a:r>
          </a:p>
          <a:p>
            <a:pPr marL="914400" lvl="1" indent="-457200">
              <a:buFont typeface="Arial" panose="020B0604020202020204" pitchFamily="34" charset="0"/>
              <a:buChar char="•"/>
            </a:pPr>
            <a:r>
              <a:rPr lang="pt-BR" sz="2800" b="1" dirty="0"/>
              <a:t>Sem limite de tamanho.</a:t>
            </a:r>
          </a:p>
          <a:p>
            <a:pPr marL="914400" lvl="1" indent="-457200">
              <a:buFont typeface="Arial" panose="020B0604020202020204" pitchFamily="34" charset="0"/>
              <a:buChar char="•"/>
            </a:pPr>
            <a:r>
              <a:rPr lang="pt-BR" sz="2800" b="1" dirty="0"/>
              <a:t>Ideal para dados confidenciais.</a:t>
            </a:r>
          </a:p>
        </p:txBody>
      </p:sp>
      <p:pic>
        <p:nvPicPr>
          <p:cNvPr id="4" name="Imagem 3">
            <a:extLst>
              <a:ext uri="{FF2B5EF4-FFF2-40B4-BE49-F238E27FC236}">
                <a16:creationId xmlns:a16="http://schemas.microsoft.com/office/drawing/2014/main" id="{3053346F-0846-9768-AD10-C22DCE81C715}"/>
              </a:ext>
            </a:extLst>
          </p:cNvPr>
          <p:cNvPicPr>
            <a:picLocks noChangeAspect="1"/>
          </p:cNvPicPr>
          <p:nvPr/>
        </p:nvPicPr>
        <p:blipFill>
          <a:blip r:embed="rId4"/>
          <a:stretch>
            <a:fillRect/>
          </a:stretch>
        </p:blipFill>
        <p:spPr>
          <a:xfrm>
            <a:off x="9144000" y="4120754"/>
            <a:ext cx="6637894" cy="4143530"/>
          </a:xfrm>
          <a:prstGeom prst="rect">
            <a:avLst/>
          </a:prstGeom>
        </p:spPr>
      </p:pic>
    </p:spTree>
    <p:extLst>
      <p:ext uri="{BB962C8B-B14F-4D97-AF65-F5344CB8AC3E}">
        <p14:creationId xmlns:p14="http://schemas.microsoft.com/office/powerpoint/2010/main" val="928748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A88BA7C-E583-B9C7-235A-7D4E0979F896}"/>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290AD1FB-2AD3-340B-F89F-C098DA7A2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3FA70620-8A67-7FFE-72CD-7F98BF069B23}"/>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C2550B2D-B21F-5D7E-F129-CD7B9D8DB3CD}"/>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1BB4E96B-4B0A-9A30-ABAA-45D12DD7B364}"/>
              </a:ext>
            </a:extLst>
          </p:cNvPr>
          <p:cNvSpPr txBox="1"/>
          <p:nvPr/>
        </p:nvSpPr>
        <p:spPr>
          <a:xfrm>
            <a:off x="1306634" y="3702741"/>
            <a:ext cx="10544708" cy="3970318"/>
          </a:xfrm>
          <a:prstGeom prst="rect">
            <a:avLst/>
          </a:prstGeom>
          <a:noFill/>
        </p:spPr>
        <p:txBody>
          <a:bodyPr wrap="square">
            <a:spAutoFit/>
          </a:bodyPr>
          <a:lstStyle/>
          <a:p>
            <a:pPr marL="457200" indent="-457200">
              <a:buFont typeface="Arial" panose="020B0604020202020204" pitchFamily="34" charset="0"/>
              <a:buChar char="•"/>
            </a:pPr>
            <a:r>
              <a:rPr lang="pt-BR" sz="2800" b="1" dirty="0"/>
              <a:t>Criando um Formulário</a:t>
            </a:r>
          </a:p>
          <a:p>
            <a:pPr marL="457200" indent="-457200">
              <a:buFont typeface="Arial" panose="020B0604020202020204" pitchFamily="34" charset="0"/>
              <a:buChar char="•"/>
            </a:pPr>
            <a:endParaRPr lang="pt-BR" sz="2800" b="1" dirty="0"/>
          </a:p>
          <a:p>
            <a:pPr marL="914400" lvl="1" indent="-457200">
              <a:buFont typeface="Arial" panose="020B0604020202020204" pitchFamily="34" charset="0"/>
              <a:buChar char="•"/>
            </a:pPr>
            <a:r>
              <a:rPr lang="pt-BR" sz="2800" b="1" dirty="0" err="1"/>
              <a:t>Tag</a:t>
            </a:r>
            <a:r>
              <a:rPr lang="pt-BR" sz="2800" b="1" dirty="0"/>
              <a:t> principal: &lt;</a:t>
            </a:r>
            <a:r>
              <a:rPr lang="pt-BR" sz="2800" b="1" dirty="0" err="1"/>
              <a:t>form</a:t>
            </a:r>
            <a:r>
              <a:rPr lang="pt-BR" sz="2800" b="1" dirty="0"/>
              <a:t>&gt;.</a:t>
            </a:r>
          </a:p>
          <a:p>
            <a:pPr marL="914400" lvl="1" indent="-457200">
              <a:buFont typeface="Arial" panose="020B0604020202020204" pitchFamily="34" charset="0"/>
              <a:buChar char="•"/>
            </a:pPr>
            <a:endParaRPr lang="pt-BR" sz="2800" b="1" dirty="0"/>
          </a:p>
          <a:p>
            <a:pPr marL="914400" lvl="1" indent="-457200">
              <a:buFont typeface="Arial" panose="020B0604020202020204" pitchFamily="34" charset="0"/>
              <a:buChar char="•"/>
            </a:pPr>
            <a:r>
              <a:rPr lang="pt-BR" sz="2800" b="1" dirty="0"/>
              <a:t>Elementos comuns:</a:t>
            </a:r>
          </a:p>
          <a:p>
            <a:pPr marL="1371600" lvl="2" indent="-457200">
              <a:buFont typeface="Arial" panose="020B0604020202020204" pitchFamily="34" charset="0"/>
              <a:buChar char="•"/>
            </a:pPr>
            <a:r>
              <a:rPr lang="pt-BR" sz="2800" b="1" dirty="0"/>
              <a:t>Campos de texto (&lt;input&gt;).</a:t>
            </a:r>
          </a:p>
          <a:p>
            <a:pPr marL="1371600" lvl="2" indent="-457200">
              <a:buFont typeface="Arial" panose="020B0604020202020204" pitchFamily="34" charset="0"/>
              <a:buChar char="•"/>
            </a:pPr>
            <a:r>
              <a:rPr lang="pt-BR" sz="2800" b="1" dirty="0"/>
              <a:t>Botões (&lt;</a:t>
            </a:r>
            <a:r>
              <a:rPr lang="pt-BR" sz="2800" b="1" dirty="0" err="1"/>
              <a:t>button</a:t>
            </a:r>
            <a:r>
              <a:rPr lang="pt-BR" sz="2800" b="1" dirty="0"/>
              <a:t>&gt; ou &lt;input </a:t>
            </a:r>
            <a:r>
              <a:rPr lang="pt-BR" sz="2800" b="1" dirty="0" err="1"/>
              <a:t>type</a:t>
            </a:r>
            <a:r>
              <a:rPr lang="pt-BR" sz="2800" b="1" dirty="0"/>
              <a:t>="</a:t>
            </a:r>
            <a:r>
              <a:rPr lang="pt-BR" sz="2800" b="1" dirty="0" err="1"/>
              <a:t>button</a:t>
            </a:r>
            <a:r>
              <a:rPr lang="pt-BR" sz="2800" b="1" dirty="0"/>
              <a:t>"&gt;).</a:t>
            </a:r>
          </a:p>
          <a:p>
            <a:pPr marL="1371600" lvl="2" indent="-457200">
              <a:buFont typeface="Arial" panose="020B0604020202020204" pitchFamily="34" charset="0"/>
              <a:buChar char="•"/>
            </a:pPr>
            <a:r>
              <a:rPr lang="pt-BR" sz="2800" b="1" dirty="0"/>
              <a:t>Caixas de seleção (&lt;input </a:t>
            </a:r>
            <a:r>
              <a:rPr lang="pt-BR" sz="2800" b="1" dirty="0" err="1"/>
              <a:t>type</a:t>
            </a:r>
            <a:r>
              <a:rPr lang="pt-BR" sz="2800" b="1" dirty="0"/>
              <a:t>="</a:t>
            </a:r>
            <a:r>
              <a:rPr lang="pt-BR" sz="2800" b="1" dirty="0" err="1"/>
              <a:t>checkbox</a:t>
            </a:r>
            <a:r>
              <a:rPr lang="pt-BR" sz="2800" b="1" dirty="0"/>
              <a:t>"&gt;).</a:t>
            </a:r>
          </a:p>
          <a:p>
            <a:pPr marL="1371600" lvl="2" indent="-457200">
              <a:buFont typeface="Arial" panose="020B0604020202020204" pitchFamily="34" charset="0"/>
              <a:buChar char="•"/>
            </a:pPr>
            <a:r>
              <a:rPr lang="pt-BR" sz="2800" b="1" dirty="0"/>
              <a:t>Listas de opções (&lt;</a:t>
            </a:r>
            <a:r>
              <a:rPr lang="pt-BR" sz="2800" b="1" dirty="0" err="1"/>
              <a:t>select</a:t>
            </a:r>
            <a:r>
              <a:rPr lang="pt-BR" sz="2800" b="1" dirty="0"/>
              <a:t>&gt; e &lt;</a:t>
            </a:r>
            <a:r>
              <a:rPr lang="pt-BR" sz="2800" b="1" dirty="0" err="1"/>
              <a:t>option</a:t>
            </a:r>
            <a:r>
              <a:rPr lang="pt-BR" sz="2800" b="1" dirty="0"/>
              <a:t>&gt;).</a:t>
            </a:r>
          </a:p>
        </p:txBody>
      </p:sp>
      <p:pic>
        <p:nvPicPr>
          <p:cNvPr id="5" name="Imagem 4">
            <a:extLst>
              <a:ext uri="{FF2B5EF4-FFF2-40B4-BE49-F238E27FC236}">
                <a16:creationId xmlns:a16="http://schemas.microsoft.com/office/drawing/2014/main" id="{5B4FB7CB-4A86-561D-5FC1-BFA9AAF42F45}"/>
              </a:ext>
            </a:extLst>
          </p:cNvPr>
          <p:cNvPicPr>
            <a:picLocks noChangeAspect="1"/>
          </p:cNvPicPr>
          <p:nvPr/>
        </p:nvPicPr>
        <p:blipFill>
          <a:blip r:embed="rId4"/>
          <a:stretch>
            <a:fillRect/>
          </a:stretch>
        </p:blipFill>
        <p:spPr>
          <a:xfrm>
            <a:off x="10820400" y="3664641"/>
            <a:ext cx="7114044" cy="3505471"/>
          </a:xfrm>
          <a:prstGeom prst="rect">
            <a:avLst/>
          </a:prstGeom>
        </p:spPr>
      </p:pic>
      <p:pic>
        <p:nvPicPr>
          <p:cNvPr id="10" name="Imagem 9">
            <a:extLst>
              <a:ext uri="{FF2B5EF4-FFF2-40B4-BE49-F238E27FC236}">
                <a16:creationId xmlns:a16="http://schemas.microsoft.com/office/drawing/2014/main" id="{0E189EC8-85CC-C553-AAA7-27EE1A909B4C}"/>
              </a:ext>
            </a:extLst>
          </p:cNvPr>
          <p:cNvPicPr>
            <a:picLocks noChangeAspect="1"/>
          </p:cNvPicPr>
          <p:nvPr/>
        </p:nvPicPr>
        <p:blipFill>
          <a:blip r:embed="rId5"/>
          <a:stretch>
            <a:fillRect/>
          </a:stretch>
        </p:blipFill>
        <p:spPr>
          <a:xfrm>
            <a:off x="2609150" y="8040484"/>
            <a:ext cx="5098548" cy="1082300"/>
          </a:xfrm>
          <a:prstGeom prst="rect">
            <a:avLst/>
          </a:prstGeom>
        </p:spPr>
      </p:pic>
    </p:spTree>
    <p:extLst>
      <p:ext uri="{BB962C8B-B14F-4D97-AF65-F5344CB8AC3E}">
        <p14:creationId xmlns:p14="http://schemas.microsoft.com/office/powerpoint/2010/main" val="3086139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DF29A46-A4E3-7275-180A-0CBA463CC76E}"/>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B6E0DA50-CD0B-3A75-BC49-56A65E285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43CBCF90-21BB-1FDE-52E8-5D73C8A4DE65}"/>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C7D6D2DC-083F-B9E2-51DF-8C9205C3D97F}"/>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2518F569-9630-8A75-0FF6-A2D1E21FD524}"/>
              </a:ext>
            </a:extLst>
          </p:cNvPr>
          <p:cNvSpPr txBox="1"/>
          <p:nvPr/>
        </p:nvSpPr>
        <p:spPr>
          <a:xfrm>
            <a:off x="1342492" y="3619500"/>
            <a:ext cx="10544708" cy="4832092"/>
          </a:xfrm>
          <a:prstGeom prst="rect">
            <a:avLst/>
          </a:prstGeom>
          <a:noFill/>
        </p:spPr>
        <p:txBody>
          <a:bodyPr wrap="square">
            <a:spAutoFit/>
          </a:bodyPr>
          <a:lstStyle/>
          <a:p>
            <a:pPr marL="457200" indent="-457200">
              <a:buFont typeface="Arial" panose="020B0604020202020204" pitchFamily="34" charset="0"/>
              <a:buChar char="•"/>
            </a:pPr>
            <a:r>
              <a:rPr lang="pt-BR" sz="2800" b="1" dirty="0"/>
              <a:t>Tipos de &lt;input&gt;</a:t>
            </a:r>
          </a:p>
          <a:p>
            <a:pPr marL="457200" indent="-457200">
              <a:buFont typeface="Arial" panose="020B0604020202020204" pitchFamily="34" charset="0"/>
              <a:buChar char="•"/>
            </a:pPr>
            <a:endParaRPr lang="pt-BR" sz="2800" b="1" dirty="0"/>
          </a:p>
          <a:p>
            <a:pPr marL="457200" indent="-457200">
              <a:buFont typeface="Arial" panose="020B0604020202020204" pitchFamily="34" charset="0"/>
              <a:buChar char="•"/>
            </a:pPr>
            <a:r>
              <a:rPr lang="pt-BR" sz="2800" b="1" dirty="0"/>
              <a:t>Campos comuns:</a:t>
            </a:r>
          </a:p>
          <a:p>
            <a:pPr marL="914400" lvl="1" indent="-457200">
              <a:buFont typeface="Arial" panose="020B0604020202020204" pitchFamily="34" charset="0"/>
              <a:buChar char="•"/>
            </a:pPr>
            <a:r>
              <a:rPr lang="pt-BR" sz="2800" b="1" dirty="0" err="1"/>
              <a:t>text</a:t>
            </a:r>
            <a:r>
              <a:rPr lang="pt-BR" sz="2800" b="1" dirty="0"/>
              <a:t>: Campo de texto simples.</a:t>
            </a:r>
          </a:p>
          <a:p>
            <a:pPr marL="914400" lvl="1" indent="-457200">
              <a:buFont typeface="Arial" panose="020B0604020202020204" pitchFamily="34" charset="0"/>
              <a:buChar char="•"/>
            </a:pPr>
            <a:r>
              <a:rPr lang="pt-BR" sz="2800" b="1" dirty="0" err="1"/>
              <a:t>password</a:t>
            </a:r>
            <a:r>
              <a:rPr lang="pt-BR" sz="2800" b="1" dirty="0"/>
              <a:t>: Campo de senha.</a:t>
            </a:r>
          </a:p>
          <a:p>
            <a:pPr marL="914400" lvl="1" indent="-457200">
              <a:buFont typeface="Arial" panose="020B0604020202020204" pitchFamily="34" charset="0"/>
              <a:buChar char="•"/>
            </a:pPr>
            <a:r>
              <a:rPr lang="pt-BR" sz="2800" b="1" dirty="0" err="1"/>
              <a:t>email</a:t>
            </a:r>
            <a:r>
              <a:rPr lang="pt-BR" sz="2800" b="1" dirty="0"/>
              <a:t>: Validação automática de e-mail.</a:t>
            </a:r>
          </a:p>
          <a:p>
            <a:pPr marL="914400" lvl="1" indent="-457200">
              <a:buFont typeface="Arial" panose="020B0604020202020204" pitchFamily="34" charset="0"/>
              <a:buChar char="•"/>
            </a:pPr>
            <a:r>
              <a:rPr lang="pt-BR" sz="2800" b="1" dirty="0"/>
              <a:t>date: Seleção de data.</a:t>
            </a:r>
          </a:p>
          <a:p>
            <a:pPr marL="914400" lvl="1" indent="-457200">
              <a:buFont typeface="Arial" panose="020B0604020202020204" pitchFamily="34" charset="0"/>
              <a:buChar char="•"/>
            </a:pPr>
            <a:r>
              <a:rPr lang="pt-BR" sz="2800" b="1" dirty="0"/>
              <a:t>file: Upload de arquivos.</a:t>
            </a:r>
          </a:p>
          <a:p>
            <a:pPr marL="914400" lvl="1" indent="-457200">
              <a:buFont typeface="Arial" panose="020B0604020202020204" pitchFamily="34" charset="0"/>
              <a:buChar char="•"/>
            </a:pPr>
            <a:r>
              <a:rPr lang="pt-BR" sz="2800" b="1" dirty="0" err="1"/>
              <a:t>number</a:t>
            </a:r>
            <a:r>
              <a:rPr lang="pt-BR" sz="2800" b="1" dirty="0"/>
              <a:t>: Entrada numérica.</a:t>
            </a:r>
          </a:p>
          <a:p>
            <a:pPr marL="914400" lvl="1" indent="-457200">
              <a:buFont typeface="Arial" panose="020B0604020202020204" pitchFamily="34" charset="0"/>
              <a:buChar char="•"/>
            </a:pPr>
            <a:r>
              <a:rPr lang="pt-BR" sz="2800" b="1" dirty="0"/>
              <a:t>color: Seleção de cor.</a:t>
            </a:r>
          </a:p>
          <a:p>
            <a:pPr marL="914400" lvl="1" indent="-457200">
              <a:buFont typeface="Arial" panose="020B0604020202020204" pitchFamily="34" charset="0"/>
              <a:buChar char="•"/>
            </a:pPr>
            <a:r>
              <a:rPr lang="pt-BR" sz="2800" b="1" dirty="0"/>
              <a:t>range: Controle deslizante.</a:t>
            </a:r>
          </a:p>
        </p:txBody>
      </p:sp>
      <p:pic>
        <p:nvPicPr>
          <p:cNvPr id="8" name="Imagem 7">
            <a:extLst>
              <a:ext uri="{FF2B5EF4-FFF2-40B4-BE49-F238E27FC236}">
                <a16:creationId xmlns:a16="http://schemas.microsoft.com/office/drawing/2014/main" id="{2B81B2D6-B7D2-5812-C783-8FB26B844524}"/>
              </a:ext>
            </a:extLst>
          </p:cNvPr>
          <p:cNvPicPr>
            <a:picLocks noChangeAspect="1"/>
          </p:cNvPicPr>
          <p:nvPr/>
        </p:nvPicPr>
        <p:blipFill>
          <a:blip r:embed="rId4"/>
          <a:stretch>
            <a:fillRect/>
          </a:stretch>
        </p:blipFill>
        <p:spPr>
          <a:xfrm>
            <a:off x="9118600" y="4762500"/>
            <a:ext cx="8775508" cy="2880656"/>
          </a:xfrm>
          <a:prstGeom prst="rect">
            <a:avLst/>
          </a:prstGeom>
        </p:spPr>
      </p:pic>
    </p:spTree>
    <p:extLst>
      <p:ext uri="{BB962C8B-B14F-4D97-AF65-F5344CB8AC3E}">
        <p14:creationId xmlns:p14="http://schemas.microsoft.com/office/powerpoint/2010/main" val="9793949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F13A5B1-8C28-D8F9-3B8D-EB2A0F7EC41D}"/>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EF6E6647-5A72-B036-7897-F99302D16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B458B31A-87A4-A6AC-FE4C-59E20229FEEF}"/>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EB4989E7-7A32-4F9A-946B-F1B3CD812FB8}"/>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C554197D-3A65-758B-D295-64616A6FBB30}"/>
              </a:ext>
            </a:extLst>
          </p:cNvPr>
          <p:cNvSpPr txBox="1"/>
          <p:nvPr/>
        </p:nvSpPr>
        <p:spPr>
          <a:xfrm>
            <a:off x="1342492" y="3619500"/>
            <a:ext cx="10544708" cy="5262979"/>
          </a:xfrm>
          <a:prstGeom prst="rect">
            <a:avLst/>
          </a:prstGeom>
          <a:noFill/>
        </p:spPr>
        <p:txBody>
          <a:bodyPr wrap="square">
            <a:spAutoFit/>
          </a:bodyPr>
          <a:lstStyle/>
          <a:p>
            <a:pPr marL="457200" indent="-457200">
              <a:buFont typeface="Arial" panose="020B0604020202020204" pitchFamily="34" charset="0"/>
              <a:buChar char="•"/>
            </a:pPr>
            <a:r>
              <a:rPr lang="pt-BR" sz="2800" b="1" dirty="0"/>
              <a:t>Botões e Seleções</a:t>
            </a:r>
          </a:p>
          <a:p>
            <a:pPr marL="457200" indent="-457200">
              <a:buFont typeface="Arial" panose="020B0604020202020204" pitchFamily="34" charset="0"/>
              <a:buChar char="•"/>
            </a:pPr>
            <a:endParaRPr lang="pt-BR" sz="2800" b="1" dirty="0"/>
          </a:p>
          <a:p>
            <a:pPr marL="457200" indent="-457200">
              <a:buFont typeface="Arial" panose="020B0604020202020204" pitchFamily="34" charset="0"/>
              <a:buChar char="•"/>
            </a:pPr>
            <a:r>
              <a:rPr lang="pt-BR" sz="2800" b="1" dirty="0"/>
              <a:t>Botões:</a:t>
            </a:r>
          </a:p>
          <a:p>
            <a:pPr marL="914400" lvl="1" indent="-457200">
              <a:buFont typeface="Arial" panose="020B0604020202020204" pitchFamily="34" charset="0"/>
              <a:buChar char="•"/>
            </a:pPr>
            <a:r>
              <a:rPr lang="pt-BR" sz="2800" b="1" dirty="0"/>
              <a:t>&lt;input </a:t>
            </a:r>
            <a:r>
              <a:rPr lang="pt-BR" sz="2800" b="1" dirty="0" err="1"/>
              <a:t>type</a:t>
            </a:r>
            <a:r>
              <a:rPr lang="pt-BR" sz="2800" b="1" dirty="0"/>
              <a:t>="</a:t>
            </a:r>
            <a:r>
              <a:rPr lang="pt-BR" sz="2800" b="1" dirty="0" err="1"/>
              <a:t>button</a:t>
            </a:r>
            <a:r>
              <a:rPr lang="pt-BR" sz="2800" b="1" dirty="0"/>
              <a:t>" </a:t>
            </a:r>
            <a:r>
              <a:rPr lang="pt-BR" sz="2800" b="1" dirty="0" err="1"/>
              <a:t>value</a:t>
            </a:r>
            <a:r>
              <a:rPr lang="pt-BR" sz="2800" b="1" dirty="0"/>
              <a:t>="Botão"&gt;.</a:t>
            </a:r>
          </a:p>
          <a:p>
            <a:pPr marL="914400" lvl="1" indent="-457200">
              <a:buFont typeface="Arial" panose="020B0604020202020204" pitchFamily="34" charset="0"/>
              <a:buChar char="•"/>
            </a:pPr>
            <a:r>
              <a:rPr lang="pt-BR" sz="2800" b="1" dirty="0"/>
              <a:t>&lt;</a:t>
            </a:r>
            <a:r>
              <a:rPr lang="pt-BR" sz="2800" b="1" dirty="0" err="1"/>
              <a:t>button</a:t>
            </a:r>
            <a:r>
              <a:rPr lang="pt-BR" sz="2800" b="1" dirty="0"/>
              <a:t>&gt;Outro botão&lt;/</a:t>
            </a:r>
            <a:r>
              <a:rPr lang="pt-BR" sz="2800" b="1" dirty="0" err="1"/>
              <a:t>button</a:t>
            </a:r>
            <a:r>
              <a:rPr lang="pt-BR" sz="2800" b="1" dirty="0"/>
              <a:t>&gt;.</a:t>
            </a:r>
          </a:p>
          <a:p>
            <a:endParaRPr lang="pt-BR" sz="2800" b="1" dirty="0"/>
          </a:p>
          <a:p>
            <a:pPr marL="457200" indent="-457200">
              <a:buFont typeface="Arial" panose="020B0604020202020204" pitchFamily="34" charset="0"/>
              <a:buChar char="•"/>
            </a:pPr>
            <a:r>
              <a:rPr lang="pt-BR" sz="2800" b="1" dirty="0"/>
              <a:t>Caixas de seleção:</a:t>
            </a:r>
          </a:p>
          <a:p>
            <a:pPr marL="914400" lvl="1" indent="-457200">
              <a:buFont typeface="Arial" panose="020B0604020202020204" pitchFamily="34" charset="0"/>
              <a:buChar char="•"/>
            </a:pPr>
            <a:r>
              <a:rPr lang="pt-BR" sz="2800" b="1" dirty="0"/>
              <a:t>&lt;input </a:t>
            </a:r>
            <a:r>
              <a:rPr lang="pt-BR" sz="2800" b="1" dirty="0" err="1"/>
              <a:t>type</a:t>
            </a:r>
            <a:r>
              <a:rPr lang="pt-BR" sz="2800" b="1" dirty="0"/>
              <a:t>="</a:t>
            </a:r>
            <a:r>
              <a:rPr lang="pt-BR" sz="2800" b="1" dirty="0" err="1"/>
              <a:t>checkbox</a:t>
            </a:r>
            <a:r>
              <a:rPr lang="pt-BR" sz="2800" b="1" dirty="0"/>
              <a:t>"&gt;: Seleção múltipla.</a:t>
            </a:r>
          </a:p>
          <a:p>
            <a:pPr marL="914400" lvl="1" indent="-457200">
              <a:buFont typeface="Arial" panose="020B0604020202020204" pitchFamily="34" charset="0"/>
              <a:buChar char="•"/>
            </a:pPr>
            <a:r>
              <a:rPr lang="pt-BR" sz="2800" b="1" dirty="0"/>
              <a:t>&lt;input </a:t>
            </a:r>
            <a:r>
              <a:rPr lang="pt-BR" sz="2800" b="1" dirty="0" err="1"/>
              <a:t>type</a:t>
            </a:r>
            <a:r>
              <a:rPr lang="pt-BR" sz="2800" b="1" dirty="0"/>
              <a:t>="radio"&gt;: Seleção única.</a:t>
            </a:r>
          </a:p>
          <a:p>
            <a:pPr marL="914400" lvl="1" indent="-457200">
              <a:buFont typeface="Arial" panose="020B0604020202020204" pitchFamily="34" charset="0"/>
              <a:buChar char="•"/>
            </a:pPr>
            <a:endParaRPr lang="pt-BR" sz="2800" b="1" dirty="0"/>
          </a:p>
          <a:p>
            <a:pPr marL="457200" indent="-457200">
              <a:buFont typeface="Arial" panose="020B0604020202020204" pitchFamily="34" charset="0"/>
              <a:buChar char="•"/>
            </a:pPr>
            <a:r>
              <a:rPr lang="pt-BR" sz="2800" b="1" dirty="0"/>
              <a:t>Listas suspensas:</a:t>
            </a:r>
          </a:p>
          <a:p>
            <a:pPr marL="914400" lvl="1" indent="-457200">
              <a:buFont typeface="Arial" panose="020B0604020202020204" pitchFamily="34" charset="0"/>
              <a:buChar char="•"/>
            </a:pPr>
            <a:r>
              <a:rPr lang="pt-BR" sz="2800" b="1" dirty="0"/>
              <a:t>&lt;</a:t>
            </a:r>
            <a:r>
              <a:rPr lang="pt-BR" sz="2800" b="1" dirty="0" err="1"/>
              <a:t>select</a:t>
            </a:r>
            <a:r>
              <a:rPr lang="pt-BR" sz="2800" b="1" dirty="0"/>
              <a:t>&gt; e &lt;</a:t>
            </a:r>
            <a:r>
              <a:rPr lang="pt-BR" sz="2800" b="1" dirty="0" err="1"/>
              <a:t>option</a:t>
            </a:r>
            <a:r>
              <a:rPr lang="pt-BR" sz="2800" b="1" dirty="0"/>
              <a:t>&gt;.</a:t>
            </a:r>
          </a:p>
        </p:txBody>
      </p:sp>
      <p:pic>
        <p:nvPicPr>
          <p:cNvPr id="5" name="Imagem 4">
            <a:extLst>
              <a:ext uri="{FF2B5EF4-FFF2-40B4-BE49-F238E27FC236}">
                <a16:creationId xmlns:a16="http://schemas.microsoft.com/office/drawing/2014/main" id="{1BB21587-A94B-344C-530A-CAAA2CEBF1AE}"/>
              </a:ext>
            </a:extLst>
          </p:cNvPr>
          <p:cNvPicPr>
            <a:picLocks noChangeAspect="1"/>
          </p:cNvPicPr>
          <p:nvPr/>
        </p:nvPicPr>
        <p:blipFill>
          <a:blip r:embed="rId4"/>
          <a:stretch>
            <a:fillRect/>
          </a:stretch>
        </p:blipFill>
        <p:spPr>
          <a:xfrm>
            <a:off x="9372600" y="2489786"/>
            <a:ext cx="8622994" cy="4111384"/>
          </a:xfrm>
          <a:prstGeom prst="rect">
            <a:avLst/>
          </a:prstGeom>
        </p:spPr>
      </p:pic>
    </p:spTree>
    <p:extLst>
      <p:ext uri="{BB962C8B-B14F-4D97-AF65-F5344CB8AC3E}">
        <p14:creationId xmlns:p14="http://schemas.microsoft.com/office/powerpoint/2010/main" val="3095814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6E62F-A6B4-85C2-C471-8A281A7F82C2}"/>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B8418846-5450-E3C7-6327-954B2C608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041EEFE5-68E0-4CE4-D21E-6436FEA0CFE9}"/>
              </a:ext>
            </a:extLst>
          </p:cNvPr>
          <p:cNvSpPr txBox="1"/>
          <p:nvPr/>
        </p:nvSpPr>
        <p:spPr>
          <a:xfrm>
            <a:off x="1186972" y="2022716"/>
            <a:ext cx="8153400" cy="1010341"/>
          </a:xfrm>
          <a:prstGeom prst="rect">
            <a:avLst/>
          </a:prstGeom>
          <a:noFill/>
        </p:spPr>
        <p:txBody>
          <a:bodyPr wrap="square">
            <a:spAutoFit/>
          </a:bodyPr>
          <a:lstStyle/>
          <a:p>
            <a:pPr>
              <a:lnSpc>
                <a:spcPct val="150000"/>
              </a:lnSpc>
            </a:pPr>
            <a:r>
              <a:rPr lang="pt-BR" sz="4400" b="1" i="0" dirty="0">
                <a:effectLst/>
                <a:ea typeface="Calibri" panose="020F0502020204030204" pitchFamily="34" charset="0"/>
                <a:cs typeface="Calibri" panose="020F0502020204030204" pitchFamily="34" charset="0"/>
              </a:rPr>
              <a:t>Introdução ao HTML</a:t>
            </a:r>
          </a:p>
        </p:txBody>
      </p:sp>
      <p:sp>
        <p:nvSpPr>
          <p:cNvPr id="3" name="AutoShape 2" descr="jupyter logo">
            <a:extLst>
              <a:ext uri="{FF2B5EF4-FFF2-40B4-BE49-F238E27FC236}">
                <a16:creationId xmlns:a16="http://schemas.microsoft.com/office/drawing/2014/main" id="{519EB998-3B5C-698C-B856-ACA0629D8AAC}"/>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6" name="Imagem 5">
            <a:extLst>
              <a:ext uri="{FF2B5EF4-FFF2-40B4-BE49-F238E27FC236}">
                <a16:creationId xmlns:a16="http://schemas.microsoft.com/office/drawing/2014/main" id="{D508435B-1654-63FE-699A-C241B97E6D30}"/>
              </a:ext>
            </a:extLst>
          </p:cNvPr>
          <p:cNvPicPr>
            <a:picLocks noChangeAspect="1"/>
          </p:cNvPicPr>
          <p:nvPr/>
        </p:nvPicPr>
        <p:blipFill>
          <a:blip r:embed="rId4"/>
          <a:srcRect b="19699"/>
          <a:stretch/>
        </p:blipFill>
        <p:spPr>
          <a:xfrm>
            <a:off x="3886200" y="3030816"/>
            <a:ext cx="11963400" cy="6850593"/>
          </a:xfrm>
          <a:prstGeom prst="rect">
            <a:avLst/>
          </a:prstGeom>
        </p:spPr>
      </p:pic>
    </p:spTree>
    <p:extLst>
      <p:ext uri="{BB962C8B-B14F-4D97-AF65-F5344CB8AC3E}">
        <p14:creationId xmlns:p14="http://schemas.microsoft.com/office/powerpoint/2010/main" val="30492701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C0F2D67-5DB4-A9AB-9125-32EF46B4E463}"/>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0F77F196-B8F2-D1C3-5C7F-5002E7832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F7E3CB88-4167-534B-D596-C0D8B5036E86}"/>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7BD88EB3-37EF-3538-DA68-3E6FB6B7DE38}"/>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5EC4CA65-AE7F-F43F-6D99-5ABC6DA46965}"/>
              </a:ext>
            </a:extLst>
          </p:cNvPr>
          <p:cNvSpPr txBox="1"/>
          <p:nvPr/>
        </p:nvSpPr>
        <p:spPr>
          <a:xfrm>
            <a:off x="1342492" y="3619500"/>
            <a:ext cx="10544708" cy="3970318"/>
          </a:xfrm>
          <a:prstGeom prst="rect">
            <a:avLst/>
          </a:prstGeom>
          <a:noFill/>
        </p:spPr>
        <p:txBody>
          <a:bodyPr wrap="square">
            <a:spAutoFit/>
          </a:bodyPr>
          <a:lstStyle/>
          <a:p>
            <a:pPr marL="457200" indent="-457200">
              <a:buFont typeface="Arial" panose="020B0604020202020204" pitchFamily="34" charset="0"/>
              <a:buChar char="•"/>
            </a:pPr>
            <a:r>
              <a:rPr lang="pt-BR" sz="2800" b="1" dirty="0"/>
              <a:t>Atributos Comuns</a:t>
            </a:r>
          </a:p>
          <a:p>
            <a:pPr marL="457200" indent="-457200">
              <a:buFont typeface="Arial" panose="020B0604020202020204" pitchFamily="34" charset="0"/>
              <a:buChar char="•"/>
            </a:pPr>
            <a:endParaRPr lang="pt-BR" sz="2800" b="1" dirty="0"/>
          </a:p>
          <a:p>
            <a:pPr marL="457200" indent="-457200">
              <a:buFont typeface="Arial" panose="020B0604020202020204" pitchFamily="34" charset="0"/>
              <a:buChar char="•"/>
            </a:pPr>
            <a:r>
              <a:rPr lang="pt-BR" sz="2800" b="1" dirty="0"/>
              <a:t>Atributos úteis:</a:t>
            </a:r>
          </a:p>
          <a:p>
            <a:pPr marL="914400" lvl="1" indent="-457200">
              <a:buFont typeface="Arial" panose="020B0604020202020204" pitchFamily="34" charset="0"/>
              <a:buChar char="•"/>
            </a:pPr>
            <a:r>
              <a:rPr lang="pt-BR" sz="2800" b="1" dirty="0" err="1"/>
              <a:t>disabled</a:t>
            </a:r>
            <a:r>
              <a:rPr lang="pt-BR" sz="2800" b="1" dirty="0"/>
              <a:t>: Desabilita o campo.</a:t>
            </a:r>
          </a:p>
          <a:p>
            <a:pPr marL="914400" lvl="1" indent="-457200">
              <a:buFont typeface="Arial" panose="020B0604020202020204" pitchFamily="34" charset="0"/>
              <a:buChar char="•"/>
            </a:pPr>
            <a:r>
              <a:rPr lang="pt-BR" sz="2800" b="1" dirty="0" err="1"/>
              <a:t>readonly</a:t>
            </a:r>
            <a:r>
              <a:rPr lang="pt-BR" sz="2800" b="1" dirty="0"/>
              <a:t>: Campo somente leitura.</a:t>
            </a:r>
          </a:p>
          <a:p>
            <a:pPr marL="914400" lvl="1" indent="-457200">
              <a:buFont typeface="Arial" panose="020B0604020202020204" pitchFamily="34" charset="0"/>
              <a:buChar char="•"/>
            </a:pPr>
            <a:r>
              <a:rPr lang="pt-BR" sz="2800" b="1" dirty="0" err="1"/>
              <a:t>required</a:t>
            </a:r>
            <a:r>
              <a:rPr lang="pt-BR" sz="2800" b="1" dirty="0"/>
              <a:t>: Campo obrigatório.</a:t>
            </a:r>
          </a:p>
          <a:p>
            <a:pPr marL="914400" lvl="1" indent="-457200">
              <a:buFont typeface="Arial" panose="020B0604020202020204" pitchFamily="34" charset="0"/>
              <a:buChar char="•"/>
            </a:pPr>
            <a:r>
              <a:rPr lang="pt-BR" sz="2800" b="1" dirty="0" err="1"/>
              <a:t>placeholder</a:t>
            </a:r>
            <a:r>
              <a:rPr lang="pt-BR" sz="2800" b="1" dirty="0"/>
              <a:t>: Dica para o usuário.</a:t>
            </a:r>
          </a:p>
          <a:p>
            <a:pPr marL="914400" lvl="1" indent="-457200">
              <a:buFont typeface="Arial" panose="020B0604020202020204" pitchFamily="34" charset="0"/>
              <a:buChar char="•"/>
            </a:pPr>
            <a:r>
              <a:rPr lang="pt-BR" sz="2800" b="1" dirty="0" err="1"/>
              <a:t>maxlength</a:t>
            </a:r>
            <a:r>
              <a:rPr lang="pt-BR" sz="2800" b="1" dirty="0"/>
              <a:t>: Limita o número de caracteres.</a:t>
            </a:r>
          </a:p>
          <a:p>
            <a:pPr marL="914400" lvl="1" indent="-457200">
              <a:buFont typeface="Arial" panose="020B0604020202020204" pitchFamily="34" charset="0"/>
              <a:buChar char="•"/>
            </a:pPr>
            <a:r>
              <a:rPr lang="pt-BR" sz="2800" b="1" dirty="0" err="1"/>
              <a:t>value</a:t>
            </a:r>
            <a:r>
              <a:rPr lang="pt-BR" sz="2800" b="1" dirty="0"/>
              <a:t>: Valor padrão do campo.</a:t>
            </a:r>
          </a:p>
        </p:txBody>
      </p:sp>
      <p:pic>
        <p:nvPicPr>
          <p:cNvPr id="8" name="Imagem 7">
            <a:extLst>
              <a:ext uri="{FF2B5EF4-FFF2-40B4-BE49-F238E27FC236}">
                <a16:creationId xmlns:a16="http://schemas.microsoft.com/office/drawing/2014/main" id="{12F5D642-BC36-34A5-E835-AD4233CF54C4}"/>
              </a:ext>
            </a:extLst>
          </p:cNvPr>
          <p:cNvPicPr>
            <a:picLocks noChangeAspect="1"/>
          </p:cNvPicPr>
          <p:nvPr/>
        </p:nvPicPr>
        <p:blipFill>
          <a:blip r:embed="rId4"/>
          <a:stretch>
            <a:fillRect/>
          </a:stretch>
        </p:blipFill>
        <p:spPr>
          <a:xfrm>
            <a:off x="8458200" y="4229100"/>
            <a:ext cx="8859358" cy="2191688"/>
          </a:xfrm>
          <a:prstGeom prst="rect">
            <a:avLst/>
          </a:prstGeom>
        </p:spPr>
      </p:pic>
    </p:spTree>
    <p:extLst>
      <p:ext uri="{BB962C8B-B14F-4D97-AF65-F5344CB8AC3E}">
        <p14:creationId xmlns:p14="http://schemas.microsoft.com/office/powerpoint/2010/main" val="4214938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88DC28A-F50D-94BC-5086-AF336F8901D0}"/>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EAA350EF-82A6-407C-B9BB-D2D75F08F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265D7107-E0B1-EC0C-F3CE-940D64453CA6}"/>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9E66C4AC-565D-7A81-601D-5904FC97F479}"/>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9095B71E-000F-B4FD-DE18-8EA0077D526C}"/>
              </a:ext>
            </a:extLst>
          </p:cNvPr>
          <p:cNvSpPr txBox="1"/>
          <p:nvPr/>
        </p:nvSpPr>
        <p:spPr>
          <a:xfrm>
            <a:off x="1342492" y="3619500"/>
            <a:ext cx="10544708" cy="4832092"/>
          </a:xfrm>
          <a:prstGeom prst="rect">
            <a:avLst/>
          </a:prstGeom>
          <a:noFill/>
        </p:spPr>
        <p:txBody>
          <a:bodyPr wrap="square">
            <a:spAutoFit/>
          </a:bodyPr>
          <a:lstStyle/>
          <a:p>
            <a:pPr marL="457200" indent="-457200">
              <a:buFont typeface="Arial" panose="020B0604020202020204" pitchFamily="34" charset="0"/>
              <a:buChar char="•"/>
            </a:pPr>
            <a:r>
              <a:rPr lang="pt-BR" sz="2800" b="1" dirty="0"/>
              <a:t>GET </a:t>
            </a:r>
            <a:r>
              <a:rPr lang="pt-BR" sz="2800" b="1" dirty="0" err="1"/>
              <a:t>vs</a:t>
            </a:r>
            <a:r>
              <a:rPr lang="pt-BR" sz="2800" b="1" dirty="0"/>
              <a:t> POST</a:t>
            </a:r>
          </a:p>
          <a:p>
            <a:pPr marL="457200" indent="-457200">
              <a:buFont typeface="Arial" panose="020B0604020202020204" pitchFamily="34" charset="0"/>
              <a:buChar char="•"/>
            </a:pPr>
            <a:endParaRPr lang="pt-BR" sz="2800" b="1" dirty="0"/>
          </a:p>
          <a:p>
            <a:pPr marL="457200" indent="-457200">
              <a:buFont typeface="Arial" panose="020B0604020202020204" pitchFamily="34" charset="0"/>
              <a:buChar char="•"/>
            </a:pPr>
            <a:r>
              <a:rPr lang="pt-BR" sz="2800" b="1" dirty="0"/>
              <a:t>GET:</a:t>
            </a:r>
          </a:p>
          <a:p>
            <a:pPr marL="914400" lvl="1" indent="-457200">
              <a:buFont typeface="Arial" panose="020B0604020202020204" pitchFamily="34" charset="0"/>
              <a:buChar char="•"/>
            </a:pPr>
            <a:r>
              <a:rPr lang="pt-BR" sz="2800" b="1" dirty="0"/>
              <a:t>Dados visíveis na URL.</a:t>
            </a:r>
          </a:p>
          <a:p>
            <a:pPr marL="914400" lvl="1" indent="-457200">
              <a:buFont typeface="Arial" panose="020B0604020202020204" pitchFamily="34" charset="0"/>
              <a:buChar char="•"/>
            </a:pPr>
            <a:r>
              <a:rPr lang="pt-BR" sz="2800" b="1" dirty="0"/>
              <a:t>Limite de 2048 caracteres.</a:t>
            </a:r>
          </a:p>
          <a:p>
            <a:pPr marL="914400" lvl="1" indent="-457200">
              <a:buFont typeface="Arial" panose="020B0604020202020204" pitchFamily="34" charset="0"/>
              <a:buChar char="•"/>
            </a:pPr>
            <a:r>
              <a:rPr lang="pt-BR" sz="2800" b="1" dirty="0"/>
              <a:t>Útil para URLs favoritáveis.</a:t>
            </a:r>
          </a:p>
          <a:p>
            <a:pPr marL="457200" indent="-457200">
              <a:buFont typeface="Arial" panose="020B0604020202020204" pitchFamily="34" charset="0"/>
              <a:buChar char="•"/>
            </a:pPr>
            <a:endParaRPr lang="pt-BR" sz="2800" b="1" dirty="0"/>
          </a:p>
          <a:p>
            <a:pPr marL="457200" indent="-457200">
              <a:buFont typeface="Arial" panose="020B0604020202020204" pitchFamily="34" charset="0"/>
              <a:buChar char="•"/>
            </a:pPr>
            <a:r>
              <a:rPr lang="pt-BR" sz="2800" b="1" dirty="0"/>
              <a:t>POST:</a:t>
            </a:r>
          </a:p>
          <a:p>
            <a:pPr marL="914400" lvl="1" indent="-457200">
              <a:buFont typeface="Arial" panose="020B0604020202020204" pitchFamily="34" charset="0"/>
              <a:buChar char="•"/>
            </a:pPr>
            <a:r>
              <a:rPr lang="pt-BR" sz="2800" b="1" dirty="0"/>
              <a:t>Dados não visíveis na URL.</a:t>
            </a:r>
          </a:p>
          <a:p>
            <a:pPr marL="914400" lvl="1" indent="-457200">
              <a:buFont typeface="Arial" panose="020B0604020202020204" pitchFamily="34" charset="0"/>
              <a:buChar char="•"/>
            </a:pPr>
            <a:r>
              <a:rPr lang="pt-BR" sz="2800" b="1" dirty="0"/>
              <a:t>Sem limite de tamanho.</a:t>
            </a:r>
          </a:p>
          <a:p>
            <a:pPr marL="914400" lvl="1" indent="-457200">
              <a:buFont typeface="Arial" panose="020B0604020202020204" pitchFamily="34" charset="0"/>
              <a:buChar char="•"/>
            </a:pPr>
            <a:r>
              <a:rPr lang="pt-BR" sz="2800" b="1" dirty="0"/>
              <a:t>Ideal para dados confidenciais.</a:t>
            </a:r>
          </a:p>
        </p:txBody>
      </p:sp>
      <p:pic>
        <p:nvPicPr>
          <p:cNvPr id="4" name="Imagem 3">
            <a:extLst>
              <a:ext uri="{FF2B5EF4-FFF2-40B4-BE49-F238E27FC236}">
                <a16:creationId xmlns:a16="http://schemas.microsoft.com/office/drawing/2014/main" id="{3D69A1A3-81C5-0A76-5140-F6D3A8712B12}"/>
              </a:ext>
            </a:extLst>
          </p:cNvPr>
          <p:cNvPicPr>
            <a:picLocks noChangeAspect="1"/>
          </p:cNvPicPr>
          <p:nvPr/>
        </p:nvPicPr>
        <p:blipFill>
          <a:blip r:embed="rId4"/>
          <a:stretch>
            <a:fillRect/>
          </a:stretch>
        </p:blipFill>
        <p:spPr>
          <a:xfrm>
            <a:off x="9144000" y="4120754"/>
            <a:ext cx="6637894" cy="4143530"/>
          </a:xfrm>
          <a:prstGeom prst="rect">
            <a:avLst/>
          </a:prstGeom>
        </p:spPr>
      </p:pic>
    </p:spTree>
    <p:extLst>
      <p:ext uri="{BB962C8B-B14F-4D97-AF65-F5344CB8AC3E}">
        <p14:creationId xmlns:p14="http://schemas.microsoft.com/office/powerpoint/2010/main" val="4141468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1BB3911-3115-EC2A-C08D-0845FE7FF0A8}"/>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E64C3EA0-E648-81FF-C349-D45F37FE6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0CD110F8-BC72-8290-1A20-17F7DF33C80B}"/>
              </a:ext>
            </a:extLst>
          </p:cNvPr>
          <p:cNvSpPr txBox="1"/>
          <p:nvPr/>
        </p:nvSpPr>
        <p:spPr>
          <a:xfrm>
            <a:off x="1186972" y="2022716"/>
            <a:ext cx="10700228" cy="1010341"/>
          </a:xfrm>
          <a:prstGeom prst="rect">
            <a:avLst/>
          </a:prstGeom>
          <a:noFill/>
        </p:spPr>
        <p:txBody>
          <a:bodyPr wrap="square">
            <a:spAutoFit/>
          </a:bodyPr>
          <a:lstStyle/>
          <a:p>
            <a:pPr>
              <a:lnSpc>
                <a:spcPct val="150000"/>
              </a:lnSpc>
            </a:pPr>
            <a:r>
              <a:rPr lang="pt-BR" sz="4400" b="1" i="0" u="none" strike="noStrike" baseline="0" dirty="0"/>
              <a:t>Principais </a:t>
            </a:r>
            <a:r>
              <a:rPr lang="pt-BR" sz="4400" b="1" i="0" u="none" strike="noStrike" baseline="0" dirty="0" err="1"/>
              <a:t>tags</a:t>
            </a:r>
            <a:r>
              <a:rPr lang="pt-BR" sz="4400" b="1" i="0" u="none" strike="noStrike" baseline="0" dirty="0"/>
              <a:t> HTML</a:t>
            </a:r>
          </a:p>
        </p:txBody>
      </p:sp>
      <p:sp>
        <p:nvSpPr>
          <p:cNvPr id="3" name="AutoShape 2" descr="jupyter logo">
            <a:extLst>
              <a:ext uri="{FF2B5EF4-FFF2-40B4-BE49-F238E27FC236}">
                <a16:creationId xmlns:a16="http://schemas.microsoft.com/office/drawing/2014/main" id="{E3EC5E2A-A287-B960-4F03-94B8D6998470}"/>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CaixaDeTexto 5">
            <a:extLst>
              <a:ext uri="{FF2B5EF4-FFF2-40B4-BE49-F238E27FC236}">
                <a16:creationId xmlns:a16="http://schemas.microsoft.com/office/drawing/2014/main" id="{A06D2465-BCDA-A822-7B88-D6C779DF2DF1}"/>
              </a:ext>
            </a:extLst>
          </p:cNvPr>
          <p:cNvSpPr txBox="1"/>
          <p:nvPr/>
        </p:nvSpPr>
        <p:spPr>
          <a:xfrm>
            <a:off x="1342492" y="3619500"/>
            <a:ext cx="10544708" cy="2677656"/>
          </a:xfrm>
          <a:prstGeom prst="rect">
            <a:avLst/>
          </a:prstGeom>
          <a:noFill/>
        </p:spPr>
        <p:txBody>
          <a:bodyPr wrap="square">
            <a:spAutoFit/>
          </a:bodyPr>
          <a:lstStyle/>
          <a:p>
            <a:pPr marL="457200" indent="-457200">
              <a:buFont typeface="Arial" panose="020B0604020202020204" pitchFamily="34" charset="0"/>
              <a:buChar char="•"/>
            </a:pPr>
            <a:r>
              <a:rPr lang="pt-BR" sz="2800" b="1" dirty="0"/>
              <a:t>&lt;</a:t>
            </a:r>
            <a:r>
              <a:rPr lang="pt-BR" sz="2800" b="1" dirty="0" err="1"/>
              <a:t>datalist</a:t>
            </a:r>
            <a:r>
              <a:rPr lang="pt-BR" sz="2800" b="1" dirty="0"/>
              <a:t>&gt; e &lt;</a:t>
            </a:r>
            <a:r>
              <a:rPr lang="pt-BR" sz="2800" b="1" dirty="0" err="1"/>
              <a:t>textarea</a:t>
            </a:r>
            <a:r>
              <a:rPr lang="pt-BR" sz="2800" b="1" dirty="0"/>
              <a:t>&gt;</a:t>
            </a:r>
          </a:p>
          <a:p>
            <a:pPr marL="914400" lvl="1" indent="-457200">
              <a:buFont typeface="Arial" panose="020B0604020202020204" pitchFamily="34" charset="0"/>
              <a:buChar char="•"/>
            </a:pPr>
            <a:r>
              <a:rPr lang="pt-BR" sz="2800" b="1" dirty="0"/>
              <a:t>&lt;</a:t>
            </a:r>
            <a:r>
              <a:rPr lang="pt-BR" sz="2800" b="1" dirty="0" err="1"/>
              <a:t>datalist</a:t>
            </a:r>
            <a:r>
              <a:rPr lang="pt-BR" sz="2800" b="1" dirty="0"/>
              <a:t>&gt;:</a:t>
            </a:r>
          </a:p>
          <a:p>
            <a:pPr marL="914400" lvl="1" indent="-457200">
              <a:buFont typeface="Arial" panose="020B0604020202020204" pitchFamily="34" charset="0"/>
              <a:buChar char="•"/>
            </a:pPr>
            <a:r>
              <a:rPr lang="pt-BR" sz="2800" b="1" dirty="0"/>
              <a:t>Lista de sugestões para campos de texto.</a:t>
            </a:r>
          </a:p>
          <a:p>
            <a:pPr marL="914400" lvl="1" indent="-457200">
              <a:buFont typeface="Arial" panose="020B0604020202020204" pitchFamily="34" charset="0"/>
              <a:buChar char="•"/>
            </a:pPr>
            <a:endParaRPr lang="pt-BR" sz="2800" b="1" dirty="0"/>
          </a:p>
          <a:p>
            <a:pPr marL="457200" indent="-457200">
              <a:buFont typeface="Arial" panose="020B0604020202020204" pitchFamily="34" charset="0"/>
              <a:buChar char="•"/>
            </a:pPr>
            <a:r>
              <a:rPr lang="pt-BR" sz="2800" b="1" dirty="0"/>
              <a:t>&lt;</a:t>
            </a:r>
            <a:r>
              <a:rPr lang="pt-BR" sz="2800" b="1" dirty="0" err="1"/>
              <a:t>textarea</a:t>
            </a:r>
            <a:r>
              <a:rPr lang="pt-BR" sz="2800" b="1" dirty="0"/>
              <a:t>&gt;:</a:t>
            </a:r>
          </a:p>
          <a:p>
            <a:pPr marL="914400" lvl="1" indent="-457200">
              <a:buFont typeface="Arial" panose="020B0604020202020204" pitchFamily="34" charset="0"/>
              <a:buChar char="•"/>
            </a:pPr>
            <a:r>
              <a:rPr lang="pt-BR" sz="2800" b="1" dirty="0"/>
              <a:t>Campo de texto multilinha.</a:t>
            </a:r>
          </a:p>
        </p:txBody>
      </p:sp>
      <p:pic>
        <p:nvPicPr>
          <p:cNvPr id="8" name="Imagem 7">
            <a:extLst>
              <a:ext uri="{FF2B5EF4-FFF2-40B4-BE49-F238E27FC236}">
                <a16:creationId xmlns:a16="http://schemas.microsoft.com/office/drawing/2014/main" id="{1065498E-FCF9-3773-763E-0FA4DD1FAEFF}"/>
              </a:ext>
            </a:extLst>
          </p:cNvPr>
          <p:cNvPicPr>
            <a:picLocks noChangeAspect="1"/>
          </p:cNvPicPr>
          <p:nvPr/>
        </p:nvPicPr>
        <p:blipFill>
          <a:blip r:embed="rId4"/>
          <a:stretch>
            <a:fillRect/>
          </a:stretch>
        </p:blipFill>
        <p:spPr>
          <a:xfrm>
            <a:off x="10591800" y="2093242"/>
            <a:ext cx="4724400" cy="4203914"/>
          </a:xfrm>
          <a:prstGeom prst="rect">
            <a:avLst/>
          </a:prstGeom>
        </p:spPr>
      </p:pic>
      <p:pic>
        <p:nvPicPr>
          <p:cNvPr id="11" name="Imagem 10">
            <a:extLst>
              <a:ext uri="{FF2B5EF4-FFF2-40B4-BE49-F238E27FC236}">
                <a16:creationId xmlns:a16="http://schemas.microsoft.com/office/drawing/2014/main" id="{9BC08190-E7CE-6F5B-0303-7F211BE635C4}"/>
              </a:ext>
            </a:extLst>
          </p:cNvPr>
          <p:cNvPicPr>
            <a:picLocks noChangeAspect="1"/>
          </p:cNvPicPr>
          <p:nvPr/>
        </p:nvPicPr>
        <p:blipFill>
          <a:blip r:embed="rId5"/>
          <a:stretch>
            <a:fillRect/>
          </a:stretch>
        </p:blipFill>
        <p:spPr>
          <a:xfrm>
            <a:off x="7312097" y="6956299"/>
            <a:ext cx="9141686" cy="2677656"/>
          </a:xfrm>
          <a:prstGeom prst="rect">
            <a:avLst/>
          </a:prstGeom>
        </p:spPr>
      </p:pic>
    </p:spTree>
    <p:extLst>
      <p:ext uri="{BB962C8B-B14F-4D97-AF65-F5344CB8AC3E}">
        <p14:creationId xmlns:p14="http://schemas.microsoft.com/office/powerpoint/2010/main" val="17495232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D7F9C-BA3C-7E4A-90F5-3075BBDAB352}"/>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51FE64EB-F3B0-1417-3A0C-F3391E821C88}"/>
              </a:ext>
            </a:extLst>
          </p:cNvPr>
          <p:cNvSpPr txBox="1"/>
          <p:nvPr/>
        </p:nvSpPr>
        <p:spPr>
          <a:xfrm>
            <a:off x="1306634" y="2324100"/>
            <a:ext cx="11707643" cy="677108"/>
          </a:xfrm>
          <a:prstGeom prst="rect">
            <a:avLst/>
          </a:prstGeom>
        </p:spPr>
        <p:txBody>
          <a:bodyPr lIns="0" tIns="0" rIns="0" bIns="0" rtlCol="0" anchor="t">
            <a:spAutoFit/>
          </a:bodyPr>
          <a:lstStyle/>
          <a:p>
            <a:r>
              <a:rPr lang="pt-BR" sz="4400" dirty="0"/>
              <a:t>Tópicos de estudo:</a:t>
            </a:r>
          </a:p>
        </p:txBody>
      </p:sp>
      <p:sp>
        <p:nvSpPr>
          <p:cNvPr id="6" name="CaixaDeTexto 5">
            <a:extLst>
              <a:ext uri="{FF2B5EF4-FFF2-40B4-BE49-F238E27FC236}">
                <a16:creationId xmlns:a16="http://schemas.microsoft.com/office/drawing/2014/main" id="{FD4D9B28-83EA-3D35-E7E5-9D38A198E532}"/>
              </a:ext>
            </a:extLst>
          </p:cNvPr>
          <p:cNvSpPr txBox="1"/>
          <p:nvPr/>
        </p:nvSpPr>
        <p:spPr>
          <a:xfrm>
            <a:off x="1306634" y="3435340"/>
            <a:ext cx="10766822" cy="2967415"/>
          </a:xfrm>
          <a:prstGeom prst="rect">
            <a:avLst/>
          </a:prstGeom>
          <a:noFill/>
        </p:spPr>
        <p:txBody>
          <a:bodyPr wrap="square">
            <a:spAutoFit/>
          </a:bodyPr>
          <a:lstStyle/>
          <a:p>
            <a:pPr>
              <a:lnSpc>
                <a:spcPct val="150000"/>
              </a:lnSpc>
            </a:pPr>
            <a:r>
              <a:rPr lang="pt-BR" sz="3200" b="1" i="0" dirty="0">
                <a:effectLst/>
                <a:ea typeface="Calibri" panose="020F0502020204030204" pitchFamily="34" charset="0"/>
                <a:cs typeface="Calibri" panose="020F0502020204030204" pitchFamily="34" charset="0"/>
              </a:rPr>
              <a:t>Introdução ao HTML</a:t>
            </a:r>
          </a:p>
          <a:p>
            <a:pPr marL="914400" lvl="1" indent="-457200">
              <a:lnSpc>
                <a:spcPct val="150000"/>
              </a:lnSpc>
              <a:buFont typeface="Arial" panose="020B0604020202020204" pitchFamily="34" charset="0"/>
              <a:buChar char="•"/>
            </a:pPr>
            <a:r>
              <a:rPr lang="pt-BR" sz="3200" i="0" dirty="0">
                <a:effectLst/>
                <a:ea typeface="Calibri" panose="020F0502020204030204" pitchFamily="34" charset="0"/>
                <a:cs typeface="Calibri" panose="020F0502020204030204" pitchFamily="34" charset="0"/>
              </a:rPr>
              <a:t>🏗️ </a:t>
            </a:r>
            <a:r>
              <a:rPr lang="pt-BR" sz="3200" i="0" u="none" strike="noStrike" baseline="0" dirty="0"/>
              <a:t>Conceitos da linguagem HTML</a:t>
            </a:r>
            <a:r>
              <a:rPr lang="pt-BR" sz="3200" i="0" u="none" strike="noStrike" baseline="0" dirty="0">
                <a:ea typeface="Calibri" panose="020F0502020204030204" pitchFamily="34" charset="0"/>
                <a:cs typeface="Calibri" panose="020F0502020204030204" pitchFamily="34" charset="0"/>
              </a:rPr>
              <a:t>;</a:t>
            </a:r>
          </a:p>
          <a:p>
            <a:pPr marL="914400" lvl="1" indent="-457200">
              <a:lnSpc>
                <a:spcPct val="150000"/>
              </a:lnSpc>
              <a:buFont typeface="Arial" panose="020B0604020202020204" pitchFamily="34" charset="0"/>
              <a:buChar char="•"/>
            </a:pPr>
            <a:r>
              <a:rPr lang="pt-BR" sz="3200" b="0" i="0" dirty="0">
                <a:effectLst/>
                <a:ea typeface="Calibri" panose="020F0502020204030204" pitchFamily="34" charset="0"/>
                <a:cs typeface="Calibri" panose="020F0502020204030204" pitchFamily="34" charset="0"/>
              </a:rPr>
              <a:t>🛠️ </a:t>
            </a:r>
            <a:r>
              <a:rPr lang="pt-BR" sz="3200" i="0" u="none" strike="noStrike" baseline="0" dirty="0"/>
              <a:t>Principais </a:t>
            </a:r>
            <a:r>
              <a:rPr lang="pt-BR" sz="3200" i="0" u="none" strike="noStrike" baseline="0" dirty="0" err="1"/>
              <a:t>tags</a:t>
            </a:r>
            <a:r>
              <a:rPr lang="pt-BR" sz="3200" i="0" u="none" strike="noStrike" baseline="0" dirty="0"/>
              <a:t> HTML;</a:t>
            </a:r>
          </a:p>
          <a:p>
            <a:pPr marL="914400" lvl="1" indent="-457200">
              <a:lnSpc>
                <a:spcPct val="150000"/>
              </a:lnSpc>
              <a:buFont typeface="Arial" panose="020B0604020202020204" pitchFamily="34" charset="0"/>
              <a:buChar char="•"/>
            </a:pPr>
            <a:r>
              <a:rPr lang="pt-BR" sz="3200" b="0" i="0" dirty="0">
                <a:effectLst/>
                <a:ea typeface="Calibri" panose="020F0502020204030204" pitchFamily="34" charset="0"/>
                <a:cs typeface="Calibri" panose="020F0502020204030204" pitchFamily="34" charset="0"/>
              </a:rPr>
              <a:t>💻</a:t>
            </a:r>
            <a:r>
              <a:rPr lang="pt-BR" sz="3200" b="1" i="0" u="none" strike="noStrike" baseline="0" dirty="0"/>
              <a:t>Solução de problemas nas páginas HTML.</a:t>
            </a:r>
            <a:endParaRPr lang="pt-BR" sz="3200" b="1"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047672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B58E5-31A6-5279-2B5A-8F3838E32ADD}"/>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98012A70-9177-E453-9F5A-ED10C88C7602}"/>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7" name="CaixaDeTexto 6">
            <a:extLst>
              <a:ext uri="{FF2B5EF4-FFF2-40B4-BE49-F238E27FC236}">
                <a16:creationId xmlns:a16="http://schemas.microsoft.com/office/drawing/2014/main" id="{679CA82F-06F9-7C8E-756C-2AA67007ED2F}"/>
              </a:ext>
            </a:extLst>
          </p:cNvPr>
          <p:cNvSpPr txBox="1"/>
          <p:nvPr/>
        </p:nvSpPr>
        <p:spPr>
          <a:xfrm>
            <a:off x="1306634" y="3619500"/>
            <a:ext cx="16066966" cy="4769960"/>
          </a:xfrm>
          <a:prstGeom prst="rect">
            <a:avLst/>
          </a:prstGeom>
          <a:noFill/>
        </p:spPr>
        <p:txBody>
          <a:bodyPr wrap="square">
            <a:spAutoFit/>
          </a:bodyPr>
          <a:lstStyle/>
          <a:p>
            <a:pPr marL="457200" indent="-457200" algn="l">
              <a:buFont typeface="Arial" panose="020B0604020202020204" pitchFamily="34" charset="0"/>
              <a:buChar char="•"/>
            </a:pPr>
            <a:r>
              <a:rPr lang="pt-BR" sz="2800" b="0" i="0" u="none" strike="noStrike" baseline="0" dirty="0">
                <a:solidFill>
                  <a:srgbClr val="585757"/>
                </a:solidFill>
                <a:latin typeface="OpenSans-Regular"/>
              </a:rPr>
              <a:t>Você viu que escrever código em HTML é muito fácil, mas alguns erros podem acontecer à medida que suas páginas começam a ficar maiores e mais complexas</a:t>
            </a:r>
          </a:p>
          <a:p>
            <a:pPr marL="457200" indent="-457200" algn="l">
              <a:buFont typeface="Arial" panose="020B0604020202020204" pitchFamily="34" charset="0"/>
              <a:buChar char="•"/>
            </a:pPr>
            <a:endParaRPr lang="pt-BR" sz="2800" dirty="0">
              <a:solidFill>
                <a:srgbClr val="585757"/>
              </a:solidFill>
              <a:latin typeface="OpenSans-Regular"/>
            </a:endParaRPr>
          </a:p>
          <a:p>
            <a:pPr marL="457200" indent="-457200" algn="l">
              <a:buFont typeface="Arial" panose="020B0604020202020204" pitchFamily="34" charset="0"/>
              <a:buChar char="•"/>
            </a:pPr>
            <a:r>
              <a:rPr lang="pt-BR" sz="2800" b="0" i="0" u="none" strike="noStrike" baseline="0" dirty="0">
                <a:solidFill>
                  <a:srgbClr val="585757"/>
                </a:solidFill>
                <a:latin typeface="OpenSans-Regular"/>
              </a:rPr>
              <a:t>A linguagem HTML é muito mais permissiva do que outras de programação, ou seja, um navegador exibe a página mesmo que ela tenha erros de sintaxe. </a:t>
            </a:r>
          </a:p>
          <a:p>
            <a:pPr marL="457200" indent="-457200" algn="l">
              <a:buFont typeface="Arial" panose="020B0604020202020204" pitchFamily="34" charset="0"/>
              <a:buChar char="•"/>
            </a:pPr>
            <a:endParaRPr lang="pt-BR" sz="2800" dirty="0">
              <a:solidFill>
                <a:srgbClr val="585757"/>
              </a:solidFill>
              <a:latin typeface="OpenSans-Regular"/>
            </a:endParaRPr>
          </a:p>
          <a:p>
            <a:pPr marL="457200" indent="-457200" algn="l">
              <a:buFont typeface="Arial" panose="020B0604020202020204" pitchFamily="34" charset="0"/>
              <a:buChar char="•"/>
            </a:pPr>
            <a:r>
              <a:rPr lang="pt-BR" sz="2800" b="0" i="0" u="none" strike="noStrike" baseline="0" dirty="0">
                <a:solidFill>
                  <a:srgbClr val="585757"/>
                </a:solidFill>
                <a:latin typeface="OpenSans-Regular"/>
              </a:rPr>
              <a:t>Os navegadores possuem regras para interpretar as marcações que estão incorretas, claro que isso pode gerar um resultado que você não esperava, em resumo, um problema na sua página.</a:t>
            </a:r>
          </a:p>
          <a:p>
            <a:pPr marL="457200" indent="-457200">
              <a:lnSpc>
                <a:spcPct val="150000"/>
              </a:lnSpc>
              <a:buFont typeface="Arial" panose="020B0604020202020204" pitchFamily="34" charset="0"/>
              <a:buChar char="•"/>
            </a:pPr>
            <a:endParaRPr lang="pt-BR" sz="2800" b="1" i="0" dirty="0">
              <a:effectLst/>
              <a:ea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endParaRPr lang="pt-BR" sz="2800" b="1"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49560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43DA2-9349-500E-1F81-5AEB71428CED}"/>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EF4C53B6-0B2B-54B2-9B89-DB481B23CD52}"/>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7" name="CaixaDeTexto 6">
            <a:extLst>
              <a:ext uri="{FF2B5EF4-FFF2-40B4-BE49-F238E27FC236}">
                <a16:creationId xmlns:a16="http://schemas.microsoft.com/office/drawing/2014/main" id="{7C116057-E3FD-948B-3F3A-6B89DD85ABD9}"/>
              </a:ext>
            </a:extLst>
          </p:cNvPr>
          <p:cNvSpPr txBox="1"/>
          <p:nvPr/>
        </p:nvSpPr>
        <p:spPr>
          <a:xfrm>
            <a:off x="1306634" y="3619500"/>
            <a:ext cx="7456366" cy="6278065"/>
          </a:xfrm>
          <a:prstGeom prst="rect">
            <a:avLst/>
          </a:prstGeom>
          <a:noFill/>
        </p:spPr>
        <p:txBody>
          <a:bodyPr wrap="square">
            <a:spAutoFit/>
          </a:bodyPr>
          <a:lstStyle/>
          <a:p>
            <a:pPr marL="457200" indent="-457200" algn="l">
              <a:buFont typeface="Arial" panose="020B0604020202020204" pitchFamily="34" charset="0"/>
              <a:buChar char="•"/>
            </a:pPr>
            <a:r>
              <a:rPr lang="pt-BR" sz="2800" dirty="0"/>
              <a:t>Veja na prática essa natureza permissiva do HTML.</a:t>
            </a:r>
          </a:p>
          <a:p>
            <a:pPr marL="457200" indent="-457200" algn="l">
              <a:buFont typeface="Arial" panose="020B0604020202020204" pitchFamily="34" charset="0"/>
              <a:buChar char="•"/>
            </a:pPr>
            <a:endParaRPr lang="pt-BR" sz="2800" dirty="0"/>
          </a:p>
          <a:p>
            <a:pPr marL="457200" indent="-457200" algn="l">
              <a:buFont typeface="Arial" panose="020B0604020202020204" pitchFamily="34" charset="0"/>
              <a:buChar char="•"/>
            </a:pPr>
            <a:r>
              <a:rPr lang="pt-BR" sz="2800" dirty="0"/>
              <a:t>Acesse o código:</a:t>
            </a:r>
          </a:p>
          <a:p>
            <a:pPr marL="457200" indent="-457200" algn="l">
              <a:buFont typeface="Arial" panose="020B0604020202020204" pitchFamily="34" charset="0"/>
              <a:buChar char="•"/>
            </a:pPr>
            <a:endParaRPr lang="pt-BR" sz="2800" dirty="0"/>
          </a:p>
          <a:p>
            <a:pPr marL="914400" lvl="1" indent="-457200">
              <a:buFont typeface="Arial" panose="020B0604020202020204" pitchFamily="34" charset="0"/>
              <a:buChar char="•"/>
            </a:pPr>
            <a:r>
              <a:rPr lang="pt-BR" sz="2800" dirty="0">
                <a:hlinkClick r:id="rId3"/>
              </a:rPr>
              <a:t>https://github.com/LeonardoVieiraGuimaraes/ProgramacaoWeb/blob/main/Aula03/exemplo_depurando.html</a:t>
            </a:r>
            <a:endParaRPr lang="pt-BR" sz="2800" dirty="0"/>
          </a:p>
          <a:p>
            <a:pPr marL="914400" lvl="1" indent="-457200">
              <a:buFont typeface="Arial" panose="020B0604020202020204" pitchFamily="34" charset="0"/>
              <a:buChar char="•"/>
            </a:pPr>
            <a:endParaRPr lang="pt-BR" sz="2800" dirty="0"/>
          </a:p>
          <a:p>
            <a:pPr marL="285750" indent="-285750" algn="l">
              <a:buFont typeface="Arial" panose="020B0604020202020204" pitchFamily="34" charset="0"/>
              <a:buChar char="•"/>
            </a:pPr>
            <a:r>
              <a:rPr lang="pt-BR" sz="2800" dirty="0"/>
              <a:t>Esse código possui três erros comuns: elementos não fechados, elementos mal aninhados e atributos não fechados.</a:t>
            </a:r>
          </a:p>
          <a:p>
            <a:pPr marL="457200" indent="-457200" algn="l">
              <a:buFont typeface="Arial" panose="020B0604020202020204" pitchFamily="34" charset="0"/>
              <a:buChar char="•"/>
            </a:pPr>
            <a:endParaRPr lang="pt-BR" sz="2800" dirty="0"/>
          </a:p>
          <a:p>
            <a:pPr marL="914400" lvl="1" indent="-457200">
              <a:lnSpc>
                <a:spcPct val="150000"/>
              </a:lnSpc>
              <a:buFont typeface="Arial" panose="020B0604020202020204" pitchFamily="34" charset="0"/>
              <a:buChar char="•"/>
            </a:pPr>
            <a:endParaRPr lang="pt-BR" sz="2800" dirty="0"/>
          </a:p>
        </p:txBody>
      </p:sp>
      <p:pic>
        <p:nvPicPr>
          <p:cNvPr id="3" name="Imagem 2">
            <a:extLst>
              <a:ext uri="{FF2B5EF4-FFF2-40B4-BE49-F238E27FC236}">
                <a16:creationId xmlns:a16="http://schemas.microsoft.com/office/drawing/2014/main" id="{235F38E2-53B0-BFAD-5D3C-4EB63845DADD}"/>
              </a:ext>
            </a:extLst>
          </p:cNvPr>
          <p:cNvPicPr>
            <a:picLocks noChangeAspect="1"/>
          </p:cNvPicPr>
          <p:nvPr/>
        </p:nvPicPr>
        <p:blipFill>
          <a:blip r:embed="rId4"/>
          <a:stretch>
            <a:fillRect/>
          </a:stretch>
        </p:blipFill>
        <p:spPr>
          <a:xfrm>
            <a:off x="9288943" y="3238500"/>
            <a:ext cx="8141533" cy="6019800"/>
          </a:xfrm>
          <a:prstGeom prst="rect">
            <a:avLst/>
          </a:prstGeom>
        </p:spPr>
      </p:pic>
    </p:spTree>
    <p:extLst>
      <p:ext uri="{BB962C8B-B14F-4D97-AF65-F5344CB8AC3E}">
        <p14:creationId xmlns:p14="http://schemas.microsoft.com/office/powerpoint/2010/main" val="40204961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6B96F-D23C-A94A-7732-1A5877C661F6}"/>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084D43D9-20E2-DB42-EA05-3C29426CC2A2}"/>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8" name="CaixaDeTexto 7">
            <a:extLst>
              <a:ext uri="{FF2B5EF4-FFF2-40B4-BE49-F238E27FC236}">
                <a16:creationId xmlns:a16="http://schemas.microsoft.com/office/drawing/2014/main" id="{A071165A-1F44-D66F-848C-0205877538D3}"/>
              </a:ext>
            </a:extLst>
          </p:cNvPr>
          <p:cNvSpPr txBox="1"/>
          <p:nvPr/>
        </p:nvSpPr>
        <p:spPr>
          <a:xfrm>
            <a:off x="1332033" y="3848100"/>
            <a:ext cx="11682243" cy="523220"/>
          </a:xfrm>
          <a:prstGeom prst="rect">
            <a:avLst/>
          </a:prstGeom>
          <a:noFill/>
        </p:spPr>
        <p:txBody>
          <a:bodyPr wrap="square">
            <a:spAutoFit/>
          </a:bodyPr>
          <a:lstStyle/>
          <a:p>
            <a:r>
              <a:rPr lang="pt-BR" sz="2800" dirty="0"/>
              <a:t>Agora abra o código em um navegador para ver o seguinte resultado:</a:t>
            </a:r>
          </a:p>
        </p:txBody>
      </p:sp>
      <p:pic>
        <p:nvPicPr>
          <p:cNvPr id="10" name="Imagem 9">
            <a:extLst>
              <a:ext uri="{FF2B5EF4-FFF2-40B4-BE49-F238E27FC236}">
                <a16:creationId xmlns:a16="http://schemas.microsoft.com/office/drawing/2014/main" id="{17A46ABB-5CD7-6391-3934-86A2F2A617B7}"/>
              </a:ext>
            </a:extLst>
          </p:cNvPr>
          <p:cNvPicPr>
            <a:picLocks noChangeAspect="1"/>
          </p:cNvPicPr>
          <p:nvPr/>
        </p:nvPicPr>
        <p:blipFill>
          <a:blip r:embed="rId3"/>
          <a:stretch>
            <a:fillRect/>
          </a:stretch>
        </p:blipFill>
        <p:spPr>
          <a:xfrm>
            <a:off x="1752600" y="4517192"/>
            <a:ext cx="12476382" cy="3746500"/>
          </a:xfrm>
          <a:prstGeom prst="rect">
            <a:avLst/>
          </a:prstGeom>
        </p:spPr>
      </p:pic>
    </p:spTree>
    <p:extLst>
      <p:ext uri="{BB962C8B-B14F-4D97-AF65-F5344CB8AC3E}">
        <p14:creationId xmlns:p14="http://schemas.microsoft.com/office/powerpoint/2010/main" val="37466231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30A95-6448-B56A-F9D8-E899E8881C85}"/>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24263506-A67A-C6F3-58C4-4D374225FFA4}"/>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3" name="CaixaDeTexto 2">
            <a:extLst>
              <a:ext uri="{FF2B5EF4-FFF2-40B4-BE49-F238E27FC236}">
                <a16:creationId xmlns:a16="http://schemas.microsoft.com/office/drawing/2014/main" id="{0EDCB0BA-AB4E-E164-06BF-A9A2C239AE20}"/>
              </a:ext>
            </a:extLst>
          </p:cNvPr>
          <p:cNvSpPr txBox="1"/>
          <p:nvPr/>
        </p:nvSpPr>
        <p:spPr>
          <a:xfrm>
            <a:off x="1110517" y="3695700"/>
            <a:ext cx="16066966" cy="5693866"/>
          </a:xfrm>
          <a:prstGeom prst="rect">
            <a:avLst/>
          </a:prstGeom>
          <a:noFill/>
        </p:spPr>
        <p:txBody>
          <a:bodyPr wrap="square">
            <a:spAutoFit/>
          </a:bodyPr>
          <a:lstStyle/>
          <a:p>
            <a:pPr algn="just"/>
            <a:r>
              <a:rPr lang="pt-BR" sz="2800" dirty="0"/>
              <a:t>Os problemas da página são:</a:t>
            </a:r>
          </a:p>
          <a:p>
            <a:pPr algn="just"/>
            <a:endParaRPr lang="pt-BR" sz="2800" dirty="0"/>
          </a:p>
          <a:p>
            <a:pPr marL="914400" lvl="1" indent="-457200" algn="just">
              <a:buFont typeface="Arial" panose="020B0604020202020204" pitchFamily="34" charset="0"/>
              <a:buChar char="•"/>
            </a:pPr>
            <a:r>
              <a:rPr lang="pt-BR" sz="2800" dirty="0"/>
              <a:t>Parágrafo e listas não possuem </a:t>
            </a:r>
            <a:r>
              <a:rPr lang="pt-BR" sz="2800" dirty="0" err="1"/>
              <a:t>tags</a:t>
            </a:r>
            <a:r>
              <a:rPr lang="pt-BR" sz="2800" dirty="0"/>
              <a:t> de fechamento: conforme imagem acima, isso não afetou o desenho da página, pois o navegador inferiu onde cada elemento deveria terminar.</a:t>
            </a:r>
          </a:p>
          <a:p>
            <a:pPr marL="914400" lvl="1" indent="-457200" algn="just">
              <a:buFont typeface="Arial" panose="020B0604020202020204" pitchFamily="34" charset="0"/>
              <a:buChar char="•"/>
            </a:pPr>
            <a:endParaRPr lang="pt-BR" sz="2800" dirty="0"/>
          </a:p>
          <a:p>
            <a:pPr marL="914400" lvl="1" indent="-457200" algn="just">
              <a:buFont typeface="Arial" panose="020B0604020202020204" pitchFamily="34" charset="0"/>
              <a:buChar char="•"/>
            </a:pPr>
            <a:r>
              <a:rPr lang="pt-BR" sz="2800" dirty="0"/>
              <a:t>&lt;</a:t>
            </a:r>
            <a:r>
              <a:rPr lang="pt-BR" sz="2800" dirty="0" err="1"/>
              <a:t>strong</a:t>
            </a:r>
            <a:r>
              <a:rPr lang="pt-BR" sz="2800" dirty="0"/>
              <a:t>&gt; não possui </a:t>
            </a:r>
            <a:r>
              <a:rPr lang="pt-BR" sz="2800" dirty="0" err="1"/>
              <a:t>tag</a:t>
            </a:r>
            <a:r>
              <a:rPr lang="pt-BR" sz="2800" dirty="0"/>
              <a:t> de fechamento: veja que neste caso o navegador não conseguiu resolver e todo o texto foi destacado.</a:t>
            </a:r>
          </a:p>
          <a:p>
            <a:pPr marL="914400" lvl="1" indent="-457200" algn="just">
              <a:buFont typeface="Arial" panose="020B0604020202020204" pitchFamily="34" charset="0"/>
              <a:buChar char="•"/>
            </a:pPr>
            <a:endParaRPr lang="pt-BR" sz="2800" dirty="0"/>
          </a:p>
          <a:p>
            <a:pPr marL="914400" lvl="1" indent="-457200" algn="just">
              <a:buFont typeface="Arial" panose="020B0604020202020204" pitchFamily="34" charset="0"/>
              <a:buChar char="•"/>
            </a:pPr>
            <a:r>
              <a:rPr lang="pt-BR" sz="2800" dirty="0"/>
              <a:t>Elementos mal aninhados: &lt;</a:t>
            </a:r>
            <a:r>
              <a:rPr lang="pt-BR" sz="2800" dirty="0" err="1"/>
              <a:t>strong</a:t>
            </a:r>
            <a:r>
              <a:rPr lang="pt-BR" sz="2800" dirty="0"/>
              <a:t>&gt;&lt;em&gt;&lt;/</a:t>
            </a:r>
            <a:r>
              <a:rPr lang="pt-BR" sz="2800" dirty="0" err="1"/>
              <a:t>strong</a:t>
            </a:r>
            <a:r>
              <a:rPr lang="pt-BR" sz="2800" dirty="0"/>
              <a:t>&gt;&lt;/em&gt;. Neste caso, foi aplicado o estilo negrito e itálico a um texto que não deveria ter formatação.</a:t>
            </a:r>
          </a:p>
          <a:p>
            <a:pPr marL="914400" lvl="1" indent="-457200" algn="just">
              <a:buFont typeface="Arial" panose="020B0604020202020204" pitchFamily="34" charset="0"/>
              <a:buChar char="•"/>
            </a:pPr>
            <a:endParaRPr lang="pt-BR" sz="2800" dirty="0"/>
          </a:p>
          <a:p>
            <a:pPr marL="914400" lvl="1" indent="-457200" algn="just">
              <a:buFont typeface="Arial" panose="020B0604020202020204" pitchFamily="34" charset="0"/>
              <a:buChar char="•"/>
            </a:pPr>
            <a:r>
              <a:rPr lang="pt-BR" sz="2800" dirty="0"/>
              <a:t>Valor do atributo </a:t>
            </a:r>
            <a:r>
              <a:rPr lang="pt-BR" sz="2800" dirty="0" err="1"/>
              <a:t>href</a:t>
            </a:r>
            <a:r>
              <a:rPr lang="pt-BR" sz="2800" dirty="0"/>
              <a:t> não possui as aspas de fechamento: neste caso o elemento link não foi exibido na tela.</a:t>
            </a:r>
          </a:p>
        </p:txBody>
      </p:sp>
    </p:spTree>
    <p:extLst>
      <p:ext uri="{BB962C8B-B14F-4D97-AF65-F5344CB8AC3E}">
        <p14:creationId xmlns:p14="http://schemas.microsoft.com/office/powerpoint/2010/main" val="31605968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B80C2-F176-4C5D-4DD3-08D73BD399BE}"/>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A5B851B5-334E-9CF7-DF90-AB2A5975297E}"/>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3" name="CaixaDeTexto 2">
            <a:extLst>
              <a:ext uri="{FF2B5EF4-FFF2-40B4-BE49-F238E27FC236}">
                <a16:creationId xmlns:a16="http://schemas.microsoft.com/office/drawing/2014/main" id="{54F8F8E2-5F75-AD81-041D-C1A611D18938}"/>
              </a:ext>
            </a:extLst>
          </p:cNvPr>
          <p:cNvSpPr txBox="1"/>
          <p:nvPr/>
        </p:nvSpPr>
        <p:spPr>
          <a:xfrm>
            <a:off x="914400" y="3746363"/>
            <a:ext cx="15544800" cy="3539430"/>
          </a:xfrm>
          <a:prstGeom prst="rect">
            <a:avLst/>
          </a:prstGeom>
          <a:noFill/>
        </p:spPr>
        <p:txBody>
          <a:bodyPr wrap="square">
            <a:spAutoFit/>
          </a:bodyPr>
          <a:lstStyle/>
          <a:p>
            <a:pPr marL="457200" indent="-457200" algn="just">
              <a:buFont typeface="Arial" panose="020B0604020202020204" pitchFamily="34" charset="0"/>
              <a:buChar char="•"/>
            </a:pPr>
            <a:r>
              <a:rPr lang="pt-BR" sz="2800" b="0" i="0" u="none" strike="noStrike" baseline="0" dirty="0">
                <a:solidFill>
                  <a:srgbClr val="585757"/>
                </a:solidFill>
              </a:rPr>
              <a:t>Navegadores modernos possuem um conjunto de ferramentas para inspecionar código HTML, como a </a:t>
            </a:r>
            <a:r>
              <a:rPr lang="pt-BR" sz="2800" b="0" i="0" u="none" strike="noStrike" baseline="0" dirty="0" err="1">
                <a:solidFill>
                  <a:srgbClr val="585757"/>
                </a:solidFill>
              </a:rPr>
              <a:t>DevTools</a:t>
            </a:r>
            <a:r>
              <a:rPr lang="pt-BR" sz="2800" b="0" i="0" u="none" strike="noStrike" baseline="0" dirty="0">
                <a:solidFill>
                  <a:srgbClr val="585757"/>
                </a:solidFill>
              </a:rPr>
              <a:t>, ferramenta disponível para Internet Explorer, Firefox, Chrome, Safari e Opera. No Firefox, você pode ativar a ferramenta de três formas:</a:t>
            </a:r>
          </a:p>
          <a:p>
            <a:pPr marL="457200" indent="-457200" algn="just">
              <a:buFont typeface="Arial" panose="020B0604020202020204" pitchFamily="34" charset="0"/>
              <a:buChar char="•"/>
            </a:pPr>
            <a:endParaRPr lang="pt-BR" sz="2800" b="0" i="0" u="none" strike="noStrike" baseline="0" dirty="0">
              <a:solidFill>
                <a:srgbClr val="585757"/>
              </a:solidFill>
            </a:endParaRPr>
          </a:p>
          <a:p>
            <a:pPr marL="914400" lvl="1" indent="-457200" algn="just">
              <a:buFont typeface="Arial" panose="020B0604020202020204" pitchFamily="34" charset="0"/>
              <a:buChar char="•"/>
            </a:pPr>
            <a:r>
              <a:rPr lang="pt-BR" sz="2800" b="0" i="0" u="none" strike="noStrike" baseline="0" dirty="0">
                <a:solidFill>
                  <a:srgbClr val="585757"/>
                </a:solidFill>
              </a:rPr>
              <a:t>Usando teclado: Ctrl + Shift + I.</a:t>
            </a:r>
          </a:p>
          <a:p>
            <a:pPr marL="914400" lvl="1" indent="-457200" algn="just">
              <a:buFont typeface="Arial" panose="020B0604020202020204" pitchFamily="34" charset="0"/>
              <a:buChar char="•"/>
            </a:pPr>
            <a:r>
              <a:rPr lang="pt-BR" sz="2800" b="0" i="0" u="none" strike="noStrike" baseline="0" dirty="0">
                <a:solidFill>
                  <a:srgbClr val="585757"/>
                </a:solidFill>
              </a:rPr>
              <a:t>Usando o menu do navegador: Menu &gt; Web </a:t>
            </a:r>
            <a:r>
              <a:rPr lang="pt-BR" sz="2800" b="0" i="0" u="none" strike="noStrike" baseline="0" dirty="0" err="1">
                <a:solidFill>
                  <a:srgbClr val="585757"/>
                </a:solidFill>
              </a:rPr>
              <a:t>Developer</a:t>
            </a:r>
            <a:r>
              <a:rPr lang="pt-BR" sz="2800" b="0" i="0" u="none" strike="noStrike" baseline="0" dirty="0">
                <a:solidFill>
                  <a:srgbClr val="585757"/>
                </a:solidFill>
              </a:rPr>
              <a:t> &gt; Inspector.</a:t>
            </a:r>
          </a:p>
          <a:p>
            <a:pPr marL="914400" lvl="1" indent="-457200" algn="just">
              <a:buFont typeface="Arial" panose="020B0604020202020204" pitchFamily="34" charset="0"/>
              <a:buChar char="•"/>
            </a:pPr>
            <a:r>
              <a:rPr lang="pt-BR" sz="2800" b="0" i="0" u="none" strike="noStrike" baseline="0" dirty="0">
                <a:solidFill>
                  <a:srgbClr val="585757"/>
                </a:solidFill>
              </a:rPr>
              <a:t>Usando o mouse: clique com o botão direito na página e selecione “</a:t>
            </a:r>
            <a:r>
              <a:rPr lang="pt-BR" sz="2800" b="0" i="0" u="none" strike="noStrike" baseline="0" dirty="0" err="1">
                <a:solidFill>
                  <a:srgbClr val="585757"/>
                </a:solidFill>
              </a:rPr>
              <a:t>Inspect</a:t>
            </a:r>
            <a:r>
              <a:rPr lang="pt-BR" sz="2800" b="0" i="0" u="none" strike="noStrike" baseline="0" dirty="0">
                <a:solidFill>
                  <a:srgbClr val="585757"/>
                </a:solidFill>
              </a:rPr>
              <a:t> Element” no menu que aparece.</a:t>
            </a:r>
            <a:endParaRPr lang="en-US" dirty="0"/>
          </a:p>
        </p:txBody>
      </p:sp>
    </p:spTree>
    <p:extLst>
      <p:ext uri="{BB962C8B-B14F-4D97-AF65-F5344CB8AC3E}">
        <p14:creationId xmlns:p14="http://schemas.microsoft.com/office/powerpoint/2010/main" val="27875085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C4D0D-A3B3-82FB-A0D6-41DEE9B5E8BB}"/>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B1424406-EA70-5025-0D8A-1B5FAA724B5A}"/>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3" name="CaixaDeTexto 2">
            <a:extLst>
              <a:ext uri="{FF2B5EF4-FFF2-40B4-BE49-F238E27FC236}">
                <a16:creationId xmlns:a16="http://schemas.microsoft.com/office/drawing/2014/main" id="{FC276269-C229-CE58-D6EC-6C682470BD9C}"/>
              </a:ext>
            </a:extLst>
          </p:cNvPr>
          <p:cNvSpPr txBox="1"/>
          <p:nvPr/>
        </p:nvSpPr>
        <p:spPr>
          <a:xfrm>
            <a:off x="914400" y="3746363"/>
            <a:ext cx="15544800" cy="1384995"/>
          </a:xfrm>
          <a:prstGeom prst="rect">
            <a:avLst/>
          </a:prstGeom>
          <a:noFill/>
        </p:spPr>
        <p:txBody>
          <a:bodyPr wrap="square">
            <a:spAutoFit/>
          </a:bodyPr>
          <a:lstStyle/>
          <a:p>
            <a:pPr algn="l"/>
            <a:r>
              <a:rPr lang="pt-BR" sz="2800" b="0" i="0" u="none" strike="noStrike" baseline="0" dirty="0">
                <a:solidFill>
                  <a:srgbClr val="585757"/>
                </a:solidFill>
              </a:rPr>
              <a:t>Ao ativar a ferramenta </a:t>
            </a:r>
            <a:r>
              <a:rPr lang="pt-BR" sz="2800" b="0" i="0" u="none" strike="noStrike" baseline="0" dirty="0" err="1">
                <a:solidFill>
                  <a:srgbClr val="585757"/>
                </a:solidFill>
              </a:rPr>
              <a:t>DevTools</a:t>
            </a:r>
            <a:r>
              <a:rPr lang="pt-BR" sz="2800" b="0" i="0" u="none" strike="noStrike" baseline="0" dirty="0">
                <a:solidFill>
                  <a:srgbClr val="585757"/>
                </a:solidFill>
              </a:rPr>
              <a:t>, você vai ver o resultado do HTML em uma página em execução.</a:t>
            </a:r>
          </a:p>
          <a:p>
            <a:pPr algn="l"/>
            <a:endParaRPr lang="pt-BR" sz="2800" b="0" i="0" u="none" strike="noStrike" baseline="0" dirty="0">
              <a:solidFill>
                <a:srgbClr val="585757"/>
              </a:solidFill>
            </a:endParaRPr>
          </a:p>
          <a:p>
            <a:pPr algn="l"/>
            <a:r>
              <a:rPr lang="pt-BR" sz="2800" b="0" i="0" u="none" strike="noStrike" baseline="0" dirty="0">
                <a:solidFill>
                  <a:srgbClr val="585757"/>
                </a:solidFill>
              </a:rPr>
              <a:t>Conforme imagem abaixo:</a:t>
            </a:r>
            <a:endParaRPr lang="en-US" sz="2800" dirty="0"/>
          </a:p>
        </p:txBody>
      </p:sp>
      <p:pic>
        <p:nvPicPr>
          <p:cNvPr id="5" name="Imagem 4">
            <a:extLst>
              <a:ext uri="{FF2B5EF4-FFF2-40B4-BE49-F238E27FC236}">
                <a16:creationId xmlns:a16="http://schemas.microsoft.com/office/drawing/2014/main" id="{2BFD3473-2522-C6D2-1A13-286A331A5F77}"/>
              </a:ext>
            </a:extLst>
          </p:cNvPr>
          <p:cNvPicPr>
            <a:picLocks noChangeAspect="1"/>
          </p:cNvPicPr>
          <p:nvPr/>
        </p:nvPicPr>
        <p:blipFill>
          <a:blip r:embed="rId3"/>
          <a:stretch>
            <a:fillRect/>
          </a:stretch>
        </p:blipFill>
        <p:spPr>
          <a:xfrm>
            <a:off x="1630497" y="5372100"/>
            <a:ext cx="15027005" cy="3898899"/>
          </a:xfrm>
          <a:prstGeom prst="rect">
            <a:avLst/>
          </a:prstGeom>
        </p:spPr>
      </p:pic>
    </p:spTree>
    <p:extLst>
      <p:ext uri="{BB962C8B-B14F-4D97-AF65-F5344CB8AC3E}">
        <p14:creationId xmlns:p14="http://schemas.microsoft.com/office/powerpoint/2010/main" val="1015218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C4B08-1D22-F7C7-BFA5-150F35B92BEF}"/>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360FEDD6-9DFB-17E7-4222-2DDEC51C1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E06CBFA9-8E79-B25D-82EA-1798B50EFAEE}"/>
              </a:ext>
            </a:extLst>
          </p:cNvPr>
          <p:cNvSpPr txBox="1"/>
          <p:nvPr/>
        </p:nvSpPr>
        <p:spPr>
          <a:xfrm>
            <a:off x="1186972" y="2022716"/>
            <a:ext cx="8153400" cy="1010341"/>
          </a:xfrm>
          <a:prstGeom prst="rect">
            <a:avLst/>
          </a:prstGeom>
          <a:noFill/>
        </p:spPr>
        <p:txBody>
          <a:bodyPr wrap="square">
            <a:spAutoFit/>
          </a:bodyPr>
          <a:lstStyle/>
          <a:p>
            <a:pPr>
              <a:lnSpc>
                <a:spcPct val="150000"/>
              </a:lnSpc>
            </a:pPr>
            <a:r>
              <a:rPr lang="pt-BR" sz="4400" b="1" i="0" dirty="0">
                <a:effectLst/>
                <a:ea typeface="Calibri" panose="020F0502020204030204" pitchFamily="34" charset="0"/>
                <a:cs typeface="Calibri" panose="020F0502020204030204" pitchFamily="34" charset="0"/>
              </a:rPr>
              <a:t>Introdução ao HTML</a:t>
            </a:r>
          </a:p>
        </p:txBody>
      </p:sp>
      <p:sp>
        <p:nvSpPr>
          <p:cNvPr id="3" name="AutoShape 2" descr="jupyter logo">
            <a:extLst>
              <a:ext uri="{FF2B5EF4-FFF2-40B4-BE49-F238E27FC236}">
                <a16:creationId xmlns:a16="http://schemas.microsoft.com/office/drawing/2014/main" id="{17A71334-2748-E592-770D-08FAF50A72C7}"/>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4" name="CaixaDeTexto 3">
            <a:extLst>
              <a:ext uri="{FF2B5EF4-FFF2-40B4-BE49-F238E27FC236}">
                <a16:creationId xmlns:a16="http://schemas.microsoft.com/office/drawing/2014/main" id="{ADF4B007-3235-203E-3F00-55B75A952754}"/>
              </a:ext>
            </a:extLst>
          </p:cNvPr>
          <p:cNvSpPr txBox="1"/>
          <p:nvPr/>
        </p:nvSpPr>
        <p:spPr>
          <a:xfrm>
            <a:off x="1224817" y="3770943"/>
            <a:ext cx="15838366" cy="3108543"/>
          </a:xfrm>
          <a:prstGeom prst="rect">
            <a:avLst/>
          </a:prstGeom>
          <a:noFill/>
        </p:spPr>
        <p:txBody>
          <a:bodyPr wrap="square">
            <a:spAutoFit/>
          </a:bodyPr>
          <a:lstStyle/>
          <a:p>
            <a:pPr marL="457200" indent="-457200">
              <a:buFont typeface="Arial" panose="020B0604020202020204" pitchFamily="34" charset="0"/>
              <a:buChar char="•"/>
            </a:pPr>
            <a:r>
              <a:rPr lang="pt-BR" sz="2800" b="1" dirty="0"/>
              <a:t>O que é HTML?</a:t>
            </a:r>
          </a:p>
          <a:p>
            <a:pPr marL="457200" indent="-457200">
              <a:buFont typeface="Arial" panose="020B0604020202020204" pitchFamily="34" charset="0"/>
              <a:buChar char="•"/>
            </a:pPr>
            <a:endParaRPr lang="pt-BR" sz="2800" b="1" dirty="0"/>
          </a:p>
          <a:p>
            <a:pPr marL="914400" lvl="1" indent="-457200">
              <a:buFont typeface="Arial" panose="020B0604020202020204" pitchFamily="34" charset="0"/>
              <a:buChar char="•"/>
            </a:pPr>
            <a:r>
              <a:rPr lang="pt-BR" sz="2800" b="1" dirty="0"/>
              <a:t>Sigla para </a:t>
            </a:r>
            <a:r>
              <a:rPr lang="pt-BR" sz="2800" b="1" dirty="0" err="1"/>
              <a:t>HyperText</a:t>
            </a:r>
            <a:r>
              <a:rPr lang="pt-BR" sz="2800" b="1" dirty="0"/>
              <a:t> Markup </a:t>
            </a:r>
            <a:r>
              <a:rPr lang="pt-BR" sz="2800" b="1" dirty="0" err="1"/>
              <a:t>Language</a:t>
            </a:r>
            <a:r>
              <a:rPr lang="pt-BR" sz="2800" b="1" dirty="0"/>
              <a:t> (Linguagem de Marcação de Hipertexto).</a:t>
            </a:r>
          </a:p>
          <a:p>
            <a:pPr marL="914400" lvl="1" indent="-457200">
              <a:buFont typeface="Arial" panose="020B0604020202020204" pitchFamily="34" charset="0"/>
              <a:buChar char="•"/>
            </a:pPr>
            <a:endParaRPr lang="pt-BR" sz="2800" b="1" dirty="0"/>
          </a:p>
          <a:p>
            <a:pPr marL="914400" lvl="1" indent="-457200">
              <a:buFont typeface="Arial" panose="020B0604020202020204" pitchFamily="34" charset="0"/>
              <a:buChar char="•"/>
            </a:pPr>
            <a:r>
              <a:rPr lang="pt-BR" sz="2800" b="1" dirty="0"/>
              <a:t>Responsável pela criação de documentos para a web, conhecidos como páginas.</a:t>
            </a:r>
          </a:p>
          <a:p>
            <a:pPr marL="914400" lvl="1" indent="-457200">
              <a:buFont typeface="Arial" panose="020B0604020202020204" pitchFamily="34" charset="0"/>
              <a:buChar char="•"/>
            </a:pPr>
            <a:endParaRPr lang="pt-BR" sz="2800" b="1" dirty="0"/>
          </a:p>
          <a:p>
            <a:pPr marL="914400" lvl="1" indent="-457200">
              <a:buFont typeface="Arial" panose="020B0604020202020204" pitchFamily="34" charset="0"/>
              <a:buChar char="•"/>
            </a:pPr>
            <a:r>
              <a:rPr lang="pt-BR" sz="2800" b="1" dirty="0"/>
              <a:t>Origem remonta à linguagem SGML (Standard </a:t>
            </a:r>
            <a:r>
              <a:rPr lang="pt-BR" sz="2800" b="1" dirty="0" err="1"/>
              <a:t>Generalized</a:t>
            </a:r>
            <a:r>
              <a:rPr lang="pt-BR" sz="2800" b="1" dirty="0"/>
              <a:t> Markup </a:t>
            </a:r>
            <a:r>
              <a:rPr lang="pt-BR" sz="2800" b="1" dirty="0" err="1"/>
              <a:t>Language</a:t>
            </a:r>
            <a:r>
              <a:rPr lang="pt-BR" sz="2800" b="1" dirty="0"/>
              <a:t>).</a:t>
            </a:r>
            <a:endParaRPr lang="pt-BR" sz="2800" dirty="0"/>
          </a:p>
        </p:txBody>
      </p:sp>
    </p:spTree>
    <p:extLst>
      <p:ext uri="{BB962C8B-B14F-4D97-AF65-F5344CB8AC3E}">
        <p14:creationId xmlns:p14="http://schemas.microsoft.com/office/powerpoint/2010/main" val="19210736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54F65-22D3-D5D3-5E67-99AAB3CE26B3}"/>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DB023043-1D93-DC60-DD8C-737575B9EDE4}"/>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6" name="CaixaDeTexto 5">
            <a:extLst>
              <a:ext uri="{FF2B5EF4-FFF2-40B4-BE49-F238E27FC236}">
                <a16:creationId xmlns:a16="http://schemas.microsoft.com/office/drawing/2014/main" id="{7B302C0D-476B-68B1-B7F1-DAC26506143A}"/>
              </a:ext>
            </a:extLst>
          </p:cNvPr>
          <p:cNvSpPr txBox="1"/>
          <p:nvPr/>
        </p:nvSpPr>
        <p:spPr>
          <a:xfrm>
            <a:off x="1306634" y="3943171"/>
            <a:ext cx="5551366" cy="3539430"/>
          </a:xfrm>
          <a:prstGeom prst="rect">
            <a:avLst/>
          </a:prstGeom>
          <a:noFill/>
        </p:spPr>
        <p:txBody>
          <a:bodyPr wrap="square">
            <a:spAutoFit/>
          </a:bodyPr>
          <a:lstStyle/>
          <a:p>
            <a:pPr algn="just"/>
            <a:r>
              <a:rPr lang="pt-BR" sz="2800" dirty="0"/>
              <a:t>A ferramenta disponibiliza três funcionalidades para lhe ajudar a depurar o HTML:</a:t>
            </a:r>
          </a:p>
          <a:p>
            <a:pPr marL="971550" lvl="1" indent="-514350" algn="just">
              <a:buFont typeface="+mj-lt"/>
              <a:buAutoNum type="arabicPeriod"/>
            </a:pPr>
            <a:r>
              <a:rPr lang="pt-BR" sz="2800" dirty="0"/>
              <a:t>Selecionar elemento da página.</a:t>
            </a:r>
          </a:p>
          <a:p>
            <a:pPr marL="971550" lvl="1" indent="-514350" algn="just">
              <a:buFont typeface="+mj-lt"/>
              <a:buAutoNum type="arabicPeriod"/>
            </a:pPr>
            <a:r>
              <a:rPr lang="pt-BR" sz="2800" dirty="0"/>
              <a:t>Pesquisar elemento no HTML.</a:t>
            </a:r>
          </a:p>
          <a:p>
            <a:pPr marL="971550" lvl="1" indent="-514350" algn="just">
              <a:buFont typeface="+mj-lt"/>
              <a:buAutoNum type="arabicPeriod"/>
            </a:pPr>
            <a:r>
              <a:rPr lang="pt-BR" sz="2800" dirty="0"/>
              <a:t>Adicionar nos elementos.</a:t>
            </a:r>
          </a:p>
        </p:txBody>
      </p:sp>
      <p:pic>
        <p:nvPicPr>
          <p:cNvPr id="8" name="Imagem 7">
            <a:extLst>
              <a:ext uri="{FF2B5EF4-FFF2-40B4-BE49-F238E27FC236}">
                <a16:creationId xmlns:a16="http://schemas.microsoft.com/office/drawing/2014/main" id="{CBFE25E1-4BB3-5803-941F-29139EB21921}"/>
              </a:ext>
            </a:extLst>
          </p:cNvPr>
          <p:cNvPicPr>
            <a:picLocks noChangeAspect="1"/>
          </p:cNvPicPr>
          <p:nvPr/>
        </p:nvPicPr>
        <p:blipFill>
          <a:blip r:embed="rId3"/>
          <a:stretch>
            <a:fillRect/>
          </a:stretch>
        </p:blipFill>
        <p:spPr>
          <a:xfrm>
            <a:off x="7160455" y="3543300"/>
            <a:ext cx="10825183" cy="5761792"/>
          </a:xfrm>
          <a:prstGeom prst="rect">
            <a:avLst/>
          </a:prstGeom>
        </p:spPr>
      </p:pic>
    </p:spTree>
    <p:extLst>
      <p:ext uri="{BB962C8B-B14F-4D97-AF65-F5344CB8AC3E}">
        <p14:creationId xmlns:p14="http://schemas.microsoft.com/office/powerpoint/2010/main" val="10864199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23EAC-1CB4-18A4-C609-CE7F6FA38639}"/>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3F94751C-8F84-0503-9DE5-453941543AE2}"/>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6" name="CaixaDeTexto 5">
            <a:extLst>
              <a:ext uri="{FF2B5EF4-FFF2-40B4-BE49-F238E27FC236}">
                <a16:creationId xmlns:a16="http://schemas.microsoft.com/office/drawing/2014/main" id="{04644D5F-46C8-DEF9-80E7-29EA60C37405}"/>
              </a:ext>
            </a:extLst>
          </p:cNvPr>
          <p:cNvSpPr txBox="1"/>
          <p:nvPr/>
        </p:nvSpPr>
        <p:spPr>
          <a:xfrm>
            <a:off x="1306634" y="3943171"/>
            <a:ext cx="5551366" cy="1815882"/>
          </a:xfrm>
          <a:prstGeom prst="rect">
            <a:avLst/>
          </a:prstGeom>
          <a:noFill/>
        </p:spPr>
        <p:txBody>
          <a:bodyPr wrap="square">
            <a:spAutoFit/>
          </a:bodyPr>
          <a:lstStyle/>
          <a:p>
            <a:pPr marL="457200" indent="-457200" algn="just">
              <a:buFont typeface="Arial" panose="020B0604020202020204" pitchFamily="34" charset="0"/>
              <a:buChar char="•"/>
            </a:pPr>
            <a:r>
              <a:rPr lang="pt-BR" sz="2800" dirty="0"/>
              <a:t>Ao clicar em algum elemento com o botão direito do mouse, outras funcionalidades são exibidas:</a:t>
            </a:r>
          </a:p>
        </p:txBody>
      </p:sp>
      <p:pic>
        <p:nvPicPr>
          <p:cNvPr id="3" name="Imagem 2">
            <a:extLst>
              <a:ext uri="{FF2B5EF4-FFF2-40B4-BE49-F238E27FC236}">
                <a16:creationId xmlns:a16="http://schemas.microsoft.com/office/drawing/2014/main" id="{4DB41BD3-7623-FA88-8C0C-ECDD476C9DFE}"/>
              </a:ext>
            </a:extLst>
          </p:cNvPr>
          <p:cNvPicPr>
            <a:picLocks noChangeAspect="1"/>
          </p:cNvPicPr>
          <p:nvPr/>
        </p:nvPicPr>
        <p:blipFill>
          <a:blip r:embed="rId3"/>
          <a:stretch>
            <a:fillRect/>
          </a:stretch>
        </p:blipFill>
        <p:spPr>
          <a:xfrm>
            <a:off x="7135054" y="3592914"/>
            <a:ext cx="10548547" cy="5970185"/>
          </a:xfrm>
          <a:prstGeom prst="rect">
            <a:avLst/>
          </a:prstGeom>
        </p:spPr>
      </p:pic>
    </p:spTree>
    <p:extLst>
      <p:ext uri="{BB962C8B-B14F-4D97-AF65-F5344CB8AC3E}">
        <p14:creationId xmlns:p14="http://schemas.microsoft.com/office/powerpoint/2010/main" val="22376666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B94E3-42DA-3DDD-B290-EA9C61FD7F00}"/>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D9080B11-68F5-8C38-F938-FDE3CE0B4D3B}"/>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6" name="CaixaDeTexto 5">
            <a:extLst>
              <a:ext uri="{FF2B5EF4-FFF2-40B4-BE49-F238E27FC236}">
                <a16:creationId xmlns:a16="http://schemas.microsoft.com/office/drawing/2014/main" id="{5891D625-6400-C249-0BA6-F25F3212135B}"/>
              </a:ext>
            </a:extLst>
          </p:cNvPr>
          <p:cNvSpPr txBox="1"/>
          <p:nvPr/>
        </p:nvSpPr>
        <p:spPr>
          <a:xfrm>
            <a:off x="1306634" y="3943171"/>
            <a:ext cx="7837366" cy="3539430"/>
          </a:xfrm>
          <a:prstGeom prst="rect">
            <a:avLst/>
          </a:prstGeom>
          <a:noFill/>
        </p:spPr>
        <p:txBody>
          <a:bodyPr wrap="square">
            <a:spAutoFit/>
          </a:bodyPr>
          <a:lstStyle/>
          <a:p>
            <a:pPr marL="457200" indent="-457200" algn="just">
              <a:buFont typeface="Arial" panose="020B0604020202020204" pitchFamily="34" charset="0"/>
              <a:buChar char="•"/>
            </a:pPr>
            <a:r>
              <a:rPr lang="pt-BR" sz="2800" b="0" i="0" u="none" strike="noStrike" baseline="0" dirty="0">
                <a:solidFill>
                  <a:srgbClr val="585757"/>
                </a:solidFill>
              </a:rPr>
              <a:t>Por exemplo, permite que você crie elementos no HTML (</a:t>
            </a:r>
            <a:r>
              <a:rPr lang="pt-BR" sz="2800" b="0" i="0" u="none" strike="noStrike" baseline="0" dirty="0" err="1">
                <a:solidFill>
                  <a:srgbClr val="585757"/>
                </a:solidFill>
              </a:rPr>
              <a:t>Create</a:t>
            </a:r>
            <a:r>
              <a:rPr lang="pt-BR" sz="2800" b="0" i="0" u="none" strike="noStrike" baseline="0" dirty="0">
                <a:solidFill>
                  <a:srgbClr val="585757"/>
                </a:solidFill>
              </a:rPr>
              <a:t> New Node), duplique (</a:t>
            </a:r>
            <a:r>
              <a:rPr lang="pt-BR" sz="2800" b="0" i="0" u="none" strike="noStrike" baseline="0" dirty="0" err="1">
                <a:solidFill>
                  <a:srgbClr val="585757"/>
                </a:solidFill>
              </a:rPr>
              <a:t>Duplicate</a:t>
            </a:r>
            <a:r>
              <a:rPr lang="pt-BR" sz="2800" b="0" i="0" u="none" strike="noStrike" baseline="0" dirty="0">
                <a:solidFill>
                  <a:srgbClr val="585757"/>
                </a:solidFill>
              </a:rPr>
              <a:t> Node) ou exclua um elemento selecionado (Delete Node). </a:t>
            </a:r>
          </a:p>
          <a:p>
            <a:pPr marL="457200" indent="-457200" algn="just">
              <a:buFont typeface="Arial" panose="020B0604020202020204" pitchFamily="34" charset="0"/>
              <a:buChar char="•"/>
            </a:pPr>
            <a:endParaRPr lang="pt-BR" sz="2800" dirty="0">
              <a:solidFill>
                <a:srgbClr val="585757"/>
              </a:solidFill>
            </a:endParaRPr>
          </a:p>
          <a:p>
            <a:pPr marL="457200" indent="-457200" algn="just">
              <a:buFont typeface="Arial" panose="020B0604020202020204" pitchFamily="34" charset="0"/>
              <a:buChar char="•"/>
            </a:pPr>
            <a:r>
              <a:rPr lang="pt-BR" sz="2800" b="0" i="0" u="none" strike="noStrike" baseline="0" dirty="0">
                <a:solidFill>
                  <a:srgbClr val="585757"/>
                </a:solidFill>
              </a:rPr>
              <a:t>Você também pode realizar alterações no código exibido pelo navegador (</a:t>
            </a:r>
            <a:r>
              <a:rPr lang="pt-BR" sz="2800" b="0" i="0" u="none" strike="noStrike" baseline="0" dirty="0" err="1">
                <a:solidFill>
                  <a:srgbClr val="585757"/>
                </a:solidFill>
              </a:rPr>
              <a:t>Edit</a:t>
            </a:r>
            <a:r>
              <a:rPr lang="pt-BR" sz="2800" b="0" i="0" u="none" strike="noStrike" baseline="0" dirty="0">
                <a:solidFill>
                  <a:srgbClr val="585757"/>
                </a:solidFill>
              </a:rPr>
              <a:t> As HTML), os resultados são exibidos imediatamente.</a:t>
            </a:r>
            <a:endParaRPr lang="pt-BR" sz="2800" dirty="0"/>
          </a:p>
        </p:txBody>
      </p:sp>
      <p:pic>
        <p:nvPicPr>
          <p:cNvPr id="5" name="Imagem 4">
            <a:extLst>
              <a:ext uri="{FF2B5EF4-FFF2-40B4-BE49-F238E27FC236}">
                <a16:creationId xmlns:a16="http://schemas.microsoft.com/office/drawing/2014/main" id="{289C81BB-5D94-B102-4639-0D96045E75B1}"/>
              </a:ext>
            </a:extLst>
          </p:cNvPr>
          <p:cNvPicPr>
            <a:picLocks noChangeAspect="1"/>
          </p:cNvPicPr>
          <p:nvPr/>
        </p:nvPicPr>
        <p:blipFill>
          <a:blip r:embed="rId3"/>
          <a:stretch>
            <a:fillRect/>
          </a:stretch>
        </p:blipFill>
        <p:spPr>
          <a:xfrm>
            <a:off x="9901555" y="3238500"/>
            <a:ext cx="7079811" cy="6790492"/>
          </a:xfrm>
          <a:prstGeom prst="rect">
            <a:avLst/>
          </a:prstGeom>
        </p:spPr>
      </p:pic>
    </p:spTree>
    <p:extLst>
      <p:ext uri="{BB962C8B-B14F-4D97-AF65-F5344CB8AC3E}">
        <p14:creationId xmlns:p14="http://schemas.microsoft.com/office/powerpoint/2010/main" val="31921181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B492B-E394-5346-0690-16FA07E265EA}"/>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3F0D6830-DB06-E87B-1B94-51A7623FC216}"/>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6" name="CaixaDeTexto 5">
            <a:extLst>
              <a:ext uri="{FF2B5EF4-FFF2-40B4-BE49-F238E27FC236}">
                <a16:creationId xmlns:a16="http://schemas.microsoft.com/office/drawing/2014/main" id="{9B1D3AE4-5FD6-6269-028E-2A1449C342E3}"/>
              </a:ext>
            </a:extLst>
          </p:cNvPr>
          <p:cNvSpPr txBox="1"/>
          <p:nvPr/>
        </p:nvSpPr>
        <p:spPr>
          <a:xfrm>
            <a:off x="1306634" y="3943171"/>
            <a:ext cx="14695366" cy="3539430"/>
          </a:xfrm>
          <a:prstGeom prst="rect">
            <a:avLst/>
          </a:prstGeom>
          <a:noFill/>
        </p:spPr>
        <p:txBody>
          <a:bodyPr wrap="square">
            <a:spAutoFit/>
          </a:bodyPr>
          <a:lstStyle/>
          <a:p>
            <a:pPr marL="457200" indent="-457200" algn="just">
              <a:buFont typeface="Arial" panose="020B0604020202020204" pitchFamily="34" charset="0"/>
              <a:buChar char="•"/>
            </a:pPr>
            <a:r>
              <a:rPr lang="pt-BR" sz="2800" b="0" i="0" u="none" strike="noStrike" baseline="0" dirty="0">
                <a:solidFill>
                  <a:srgbClr val="585757"/>
                </a:solidFill>
              </a:rPr>
              <a:t>Você pode fazer todas as alterações que quiser usando o </a:t>
            </a:r>
            <a:r>
              <a:rPr lang="pt-BR" sz="2800" b="0" i="0" u="none" strike="noStrike" baseline="0" dirty="0" err="1">
                <a:solidFill>
                  <a:srgbClr val="585757"/>
                </a:solidFill>
              </a:rPr>
              <a:t>DevTools</a:t>
            </a:r>
            <a:r>
              <a:rPr lang="pt-BR" sz="2800" b="0" i="0" u="none" strike="noStrike" baseline="0" dirty="0">
                <a:solidFill>
                  <a:srgbClr val="585757"/>
                </a:solidFill>
              </a:rPr>
              <a:t>, porém essas alterações </a:t>
            </a:r>
            <a:r>
              <a:rPr lang="pt-BR" sz="2800" b="1" i="0" u="none" strike="noStrike" baseline="0" dirty="0">
                <a:solidFill>
                  <a:srgbClr val="585757"/>
                </a:solidFill>
              </a:rPr>
              <a:t>não </a:t>
            </a:r>
            <a:r>
              <a:rPr lang="pt-BR" sz="2800" b="0" i="0" u="none" strike="noStrike" baseline="0" dirty="0">
                <a:solidFill>
                  <a:srgbClr val="585757"/>
                </a:solidFill>
              </a:rPr>
              <a:t>são salvas no seu HTML.</a:t>
            </a:r>
          </a:p>
          <a:p>
            <a:pPr marL="457200" indent="-457200" algn="just">
              <a:buFont typeface="Arial" panose="020B0604020202020204" pitchFamily="34" charset="0"/>
              <a:buChar char="•"/>
            </a:pPr>
            <a:endParaRPr lang="pt-BR" sz="2800" dirty="0">
              <a:solidFill>
                <a:srgbClr val="585757"/>
              </a:solidFill>
            </a:endParaRPr>
          </a:p>
          <a:p>
            <a:pPr marL="457200" indent="-457200" algn="just">
              <a:buFont typeface="Arial" panose="020B0604020202020204" pitchFamily="34" charset="0"/>
              <a:buChar char="•"/>
            </a:pPr>
            <a:r>
              <a:rPr lang="pt-BR" sz="2800" b="0" i="0" u="none" strike="noStrike" baseline="0" dirty="0">
                <a:solidFill>
                  <a:srgbClr val="585757"/>
                </a:solidFill>
              </a:rPr>
              <a:t> Se você teclar Ctrl + F5, sua página será recarregada e todas as alterações serão perdidas.</a:t>
            </a:r>
          </a:p>
          <a:p>
            <a:pPr marL="457200" indent="-457200" algn="just">
              <a:buFont typeface="Arial" panose="020B0604020202020204" pitchFamily="34" charset="0"/>
              <a:buChar char="•"/>
            </a:pPr>
            <a:r>
              <a:rPr lang="pt-BR" sz="2800" b="0" i="0" u="none" strike="noStrike" baseline="0" dirty="0">
                <a:solidFill>
                  <a:srgbClr val="585757"/>
                </a:solidFill>
              </a:rPr>
              <a:t>O </a:t>
            </a:r>
            <a:r>
              <a:rPr lang="pt-BR" sz="2800" b="0" i="0" u="none" strike="noStrike" baseline="0" dirty="0" err="1">
                <a:solidFill>
                  <a:srgbClr val="585757"/>
                </a:solidFill>
              </a:rPr>
              <a:t>Inspect</a:t>
            </a:r>
            <a:r>
              <a:rPr lang="pt-BR" sz="2800" b="0" i="0" u="none" strike="noStrike" baseline="0" dirty="0">
                <a:solidFill>
                  <a:srgbClr val="585757"/>
                </a:solidFill>
              </a:rPr>
              <a:t> é apenas para identificar problemas e simular correções. Ao final, as correções devem ser replicadas para o seu arquivo HTML.</a:t>
            </a:r>
          </a:p>
          <a:p>
            <a:pPr marL="457200" indent="-457200" algn="just">
              <a:buFont typeface="Arial" panose="020B0604020202020204" pitchFamily="34" charset="0"/>
              <a:buChar char="•"/>
            </a:pPr>
            <a:endParaRPr lang="pt-BR" sz="2800" b="0" i="0" u="none" strike="noStrike" baseline="0" dirty="0">
              <a:solidFill>
                <a:srgbClr val="585757"/>
              </a:solidFill>
            </a:endParaRPr>
          </a:p>
          <a:p>
            <a:pPr marL="457200" indent="-457200" algn="just">
              <a:buFont typeface="Arial" panose="020B0604020202020204" pitchFamily="34" charset="0"/>
              <a:buChar char="•"/>
            </a:pPr>
            <a:r>
              <a:rPr lang="pt-BR" sz="2800" b="0" i="0" u="none" strike="noStrike" baseline="0" dirty="0">
                <a:solidFill>
                  <a:srgbClr val="585757"/>
                </a:solidFill>
              </a:rPr>
              <a:t>Utilizando o </a:t>
            </a:r>
            <a:r>
              <a:rPr lang="pt-BR" sz="2800" b="0" i="0" u="none" strike="noStrike" baseline="0" dirty="0" err="1">
                <a:solidFill>
                  <a:srgbClr val="585757"/>
                </a:solidFill>
              </a:rPr>
              <a:t>Inspect</a:t>
            </a:r>
            <a:r>
              <a:rPr lang="pt-BR" sz="2800" b="0" i="0" u="none" strike="noStrike" baseline="0" dirty="0">
                <a:solidFill>
                  <a:srgbClr val="585757"/>
                </a:solidFill>
              </a:rPr>
              <a:t>, você verá como o navegador resolveu os erros de HTML. </a:t>
            </a:r>
            <a:endParaRPr lang="pt-BR" sz="2800" dirty="0"/>
          </a:p>
        </p:txBody>
      </p:sp>
    </p:spTree>
    <p:extLst>
      <p:ext uri="{BB962C8B-B14F-4D97-AF65-F5344CB8AC3E}">
        <p14:creationId xmlns:p14="http://schemas.microsoft.com/office/powerpoint/2010/main" val="33695766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FF1AB-7C42-6004-67B8-4F7BD78CFF39}"/>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5B3251E5-DCF8-AD75-526A-136BD1822FF3}"/>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6" name="CaixaDeTexto 5">
            <a:extLst>
              <a:ext uri="{FF2B5EF4-FFF2-40B4-BE49-F238E27FC236}">
                <a16:creationId xmlns:a16="http://schemas.microsoft.com/office/drawing/2014/main" id="{EDA8278A-CD25-B50B-3157-2EE1B560385D}"/>
              </a:ext>
            </a:extLst>
          </p:cNvPr>
          <p:cNvSpPr txBox="1"/>
          <p:nvPr/>
        </p:nvSpPr>
        <p:spPr>
          <a:xfrm>
            <a:off x="1306634" y="4000499"/>
            <a:ext cx="3722566" cy="1815882"/>
          </a:xfrm>
          <a:prstGeom prst="rect">
            <a:avLst/>
          </a:prstGeom>
          <a:noFill/>
        </p:spPr>
        <p:txBody>
          <a:bodyPr wrap="square">
            <a:spAutoFit/>
          </a:bodyPr>
          <a:lstStyle/>
          <a:p>
            <a:pPr marL="457200" indent="-457200" algn="just">
              <a:buFont typeface="Arial" panose="020B0604020202020204" pitchFamily="34" charset="0"/>
              <a:buChar char="•"/>
            </a:pPr>
            <a:r>
              <a:rPr lang="pt-BR" sz="2800" b="0" i="0" u="none" strike="noStrike" baseline="0" dirty="0">
                <a:solidFill>
                  <a:srgbClr val="585757"/>
                </a:solidFill>
              </a:rPr>
              <a:t>Os parágrafos e itens da lista receberam </a:t>
            </a:r>
            <a:r>
              <a:rPr lang="pt-BR" sz="2800" b="0" i="0" u="none" strike="noStrike" baseline="0" dirty="0" err="1">
                <a:solidFill>
                  <a:srgbClr val="585757"/>
                </a:solidFill>
              </a:rPr>
              <a:t>tags</a:t>
            </a:r>
            <a:r>
              <a:rPr lang="pt-BR" sz="2800" b="0" i="0" u="none" strike="noStrike" baseline="0" dirty="0">
                <a:solidFill>
                  <a:srgbClr val="585757"/>
                </a:solidFill>
              </a:rPr>
              <a:t> de fechamento.</a:t>
            </a:r>
            <a:endParaRPr lang="pt-BR" sz="2800" dirty="0"/>
          </a:p>
        </p:txBody>
      </p:sp>
      <p:pic>
        <p:nvPicPr>
          <p:cNvPr id="3" name="Imagem 2">
            <a:extLst>
              <a:ext uri="{FF2B5EF4-FFF2-40B4-BE49-F238E27FC236}">
                <a16:creationId xmlns:a16="http://schemas.microsoft.com/office/drawing/2014/main" id="{1BE40895-B9E9-92B7-8291-2938CB06AEBE}"/>
              </a:ext>
            </a:extLst>
          </p:cNvPr>
          <p:cNvPicPr>
            <a:picLocks noChangeAspect="1"/>
          </p:cNvPicPr>
          <p:nvPr/>
        </p:nvPicPr>
        <p:blipFill>
          <a:blip r:embed="rId3"/>
          <a:stretch>
            <a:fillRect/>
          </a:stretch>
        </p:blipFill>
        <p:spPr>
          <a:xfrm>
            <a:off x="6705600" y="3543299"/>
            <a:ext cx="10515600" cy="6421411"/>
          </a:xfrm>
          <a:prstGeom prst="rect">
            <a:avLst/>
          </a:prstGeom>
        </p:spPr>
      </p:pic>
    </p:spTree>
    <p:extLst>
      <p:ext uri="{BB962C8B-B14F-4D97-AF65-F5344CB8AC3E}">
        <p14:creationId xmlns:p14="http://schemas.microsoft.com/office/powerpoint/2010/main" val="18592412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7DB1-6821-FB5F-9BE7-8B11BA20321C}"/>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743AED01-43B0-34F3-51AD-8C028E394A84}"/>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6" name="CaixaDeTexto 5">
            <a:extLst>
              <a:ext uri="{FF2B5EF4-FFF2-40B4-BE49-F238E27FC236}">
                <a16:creationId xmlns:a16="http://schemas.microsoft.com/office/drawing/2014/main" id="{2AC2532C-A3DF-0B14-F031-E82351AD1B5A}"/>
              </a:ext>
            </a:extLst>
          </p:cNvPr>
          <p:cNvSpPr txBox="1"/>
          <p:nvPr/>
        </p:nvSpPr>
        <p:spPr>
          <a:xfrm>
            <a:off x="1306634" y="4000499"/>
            <a:ext cx="4713166" cy="1815882"/>
          </a:xfrm>
          <a:prstGeom prst="rect">
            <a:avLst/>
          </a:prstGeom>
          <a:noFill/>
        </p:spPr>
        <p:txBody>
          <a:bodyPr wrap="square">
            <a:spAutoFit/>
          </a:bodyPr>
          <a:lstStyle/>
          <a:p>
            <a:pPr marL="457200" indent="-457200" algn="just">
              <a:buFont typeface="Arial" panose="020B0604020202020204" pitchFamily="34" charset="0"/>
              <a:buChar char="•"/>
            </a:pPr>
            <a:r>
              <a:rPr lang="pt-BR" sz="2800" b="0" i="0" u="none" strike="noStrike" baseline="0" dirty="0">
                <a:solidFill>
                  <a:srgbClr val="585757"/>
                </a:solidFill>
              </a:rPr>
              <a:t>O elemento </a:t>
            </a:r>
            <a:r>
              <a:rPr lang="pt-BR" sz="2800" b="1" i="0" u="none" strike="noStrike" baseline="0" dirty="0">
                <a:solidFill>
                  <a:srgbClr val="585757"/>
                </a:solidFill>
              </a:rPr>
              <a:t>&lt;</a:t>
            </a:r>
            <a:r>
              <a:rPr lang="pt-BR" sz="2800" b="1" i="0" u="none" strike="noStrike" baseline="0" dirty="0" err="1">
                <a:solidFill>
                  <a:srgbClr val="585757"/>
                </a:solidFill>
              </a:rPr>
              <a:t>strong</a:t>
            </a:r>
            <a:r>
              <a:rPr lang="pt-BR" sz="2800" b="1" i="0" u="none" strike="noStrike" baseline="0" dirty="0">
                <a:solidFill>
                  <a:srgbClr val="585757"/>
                </a:solidFill>
              </a:rPr>
              <a:t>&gt; </a:t>
            </a:r>
            <a:r>
              <a:rPr lang="pt-BR" sz="2800" b="0" i="0" u="none" strike="noStrike" baseline="0" dirty="0">
                <a:solidFill>
                  <a:srgbClr val="585757"/>
                </a:solidFill>
              </a:rPr>
              <a:t>foi fechado antes do início do próximo </a:t>
            </a:r>
            <a:r>
              <a:rPr lang="pt-BR" sz="2800" b="1" i="0" u="none" strike="noStrike" baseline="0" dirty="0">
                <a:solidFill>
                  <a:srgbClr val="585757"/>
                </a:solidFill>
              </a:rPr>
              <a:t>&lt;li&gt;</a:t>
            </a:r>
            <a:r>
              <a:rPr lang="pt-BR" sz="2800" b="0" i="0" u="none" strike="noStrike" baseline="0" dirty="0">
                <a:solidFill>
                  <a:srgbClr val="585757"/>
                </a:solidFill>
              </a:rPr>
              <a:t>, deixando todo o texto em negrito.</a:t>
            </a:r>
            <a:endParaRPr lang="pt-BR" sz="2800" dirty="0"/>
          </a:p>
        </p:txBody>
      </p:sp>
      <p:pic>
        <p:nvPicPr>
          <p:cNvPr id="5" name="Imagem 4">
            <a:extLst>
              <a:ext uri="{FF2B5EF4-FFF2-40B4-BE49-F238E27FC236}">
                <a16:creationId xmlns:a16="http://schemas.microsoft.com/office/drawing/2014/main" id="{02E72249-444E-B758-4940-11C879B13D32}"/>
              </a:ext>
            </a:extLst>
          </p:cNvPr>
          <p:cNvPicPr>
            <a:picLocks noChangeAspect="1"/>
          </p:cNvPicPr>
          <p:nvPr/>
        </p:nvPicPr>
        <p:blipFill>
          <a:blip r:embed="rId3"/>
          <a:stretch>
            <a:fillRect/>
          </a:stretch>
        </p:blipFill>
        <p:spPr>
          <a:xfrm>
            <a:off x="6788228" y="4210121"/>
            <a:ext cx="11308925" cy="4936067"/>
          </a:xfrm>
          <a:prstGeom prst="rect">
            <a:avLst/>
          </a:prstGeom>
        </p:spPr>
      </p:pic>
    </p:spTree>
    <p:extLst>
      <p:ext uri="{BB962C8B-B14F-4D97-AF65-F5344CB8AC3E}">
        <p14:creationId xmlns:p14="http://schemas.microsoft.com/office/powerpoint/2010/main" val="1602658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73AC9-9CF6-C325-0EF5-D5F9FFBA9E74}"/>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2B5D3DC3-E844-9012-BB3C-A777DC3BDABA}"/>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6" name="CaixaDeTexto 5">
            <a:extLst>
              <a:ext uri="{FF2B5EF4-FFF2-40B4-BE49-F238E27FC236}">
                <a16:creationId xmlns:a16="http://schemas.microsoft.com/office/drawing/2014/main" id="{73F29D1D-F084-991F-05E7-FD4685D3F04E}"/>
              </a:ext>
            </a:extLst>
          </p:cNvPr>
          <p:cNvSpPr txBox="1"/>
          <p:nvPr/>
        </p:nvSpPr>
        <p:spPr>
          <a:xfrm>
            <a:off x="1306634" y="4000499"/>
            <a:ext cx="4713166" cy="2677656"/>
          </a:xfrm>
          <a:prstGeom prst="rect">
            <a:avLst/>
          </a:prstGeom>
          <a:noFill/>
        </p:spPr>
        <p:txBody>
          <a:bodyPr wrap="square">
            <a:spAutoFit/>
          </a:bodyPr>
          <a:lstStyle/>
          <a:p>
            <a:pPr marL="457200" indent="-457200" algn="just">
              <a:buFont typeface="Arial" panose="020B0604020202020204" pitchFamily="34" charset="0"/>
              <a:buChar char="•"/>
            </a:pPr>
            <a:r>
              <a:rPr lang="pt-BR" sz="2800" b="0" i="0" u="none" strike="noStrike" baseline="0" dirty="0">
                <a:solidFill>
                  <a:srgbClr val="585757"/>
                </a:solidFill>
              </a:rPr>
              <a:t>Já o aninhamento incorreto, foi corrigido pelo navegador da seguinte forma:.</a:t>
            </a:r>
          </a:p>
          <a:p>
            <a:pPr marL="457200" indent="-457200" algn="just">
              <a:buFont typeface="Arial" panose="020B0604020202020204" pitchFamily="34" charset="0"/>
              <a:buChar char="•"/>
            </a:pPr>
            <a:r>
              <a:rPr lang="pt-BR" sz="2800" b="0" i="0" u="none" strike="noStrike" baseline="0" dirty="0">
                <a:solidFill>
                  <a:srgbClr val="FFFFFF"/>
                </a:solidFill>
              </a:rPr>
              <a:t>or.</a:t>
            </a:r>
          </a:p>
          <a:p>
            <a:pPr marL="457200" indent="-457200" algn="just">
              <a:buFont typeface="Arial" panose="020B0604020202020204" pitchFamily="34" charset="0"/>
              <a:buChar char="•"/>
            </a:pPr>
            <a:r>
              <a:rPr lang="pt-BR" sz="2800" b="1" i="0" u="none" strike="noStrike" baseline="0" dirty="0">
                <a:solidFill>
                  <a:srgbClr val="FFFFFF"/>
                </a:solidFill>
              </a:rPr>
              <a:t>Figura</a:t>
            </a:r>
            <a:endParaRPr lang="pt-BR" sz="2800" dirty="0"/>
          </a:p>
        </p:txBody>
      </p:sp>
      <p:pic>
        <p:nvPicPr>
          <p:cNvPr id="3" name="Imagem 2">
            <a:extLst>
              <a:ext uri="{FF2B5EF4-FFF2-40B4-BE49-F238E27FC236}">
                <a16:creationId xmlns:a16="http://schemas.microsoft.com/office/drawing/2014/main" id="{130AFBDA-1834-F93F-39B2-4A1A8DC69670}"/>
              </a:ext>
            </a:extLst>
          </p:cNvPr>
          <p:cNvPicPr>
            <a:picLocks noChangeAspect="1"/>
          </p:cNvPicPr>
          <p:nvPr/>
        </p:nvPicPr>
        <p:blipFill>
          <a:blip r:embed="rId3"/>
          <a:stretch>
            <a:fillRect/>
          </a:stretch>
        </p:blipFill>
        <p:spPr>
          <a:xfrm>
            <a:off x="6248400" y="4000499"/>
            <a:ext cx="11360762" cy="5331178"/>
          </a:xfrm>
          <a:prstGeom prst="rect">
            <a:avLst/>
          </a:prstGeom>
        </p:spPr>
      </p:pic>
    </p:spTree>
    <p:extLst>
      <p:ext uri="{BB962C8B-B14F-4D97-AF65-F5344CB8AC3E}">
        <p14:creationId xmlns:p14="http://schemas.microsoft.com/office/powerpoint/2010/main" val="12669742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8357-DCEA-FE44-76D5-2E76DD1C3BD5}"/>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7651FE80-3469-76A8-F0C6-543610569EB0}"/>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6" name="CaixaDeTexto 5">
            <a:extLst>
              <a:ext uri="{FF2B5EF4-FFF2-40B4-BE49-F238E27FC236}">
                <a16:creationId xmlns:a16="http://schemas.microsoft.com/office/drawing/2014/main" id="{9A63594F-8D91-3BC1-670A-4CBC9892F0DE}"/>
              </a:ext>
            </a:extLst>
          </p:cNvPr>
          <p:cNvSpPr txBox="1"/>
          <p:nvPr/>
        </p:nvSpPr>
        <p:spPr>
          <a:xfrm>
            <a:off x="1306634" y="4000499"/>
            <a:ext cx="4713166" cy="4832092"/>
          </a:xfrm>
          <a:prstGeom prst="rect">
            <a:avLst/>
          </a:prstGeom>
          <a:noFill/>
        </p:spPr>
        <p:txBody>
          <a:bodyPr wrap="square">
            <a:spAutoFit/>
          </a:bodyPr>
          <a:lstStyle/>
          <a:p>
            <a:pPr marL="457200" indent="-457200" algn="just">
              <a:buFont typeface="Arial" panose="020B0604020202020204" pitchFamily="34" charset="0"/>
              <a:buChar char="•"/>
            </a:pPr>
            <a:r>
              <a:rPr lang="pt-BR" sz="2800" b="0" i="0" u="none" strike="noStrike" baseline="0" dirty="0">
                <a:solidFill>
                  <a:srgbClr val="585757"/>
                </a:solidFill>
              </a:rPr>
              <a:t>O elemento de link foi excluído por completo do </a:t>
            </a:r>
            <a:r>
              <a:rPr lang="pt-BR" sz="2800" b="0" i="0" u="none" strike="noStrike" baseline="0" dirty="0" err="1">
                <a:solidFill>
                  <a:srgbClr val="585757"/>
                </a:solidFill>
              </a:rPr>
              <a:t>HTML.</a:t>
            </a:r>
            <a:r>
              <a:rPr lang="pt-BR" sz="2800" b="0" i="0" u="none" strike="noStrike" baseline="0" dirty="0" err="1">
                <a:solidFill>
                  <a:srgbClr val="FFFFFF"/>
                </a:solidFill>
              </a:rPr>
              <a:t>or</a:t>
            </a:r>
            <a:r>
              <a:rPr lang="pt-BR" sz="2800" b="0" i="0" u="none" strike="noStrike" baseline="0" dirty="0">
                <a:solidFill>
                  <a:srgbClr val="FFFFFF"/>
                </a:solidFill>
              </a:rPr>
              <a:t>.</a:t>
            </a:r>
          </a:p>
          <a:p>
            <a:pPr marL="457200" indent="-457200" algn="just">
              <a:buFont typeface="Arial" panose="020B0604020202020204" pitchFamily="34" charset="0"/>
              <a:buChar char="•"/>
            </a:pPr>
            <a:endParaRPr lang="pt-BR" sz="2800" dirty="0">
              <a:solidFill>
                <a:srgbClr val="FFFFFF"/>
              </a:solidFill>
            </a:endParaRPr>
          </a:p>
          <a:p>
            <a:pPr marL="457200" indent="-457200" algn="just">
              <a:buFont typeface="Arial" panose="020B0604020202020204" pitchFamily="34" charset="0"/>
              <a:buChar char="•"/>
            </a:pPr>
            <a:r>
              <a:rPr lang="pt-BR" sz="2800" b="0" i="0" u="none" strike="noStrike" baseline="0" dirty="0">
                <a:solidFill>
                  <a:srgbClr val="585757"/>
                </a:solidFill>
              </a:rPr>
              <a:t>A verificação acima foi feita utilizando o Firefox, outros navegadores podem levar a resultados </a:t>
            </a:r>
            <a:r>
              <a:rPr lang="pt-BR" sz="2800" b="0" i="0" u="none" strike="noStrike" baseline="0" dirty="0" err="1">
                <a:solidFill>
                  <a:srgbClr val="585757"/>
                </a:solidFill>
              </a:rPr>
              <a:t>diferentes.</a:t>
            </a:r>
            <a:r>
              <a:rPr lang="pt-BR" sz="2800" b="1" i="0" u="none" strike="noStrike" baseline="0" dirty="0" err="1">
                <a:solidFill>
                  <a:srgbClr val="FFFFFF"/>
                </a:solidFill>
              </a:rPr>
              <a:t>Figura</a:t>
            </a:r>
            <a:endParaRPr lang="pt-BR" sz="2800" dirty="0"/>
          </a:p>
          <a:p>
            <a:pPr marL="457200" indent="-457200" algn="just">
              <a:buFont typeface="Arial" panose="020B0604020202020204" pitchFamily="34" charset="0"/>
              <a:buChar char="•"/>
            </a:pPr>
            <a:endParaRPr lang="pt-BR" sz="2800" b="0" i="0" u="none" strike="noStrike" baseline="0" dirty="0">
              <a:solidFill>
                <a:srgbClr val="FFFFFF"/>
              </a:solidFill>
            </a:endParaRPr>
          </a:p>
          <a:p>
            <a:pPr marL="457200" indent="-457200" algn="just">
              <a:buFont typeface="Arial" panose="020B0604020202020204" pitchFamily="34" charset="0"/>
              <a:buChar char="•"/>
            </a:pPr>
            <a:r>
              <a:rPr lang="pt-BR" sz="2800" b="1" i="0" u="none" strike="noStrike" baseline="0" dirty="0">
                <a:solidFill>
                  <a:srgbClr val="FFFFFF"/>
                </a:solidFill>
              </a:rPr>
              <a:t>Figura</a:t>
            </a:r>
            <a:endParaRPr lang="pt-BR" sz="2800" dirty="0"/>
          </a:p>
        </p:txBody>
      </p:sp>
      <p:pic>
        <p:nvPicPr>
          <p:cNvPr id="5" name="Imagem 4">
            <a:extLst>
              <a:ext uri="{FF2B5EF4-FFF2-40B4-BE49-F238E27FC236}">
                <a16:creationId xmlns:a16="http://schemas.microsoft.com/office/drawing/2014/main" id="{793B6A59-B0AE-0A46-B872-71B63A832617}"/>
              </a:ext>
            </a:extLst>
          </p:cNvPr>
          <p:cNvPicPr>
            <a:picLocks noChangeAspect="1"/>
          </p:cNvPicPr>
          <p:nvPr/>
        </p:nvPicPr>
        <p:blipFill>
          <a:blip r:embed="rId3"/>
          <a:stretch>
            <a:fillRect/>
          </a:stretch>
        </p:blipFill>
        <p:spPr>
          <a:xfrm>
            <a:off x="6655344" y="4756040"/>
            <a:ext cx="11225716" cy="3194160"/>
          </a:xfrm>
          <a:prstGeom prst="rect">
            <a:avLst/>
          </a:prstGeom>
        </p:spPr>
      </p:pic>
    </p:spTree>
    <p:extLst>
      <p:ext uri="{BB962C8B-B14F-4D97-AF65-F5344CB8AC3E}">
        <p14:creationId xmlns:p14="http://schemas.microsoft.com/office/powerpoint/2010/main" val="19498228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887B7-02A8-FDC4-887F-FA76D7352B97}"/>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D14511DF-3A6A-0D0C-C510-8C318FBA27AE}"/>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6" name="CaixaDeTexto 5">
            <a:extLst>
              <a:ext uri="{FF2B5EF4-FFF2-40B4-BE49-F238E27FC236}">
                <a16:creationId xmlns:a16="http://schemas.microsoft.com/office/drawing/2014/main" id="{CFC9AD07-F876-4C8E-93A0-002F8F16B85C}"/>
              </a:ext>
            </a:extLst>
          </p:cNvPr>
          <p:cNvSpPr txBox="1"/>
          <p:nvPr/>
        </p:nvSpPr>
        <p:spPr>
          <a:xfrm>
            <a:off x="1281234" y="3619500"/>
            <a:ext cx="15635166" cy="5693866"/>
          </a:xfrm>
          <a:prstGeom prst="rect">
            <a:avLst/>
          </a:prstGeom>
          <a:noFill/>
        </p:spPr>
        <p:txBody>
          <a:bodyPr wrap="square">
            <a:spAutoFit/>
          </a:bodyPr>
          <a:lstStyle/>
          <a:p>
            <a:pPr marL="457200" indent="-457200" algn="just">
              <a:buFont typeface="Arial" panose="020B0604020202020204" pitchFamily="34" charset="0"/>
              <a:buChar char="•"/>
            </a:pPr>
            <a:r>
              <a:rPr lang="pt-BR" sz="2800" b="0" i="0" u="none" strike="noStrike" baseline="0" dirty="0">
                <a:solidFill>
                  <a:srgbClr val="585757"/>
                </a:solidFill>
              </a:rPr>
              <a:t>Você já sabe que existem diferenças entre os navegadores, porém as diferenças estão diminuindo a cada ano. Mas a execução dos testes acima em um Internet Explorer ou no Chrome podem ter um resultado diferente?</a:t>
            </a:r>
          </a:p>
          <a:p>
            <a:pPr marL="457200" indent="-457200" algn="just">
              <a:buFont typeface="Arial" panose="020B0604020202020204" pitchFamily="34" charset="0"/>
              <a:buChar char="•"/>
            </a:pPr>
            <a:endParaRPr lang="pt-BR" sz="2800" b="0" i="0" u="none" strike="noStrike" baseline="0" dirty="0">
              <a:solidFill>
                <a:srgbClr val="585757"/>
              </a:solidFill>
            </a:endParaRPr>
          </a:p>
          <a:p>
            <a:pPr marL="457200" indent="-457200" algn="just">
              <a:buFont typeface="Arial" panose="020B0604020202020204" pitchFamily="34" charset="0"/>
              <a:buChar char="•"/>
            </a:pPr>
            <a:r>
              <a:rPr lang="pt-BR" sz="2800" b="0" i="0" u="none" strike="noStrike" baseline="0" dirty="0">
                <a:solidFill>
                  <a:srgbClr val="585757"/>
                </a:solidFill>
              </a:rPr>
              <a:t>Para obter essa resposta, execute o código HTML nos navegadores e inspecione o código utilizando o </a:t>
            </a:r>
            <a:r>
              <a:rPr lang="pt-BR" sz="2800" b="0" i="0" u="none" strike="noStrike" baseline="0" dirty="0" err="1">
                <a:solidFill>
                  <a:srgbClr val="585757"/>
                </a:solidFill>
              </a:rPr>
              <a:t>DevTools</a:t>
            </a:r>
            <a:r>
              <a:rPr lang="pt-BR" sz="2800" b="0" i="0" u="none" strike="noStrike" baseline="0" dirty="0">
                <a:solidFill>
                  <a:srgbClr val="585757"/>
                </a:solidFill>
              </a:rPr>
              <a:t>.</a:t>
            </a:r>
          </a:p>
          <a:p>
            <a:pPr marL="457200" indent="-457200" algn="just">
              <a:buFont typeface="Arial" panose="020B0604020202020204" pitchFamily="34" charset="0"/>
              <a:buChar char="•"/>
            </a:pPr>
            <a:endParaRPr lang="pt-BR" sz="2800" b="0" i="0" u="none" strike="noStrike" baseline="0" dirty="0">
              <a:solidFill>
                <a:srgbClr val="585757"/>
              </a:solidFill>
            </a:endParaRPr>
          </a:p>
          <a:p>
            <a:pPr marL="457200" indent="-457200" algn="just">
              <a:buFont typeface="Arial" panose="020B0604020202020204" pitchFamily="34" charset="0"/>
              <a:buChar char="•"/>
            </a:pPr>
            <a:r>
              <a:rPr lang="pt-BR" sz="2800" b="0" i="0" u="none" strike="noStrike" baseline="0" dirty="0">
                <a:solidFill>
                  <a:srgbClr val="585757"/>
                </a:solidFill>
              </a:rPr>
              <a:t>O </a:t>
            </a:r>
            <a:r>
              <a:rPr lang="pt-BR" sz="2800" b="0" i="0" u="none" strike="noStrike" baseline="0" dirty="0" err="1">
                <a:solidFill>
                  <a:srgbClr val="585757"/>
                </a:solidFill>
              </a:rPr>
              <a:t>DevTools</a:t>
            </a:r>
            <a:r>
              <a:rPr lang="pt-BR" sz="2800" b="0" i="0" u="none" strike="noStrike" baseline="0" dirty="0">
                <a:solidFill>
                  <a:srgbClr val="585757"/>
                </a:solidFill>
              </a:rPr>
              <a:t> deve ser utilizado para a verificação de erros pontuais no código. Para uma validação mais completa do seu HTML, com o objetivo de verificar se está bem escrito, a melhor estratégia é utilizar o serviço da W3C para validação de documentos, que se encontra no endereço: </a:t>
            </a:r>
            <a:r>
              <a:rPr lang="pt-BR" sz="2800" b="0" i="1" u="none" strike="noStrike" baseline="0" dirty="0">
                <a:solidFill>
                  <a:srgbClr val="585757"/>
                </a:solidFill>
              </a:rPr>
              <a:t>https://validator.w3.org/</a:t>
            </a:r>
            <a:endParaRPr lang="en-US" sz="2800" dirty="0"/>
          </a:p>
          <a:p>
            <a:pPr marL="457200" indent="-457200" algn="just">
              <a:buFont typeface="Arial" panose="020B0604020202020204" pitchFamily="34" charset="0"/>
              <a:buChar char="•"/>
            </a:pPr>
            <a:endParaRPr lang="pt-BR" sz="2800" b="0" i="0" u="none" strike="noStrike" baseline="0" dirty="0">
              <a:solidFill>
                <a:srgbClr val="FFFFFF"/>
              </a:solidFill>
            </a:endParaRPr>
          </a:p>
          <a:p>
            <a:pPr marL="457200" indent="-457200" algn="just">
              <a:buFont typeface="Arial" panose="020B0604020202020204" pitchFamily="34" charset="0"/>
              <a:buChar char="•"/>
            </a:pPr>
            <a:r>
              <a:rPr lang="pt-BR" sz="2800" b="1" i="0" u="none" strike="noStrike" baseline="0" dirty="0">
                <a:solidFill>
                  <a:srgbClr val="FFFFFF"/>
                </a:solidFill>
              </a:rPr>
              <a:t>Figura</a:t>
            </a:r>
            <a:endParaRPr lang="pt-BR" sz="2800" dirty="0"/>
          </a:p>
        </p:txBody>
      </p:sp>
    </p:spTree>
    <p:extLst>
      <p:ext uri="{BB962C8B-B14F-4D97-AF65-F5344CB8AC3E}">
        <p14:creationId xmlns:p14="http://schemas.microsoft.com/office/powerpoint/2010/main" val="25457835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141A9-6CAE-50DE-BDBB-1260F8EB0ADA}"/>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29288549-6BF5-B9CF-3219-8DD773E97AD8}"/>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pic>
        <p:nvPicPr>
          <p:cNvPr id="3" name="Imagem 2">
            <a:extLst>
              <a:ext uri="{FF2B5EF4-FFF2-40B4-BE49-F238E27FC236}">
                <a16:creationId xmlns:a16="http://schemas.microsoft.com/office/drawing/2014/main" id="{A93997BB-2978-22A8-3066-31C1F267208C}"/>
              </a:ext>
            </a:extLst>
          </p:cNvPr>
          <p:cNvPicPr>
            <a:picLocks noChangeAspect="1"/>
          </p:cNvPicPr>
          <p:nvPr/>
        </p:nvPicPr>
        <p:blipFill>
          <a:blip r:embed="rId3"/>
          <a:stretch>
            <a:fillRect/>
          </a:stretch>
        </p:blipFill>
        <p:spPr>
          <a:xfrm>
            <a:off x="5862007" y="4306712"/>
            <a:ext cx="9664579" cy="5158796"/>
          </a:xfrm>
          <a:prstGeom prst="rect">
            <a:avLst/>
          </a:prstGeom>
        </p:spPr>
      </p:pic>
    </p:spTree>
    <p:extLst>
      <p:ext uri="{BB962C8B-B14F-4D97-AF65-F5344CB8AC3E}">
        <p14:creationId xmlns:p14="http://schemas.microsoft.com/office/powerpoint/2010/main" val="2019807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7D180-9FDB-832C-6F2D-524367071423}"/>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E08E3612-A123-03C3-6A0B-441CAFFC2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98F41BC4-FE6C-6C8A-24E5-7D026C03FE70}"/>
              </a:ext>
            </a:extLst>
          </p:cNvPr>
          <p:cNvSpPr txBox="1"/>
          <p:nvPr/>
        </p:nvSpPr>
        <p:spPr>
          <a:xfrm>
            <a:off x="1186972" y="2022716"/>
            <a:ext cx="8153400" cy="1010341"/>
          </a:xfrm>
          <a:prstGeom prst="rect">
            <a:avLst/>
          </a:prstGeom>
          <a:noFill/>
        </p:spPr>
        <p:txBody>
          <a:bodyPr wrap="square">
            <a:spAutoFit/>
          </a:bodyPr>
          <a:lstStyle/>
          <a:p>
            <a:pPr>
              <a:lnSpc>
                <a:spcPct val="150000"/>
              </a:lnSpc>
            </a:pPr>
            <a:r>
              <a:rPr lang="pt-BR" sz="4400" b="1" i="0" dirty="0">
                <a:effectLst/>
                <a:ea typeface="Calibri" panose="020F0502020204030204" pitchFamily="34" charset="0"/>
                <a:cs typeface="Calibri" panose="020F0502020204030204" pitchFamily="34" charset="0"/>
              </a:rPr>
              <a:t>Introdução ao HTML</a:t>
            </a:r>
          </a:p>
        </p:txBody>
      </p:sp>
      <p:sp>
        <p:nvSpPr>
          <p:cNvPr id="3" name="AutoShape 2" descr="jupyter logo">
            <a:extLst>
              <a:ext uri="{FF2B5EF4-FFF2-40B4-BE49-F238E27FC236}">
                <a16:creationId xmlns:a16="http://schemas.microsoft.com/office/drawing/2014/main" id="{657357BE-5C37-6404-446D-4A5B2A7E4641}"/>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4" name="CaixaDeTexto 3">
            <a:extLst>
              <a:ext uri="{FF2B5EF4-FFF2-40B4-BE49-F238E27FC236}">
                <a16:creationId xmlns:a16="http://schemas.microsoft.com/office/drawing/2014/main" id="{1CD394E2-AE97-59E7-2F6B-337AD2F94736}"/>
              </a:ext>
            </a:extLst>
          </p:cNvPr>
          <p:cNvSpPr txBox="1"/>
          <p:nvPr/>
        </p:nvSpPr>
        <p:spPr>
          <a:xfrm>
            <a:off x="1224817" y="3770943"/>
            <a:ext cx="15838366" cy="4401205"/>
          </a:xfrm>
          <a:prstGeom prst="rect">
            <a:avLst/>
          </a:prstGeom>
          <a:noFill/>
        </p:spPr>
        <p:txBody>
          <a:bodyPr wrap="square">
            <a:spAutoFit/>
          </a:bodyPr>
          <a:lstStyle/>
          <a:p>
            <a:pPr marL="457200" indent="-457200">
              <a:buFont typeface="Arial" panose="020B0604020202020204" pitchFamily="34" charset="0"/>
              <a:buChar char="•"/>
            </a:pPr>
            <a:r>
              <a:rPr lang="pt-BR" sz="2800" b="1" dirty="0"/>
              <a:t>Vantagens do HTML5</a:t>
            </a:r>
          </a:p>
          <a:p>
            <a:pPr marL="457200" indent="-457200">
              <a:buFont typeface="Arial" panose="020B0604020202020204" pitchFamily="34" charset="0"/>
              <a:buChar char="•"/>
            </a:pPr>
            <a:endParaRPr lang="pt-BR" sz="2800" b="1" dirty="0"/>
          </a:p>
          <a:p>
            <a:pPr marL="914400" lvl="1" indent="-457200">
              <a:buFont typeface="Arial" panose="020B0604020202020204" pitchFamily="34" charset="0"/>
              <a:buChar char="•"/>
            </a:pPr>
            <a:r>
              <a:rPr lang="pt-BR" sz="2800" b="1" dirty="0"/>
              <a:t>Eliminação de plug-ins como Adobe Flash e Java </a:t>
            </a:r>
            <a:r>
              <a:rPr lang="pt-BR" sz="2800" b="1" dirty="0" err="1"/>
              <a:t>Applet</a:t>
            </a:r>
            <a:r>
              <a:rPr lang="pt-BR" sz="2800" b="1" dirty="0"/>
              <a:t> para conteúdo multimídia.</a:t>
            </a:r>
          </a:p>
          <a:p>
            <a:pPr marL="457200" indent="-457200">
              <a:buFont typeface="Arial" panose="020B0604020202020204" pitchFamily="34" charset="0"/>
              <a:buChar char="•"/>
            </a:pPr>
            <a:endParaRPr lang="pt-BR" sz="2800" b="1" dirty="0"/>
          </a:p>
          <a:p>
            <a:pPr marL="914400" lvl="1" indent="-457200">
              <a:buFont typeface="Arial" panose="020B0604020202020204" pitchFamily="34" charset="0"/>
              <a:buChar char="•"/>
            </a:pPr>
            <a:r>
              <a:rPr lang="pt-BR" sz="2800" b="1" dirty="0"/>
              <a:t>Amplamente adotado pela comunidade de desenvolvedores.</a:t>
            </a:r>
          </a:p>
          <a:p>
            <a:pPr marL="457200" indent="-457200">
              <a:buFont typeface="Arial" panose="020B0604020202020204" pitchFamily="34" charset="0"/>
              <a:buChar char="•"/>
            </a:pPr>
            <a:endParaRPr lang="pt-BR" sz="2800" b="1" dirty="0"/>
          </a:p>
          <a:p>
            <a:pPr marL="914400" lvl="1" indent="-457200">
              <a:buFont typeface="Arial" panose="020B0604020202020204" pitchFamily="34" charset="0"/>
              <a:buChar char="•"/>
            </a:pPr>
            <a:r>
              <a:rPr lang="pt-BR" sz="2800" b="1" dirty="0"/>
              <a:t>Tema frequente em artigos e livros de desenvolvimento web.</a:t>
            </a:r>
          </a:p>
          <a:p>
            <a:pPr marL="457200" indent="-457200">
              <a:buFont typeface="Arial" panose="020B0604020202020204" pitchFamily="34" charset="0"/>
              <a:buChar char="•"/>
            </a:pPr>
            <a:endParaRPr lang="pt-BR" sz="2800" b="1" dirty="0"/>
          </a:p>
          <a:p>
            <a:pPr marL="914400" lvl="1" indent="-457200">
              <a:buFont typeface="Arial" panose="020B0604020202020204" pitchFamily="34" charset="0"/>
              <a:buChar char="•"/>
            </a:pPr>
            <a:endParaRPr lang="pt-BR" sz="2800" b="1" dirty="0"/>
          </a:p>
          <a:p>
            <a:pPr marL="457200" indent="-457200">
              <a:buFont typeface="Arial" panose="020B0604020202020204" pitchFamily="34" charset="0"/>
              <a:buChar char="•"/>
            </a:pPr>
            <a:endParaRPr lang="pt-BR" sz="2800" dirty="0"/>
          </a:p>
        </p:txBody>
      </p:sp>
    </p:spTree>
    <p:extLst>
      <p:ext uri="{BB962C8B-B14F-4D97-AF65-F5344CB8AC3E}">
        <p14:creationId xmlns:p14="http://schemas.microsoft.com/office/powerpoint/2010/main" val="2162373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07B7E-427B-99C7-D86E-764B23C2E319}"/>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9114EF94-0B18-5F0F-DD63-D88640CDDBFB}"/>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5" name="CaixaDeTexto 4">
            <a:extLst>
              <a:ext uri="{FF2B5EF4-FFF2-40B4-BE49-F238E27FC236}">
                <a16:creationId xmlns:a16="http://schemas.microsoft.com/office/drawing/2014/main" id="{A7B8C752-5E46-6B11-5D95-1CCCB09BBCB6}"/>
              </a:ext>
            </a:extLst>
          </p:cNvPr>
          <p:cNvSpPr txBox="1"/>
          <p:nvPr/>
        </p:nvSpPr>
        <p:spPr>
          <a:xfrm>
            <a:off x="1600200" y="4152900"/>
            <a:ext cx="14249400" cy="3108543"/>
          </a:xfrm>
          <a:prstGeom prst="rect">
            <a:avLst/>
          </a:prstGeom>
          <a:noFill/>
        </p:spPr>
        <p:txBody>
          <a:bodyPr wrap="square">
            <a:spAutoFit/>
          </a:bodyPr>
          <a:lstStyle/>
          <a:p>
            <a:pPr marL="457200" indent="-457200" algn="just">
              <a:buFont typeface="Arial" panose="020B0604020202020204" pitchFamily="34" charset="0"/>
              <a:buChar char="•"/>
            </a:pPr>
            <a:r>
              <a:rPr lang="pt-BR" sz="2800" dirty="0"/>
              <a:t>O funcionamento é simples, você fornece a URL da sua página (aba </a:t>
            </a:r>
            <a:r>
              <a:rPr lang="pt-BR" sz="2800" dirty="0" err="1"/>
              <a:t>Validate</a:t>
            </a:r>
            <a:r>
              <a:rPr lang="pt-BR" sz="2800" dirty="0"/>
              <a:t> </a:t>
            </a:r>
            <a:r>
              <a:rPr lang="pt-BR" sz="2800" dirty="0" err="1"/>
              <a:t>by</a:t>
            </a:r>
            <a:r>
              <a:rPr lang="pt-BR" sz="2800" dirty="0"/>
              <a:t> URI) ou pode fazer o upload do seu arquivo HTML (aba Validade </a:t>
            </a:r>
            <a:r>
              <a:rPr lang="pt-BR" sz="2800" dirty="0" err="1"/>
              <a:t>by</a:t>
            </a:r>
            <a:r>
              <a:rPr lang="pt-BR" sz="2800" dirty="0"/>
              <a:t> File Upload) ou pode inserir o código diretamente na ferramenta (aba Validade </a:t>
            </a:r>
            <a:r>
              <a:rPr lang="pt-BR" sz="2800" dirty="0" err="1"/>
              <a:t>by</a:t>
            </a:r>
            <a:r>
              <a:rPr lang="pt-BR" sz="2800" dirty="0"/>
              <a:t> Direct Input).</a:t>
            </a:r>
          </a:p>
          <a:p>
            <a:pPr marL="457200" indent="-457200" algn="just">
              <a:buFont typeface="Arial" panose="020B0604020202020204" pitchFamily="34" charset="0"/>
              <a:buChar char="•"/>
            </a:pPr>
            <a:endParaRPr lang="pt-BR" sz="2800" dirty="0"/>
          </a:p>
          <a:p>
            <a:pPr marL="457200" indent="-457200" algn="just">
              <a:buFont typeface="Arial" panose="020B0604020202020204" pitchFamily="34" charset="0"/>
              <a:buChar char="•"/>
            </a:pPr>
            <a:r>
              <a:rPr lang="pt-BR" sz="2800" dirty="0"/>
              <a:t>Para realizar a validação no código descrito acima, digite a URL do seu projeto no campo “</a:t>
            </a:r>
            <a:r>
              <a:rPr lang="pt-BR" sz="2800" dirty="0" err="1"/>
              <a:t>Address</a:t>
            </a:r>
            <a:r>
              <a:rPr lang="pt-BR" sz="2800" dirty="0"/>
              <a:t>”, por exemplo: https://repl.it/@Fbricadede/depurando-html Em seguida, clique em “</a:t>
            </a:r>
            <a:r>
              <a:rPr lang="pt-BR" sz="2800" dirty="0" err="1"/>
              <a:t>Check</a:t>
            </a:r>
            <a:r>
              <a:rPr lang="pt-BR" sz="2800" dirty="0"/>
              <a:t>”. A seguinte lista de erros e avisos é exibida:</a:t>
            </a:r>
          </a:p>
        </p:txBody>
      </p:sp>
    </p:spTree>
    <p:extLst>
      <p:ext uri="{BB962C8B-B14F-4D97-AF65-F5344CB8AC3E}">
        <p14:creationId xmlns:p14="http://schemas.microsoft.com/office/powerpoint/2010/main" val="2188572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8AFEC-1F8B-1B88-FAFB-C9D04268E813}"/>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9B70BAAE-C989-B828-CCA0-1927383D6FEE}"/>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7" name="CaixaDeTexto 6">
            <a:extLst>
              <a:ext uri="{FF2B5EF4-FFF2-40B4-BE49-F238E27FC236}">
                <a16:creationId xmlns:a16="http://schemas.microsoft.com/office/drawing/2014/main" id="{0E1275BF-1B7F-DC4F-F9D8-FBF8E12346C5}"/>
              </a:ext>
            </a:extLst>
          </p:cNvPr>
          <p:cNvSpPr txBox="1"/>
          <p:nvPr/>
        </p:nvSpPr>
        <p:spPr>
          <a:xfrm>
            <a:off x="1306634" y="3619500"/>
            <a:ext cx="16066966" cy="5631735"/>
          </a:xfrm>
          <a:prstGeom prst="rect">
            <a:avLst/>
          </a:prstGeom>
          <a:noFill/>
        </p:spPr>
        <p:txBody>
          <a:bodyPr wrap="square">
            <a:spAutoFit/>
          </a:bodyPr>
          <a:lstStyle/>
          <a:p>
            <a:pPr marL="457200"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Depurando Código HTML</a:t>
            </a:r>
          </a:p>
          <a:p>
            <a:pPr marL="457200" indent="-457200">
              <a:buFont typeface="Arial" panose="020B0604020202020204" pitchFamily="34" charset="0"/>
              <a:buChar char="•"/>
            </a:pPr>
            <a:endParaRPr lang="pt-BR" sz="2800" b="1" i="0" dirty="0">
              <a:effectLst/>
              <a:ea typeface="Calibri" panose="020F0502020204030204" pitchFamily="34" charset="0"/>
              <a:cs typeface="Calibri" panose="020F0502020204030204" pitchFamily="34" charset="0"/>
            </a:endParaRPr>
          </a:p>
          <a:p>
            <a:pPr marL="914400" lvl="1" indent="-457200">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Objetivo: Identificar e corrigir erros em páginas HTML.</a:t>
            </a:r>
          </a:p>
          <a:p>
            <a:pPr marL="914400" lvl="1" indent="-457200">
              <a:buFont typeface="Arial" panose="020B0604020202020204" pitchFamily="34" charset="0"/>
              <a:buChar char="•"/>
            </a:pPr>
            <a:endParaRPr lang="pt-BR" sz="2800" b="1" i="0" dirty="0">
              <a:effectLst/>
              <a:ea typeface="Calibri" panose="020F0502020204030204" pitchFamily="34" charset="0"/>
              <a:cs typeface="Calibri" panose="020F0502020204030204" pitchFamily="34" charset="0"/>
            </a:endParaRPr>
          </a:p>
          <a:p>
            <a:pPr marL="914400" lvl="1" indent="-457200">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Desafio: HTML é uma linguagem permissiva, ou seja, navegadores exibem páginas mesmo com erros de sintaxe.</a:t>
            </a:r>
          </a:p>
          <a:p>
            <a:pPr marL="914400" lvl="1" indent="-457200">
              <a:buFont typeface="Arial" panose="020B0604020202020204" pitchFamily="34" charset="0"/>
              <a:buChar char="•"/>
            </a:pPr>
            <a:endParaRPr lang="pt-BR" sz="2800" b="1" i="0" dirty="0">
              <a:effectLst/>
              <a:ea typeface="Calibri" panose="020F0502020204030204" pitchFamily="34" charset="0"/>
              <a:cs typeface="Calibri" panose="020F0502020204030204" pitchFamily="34" charset="0"/>
            </a:endParaRPr>
          </a:p>
          <a:p>
            <a:pPr marL="914400" lvl="1" indent="-457200">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Ferramentas:</a:t>
            </a:r>
          </a:p>
          <a:p>
            <a:pPr marL="1371600" lvl="2" indent="-457200">
              <a:buFont typeface="Arial" panose="020B0604020202020204" pitchFamily="34" charset="0"/>
              <a:buChar char="•"/>
            </a:pPr>
            <a:r>
              <a:rPr lang="pt-BR" sz="2800" b="1" i="0" dirty="0" err="1">
                <a:effectLst/>
                <a:ea typeface="Calibri" panose="020F0502020204030204" pitchFamily="34" charset="0"/>
                <a:cs typeface="Calibri" panose="020F0502020204030204" pitchFamily="34" charset="0"/>
              </a:rPr>
              <a:t>DevTools</a:t>
            </a:r>
            <a:r>
              <a:rPr lang="pt-BR" sz="2800" b="1" i="0" dirty="0">
                <a:effectLst/>
                <a:ea typeface="Calibri" panose="020F0502020204030204" pitchFamily="34" charset="0"/>
                <a:cs typeface="Calibri" panose="020F0502020204030204" pitchFamily="34" charset="0"/>
              </a:rPr>
              <a:t> (Ferramentas do Desenvolvedor).</a:t>
            </a:r>
          </a:p>
          <a:p>
            <a:pPr marL="1371600" lvl="2" indent="-457200">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Validador de HTML da W3C.</a:t>
            </a:r>
          </a:p>
          <a:p>
            <a:pPr marL="457200" indent="-457200">
              <a:lnSpc>
                <a:spcPct val="150000"/>
              </a:lnSpc>
              <a:buFont typeface="Arial" panose="020B0604020202020204" pitchFamily="34" charset="0"/>
              <a:buChar char="•"/>
            </a:pPr>
            <a:endParaRPr lang="pt-BR" sz="2800" b="1" i="0" dirty="0">
              <a:effectLst/>
              <a:ea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endParaRPr lang="pt-BR" sz="2800" b="1"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20138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EFA58E-5862-DE33-5CEA-E62B703F9521}"/>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BDAC48CC-3325-E90C-661D-0C77BB167B19}"/>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7" name="CaixaDeTexto 6">
            <a:extLst>
              <a:ext uri="{FF2B5EF4-FFF2-40B4-BE49-F238E27FC236}">
                <a16:creationId xmlns:a16="http://schemas.microsoft.com/office/drawing/2014/main" id="{A435738D-354C-A39A-45AD-026417B19CDD}"/>
              </a:ext>
            </a:extLst>
          </p:cNvPr>
          <p:cNvSpPr txBox="1"/>
          <p:nvPr/>
        </p:nvSpPr>
        <p:spPr>
          <a:xfrm>
            <a:off x="1306634" y="3619500"/>
            <a:ext cx="15076366" cy="6708952"/>
          </a:xfrm>
          <a:prstGeom prst="rect">
            <a:avLst/>
          </a:prstGeom>
          <a:noFill/>
        </p:spPr>
        <p:txBody>
          <a:bodyPr wrap="square">
            <a:spAutoFit/>
          </a:bodyPr>
          <a:lstStyle/>
          <a:p>
            <a:pPr marL="457200"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Por que o HTML é Permissivo?</a:t>
            </a:r>
          </a:p>
          <a:p>
            <a:pPr marL="457200" indent="-457200" algn="just">
              <a:buFont typeface="Arial" panose="020B0604020202020204" pitchFamily="34" charset="0"/>
              <a:buChar char="•"/>
            </a:pPr>
            <a:endParaRPr lang="pt-BR" sz="2800" b="1" i="0" dirty="0">
              <a:effectLst/>
              <a:ea typeface="Calibri" panose="020F0502020204030204" pitchFamily="34" charset="0"/>
              <a:cs typeface="Calibri" panose="020F0502020204030204" pitchFamily="34" charset="0"/>
            </a:endParaRPr>
          </a:p>
          <a:p>
            <a:pPr marL="914400" lvl="1"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Histórico:</a:t>
            </a:r>
          </a:p>
          <a:p>
            <a:pPr marL="1371600" lvl="2"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A web foi criada para ser acessível, mesmo com erros de sintaxe.</a:t>
            </a:r>
          </a:p>
          <a:p>
            <a:pPr marL="1371600" lvl="2"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Priorizou-se a publicação de conteúdo sobre a correção absoluta da sintaxe.</a:t>
            </a:r>
          </a:p>
          <a:p>
            <a:pPr marL="914400" lvl="1" indent="-457200" algn="just">
              <a:buFont typeface="Arial" panose="020B0604020202020204" pitchFamily="34" charset="0"/>
              <a:buChar char="•"/>
            </a:pPr>
            <a:endParaRPr lang="pt-BR" sz="2800" b="1" i="0" dirty="0">
              <a:effectLst/>
              <a:ea typeface="Calibri" panose="020F0502020204030204" pitchFamily="34" charset="0"/>
              <a:cs typeface="Calibri" panose="020F0502020204030204" pitchFamily="34" charset="0"/>
            </a:endParaRPr>
          </a:p>
          <a:p>
            <a:pPr marL="914400" lvl="1"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Consequência:</a:t>
            </a:r>
          </a:p>
          <a:p>
            <a:pPr marL="1371600" lvl="2"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Navegadores tentam corrigir erros automaticamente.</a:t>
            </a:r>
          </a:p>
          <a:p>
            <a:pPr marL="1371600" lvl="2"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Resultados podem ser inesperados.</a:t>
            </a:r>
          </a:p>
          <a:p>
            <a:pPr marL="1371600" lvl="2" indent="-457200" algn="just">
              <a:buFont typeface="Arial" panose="020B0604020202020204" pitchFamily="34" charset="0"/>
              <a:buChar char="•"/>
            </a:pPr>
            <a:endParaRPr lang="pt-BR" sz="2800" b="1" dirty="0">
              <a:ea typeface="Calibri" panose="020F0502020204030204" pitchFamily="34" charset="0"/>
              <a:cs typeface="Calibri" panose="020F0502020204030204" pitchFamily="34" charset="0"/>
            </a:endParaRPr>
          </a:p>
          <a:p>
            <a:pPr marL="914400" lvl="1"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Exemplo: </a:t>
            </a:r>
          </a:p>
          <a:p>
            <a:pPr marL="1371600" lvl="2"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hlinkClick r:id="rId3"/>
              </a:rPr>
              <a:t>https://github.com/LeonardoVieiraGuimaraes/ProgramacaoWeb/blob/main/Aula03/exemplo_depurando.html</a:t>
            </a:r>
            <a:endParaRPr lang="pt-BR" sz="2800" b="1" dirty="0">
              <a:ea typeface="Calibri" panose="020F0502020204030204" pitchFamily="34" charset="0"/>
              <a:cs typeface="Calibri" panose="020F0502020204030204" pitchFamily="34" charset="0"/>
            </a:endParaRPr>
          </a:p>
          <a:p>
            <a:pPr marL="914400" lvl="1" indent="-457200" algn="just">
              <a:buFont typeface="Arial" panose="020B0604020202020204" pitchFamily="34" charset="0"/>
              <a:buChar char="•"/>
            </a:pPr>
            <a:endParaRPr lang="pt-BR" sz="2800" b="1" i="0" dirty="0">
              <a:effectLst/>
              <a:ea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endParaRPr lang="pt-BR" sz="2800" b="1"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935941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9155ED4-CB5E-61F3-01C1-5D238302F68B}"/>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EC9C3990-D28C-E48D-C882-801F84728CF3}"/>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7" name="CaixaDeTexto 6">
            <a:extLst>
              <a:ext uri="{FF2B5EF4-FFF2-40B4-BE49-F238E27FC236}">
                <a16:creationId xmlns:a16="http://schemas.microsoft.com/office/drawing/2014/main" id="{CE54EB1D-5F3B-92D4-68D4-133EC93B13C0}"/>
              </a:ext>
            </a:extLst>
          </p:cNvPr>
          <p:cNvSpPr txBox="1"/>
          <p:nvPr/>
        </p:nvSpPr>
        <p:spPr>
          <a:xfrm>
            <a:off x="1306634" y="3314700"/>
            <a:ext cx="15838366" cy="6124754"/>
          </a:xfrm>
          <a:prstGeom prst="rect">
            <a:avLst/>
          </a:prstGeom>
          <a:noFill/>
        </p:spPr>
        <p:txBody>
          <a:bodyPr wrap="square">
            <a:spAutoFit/>
          </a:bodyPr>
          <a:lstStyle/>
          <a:p>
            <a:pPr marL="457200"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Erros Comuns em HTML</a:t>
            </a:r>
          </a:p>
          <a:p>
            <a:pPr marL="914400" lvl="1" indent="-457200" algn="just">
              <a:buFont typeface="Arial" panose="020B0604020202020204" pitchFamily="34" charset="0"/>
              <a:buChar char="•"/>
            </a:pPr>
            <a:endParaRPr lang="pt-BR" sz="2800" b="1" i="0" dirty="0">
              <a:effectLst/>
              <a:ea typeface="Calibri" panose="020F0502020204030204" pitchFamily="34" charset="0"/>
              <a:cs typeface="Calibri" panose="020F0502020204030204" pitchFamily="34" charset="0"/>
            </a:endParaRPr>
          </a:p>
          <a:p>
            <a:pPr marL="914400" lvl="1" indent="-457200" algn="just">
              <a:buFont typeface="Arial" panose="020B0604020202020204" pitchFamily="34" charset="0"/>
              <a:buChar char="•"/>
            </a:pPr>
            <a:r>
              <a:rPr lang="pt-BR" sz="2800" b="1" i="0" dirty="0" err="1">
                <a:effectLst/>
                <a:ea typeface="Calibri" panose="020F0502020204030204" pitchFamily="34" charset="0"/>
                <a:cs typeface="Calibri" panose="020F0502020204030204" pitchFamily="34" charset="0"/>
              </a:rPr>
              <a:t>Tags</a:t>
            </a:r>
            <a:r>
              <a:rPr lang="pt-BR" sz="2800" b="1" i="0" dirty="0">
                <a:effectLst/>
                <a:ea typeface="Calibri" panose="020F0502020204030204" pitchFamily="34" charset="0"/>
                <a:cs typeface="Calibri" panose="020F0502020204030204" pitchFamily="34" charset="0"/>
              </a:rPr>
              <a:t> não fechadas:</a:t>
            </a:r>
          </a:p>
          <a:p>
            <a:pPr marL="1371600" lvl="2"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Exemplo: &lt;p&gt;Texto sem fechamento.</a:t>
            </a:r>
          </a:p>
          <a:p>
            <a:pPr marL="1371600" lvl="2"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Navegador tenta inferir o fechamento.</a:t>
            </a:r>
          </a:p>
          <a:p>
            <a:pPr marL="914400" lvl="1" indent="-457200" algn="just">
              <a:buFont typeface="Arial" panose="020B0604020202020204" pitchFamily="34" charset="0"/>
              <a:buChar char="•"/>
            </a:pPr>
            <a:endParaRPr lang="pt-BR" sz="2800" b="1" i="0" dirty="0">
              <a:effectLst/>
              <a:ea typeface="Calibri" panose="020F0502020204030204" pitchFamily="34" charset="0"/>
              <a:cs typeface="Calibri" panose="020F0502020204030204" pitchFamily="34" charset="0"/>
            </a:endParaRPr>
          </a:p>
          <a:p>
            <a:pPr marL="914400" lvl="1"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Elementos mal aninhados:</a:t>
            </a:r>
          </a:p>
          <a:p>
            <a:pPr marL="1371600" lvl="2"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Exemplo: &lt;</a:t>
            </a:r>
            <a:r>
              <a:rPr lang="pt-BR" sz="2800" b="1" i="0" dirty="0" err="1">
                <a:effectLst/>
                <a:ea typeface="Calibri" panose="020F0502020204030204" pitchFamily="34" charset="0"/>
                <a:cs typeface="Calibri" panose="020F0502020204030204" pitchFamily="34" charset="0"/>
              </a:rPr>
              <a:t>strong</a:t>
            </a:r>
            <a:r>
              <a:rPr lang="pt-BR" sz="2800" b="1" i="0" dirty="0">
                <a:effectLst/>
                <a:ea typeface="Calibri" panose="020F0502020204030204" pitchFamily="34" charset="0"/>
                <a:cs typeface="Calibri" panose="020F0502020204030204" pitchFamily="34" charset="0"/>
              </a:rPr>
              <a:t>&gt;&lt;em&gt;&lt;/</a:t>
            </a:r>
            <a:r>
              <a:rPr lang="pt-BR" sz="2800" b="1" i="0" dirty="0" err="1">
                <a:effectLst/>
                <a:ea typeface="Calibri" panose="020F0502020204030204" pitchFamily="34" charset="0"/>
                <a:cs typeface="Calibri" panose="020F0502020204030204" pitchFamily="34" charset="0"/>
              </a:rPr>
              <a:t>strong</a:t>
            </a:r>
            <a:r>
              <a:rPr lang="pt-BR" sz="2800" b="1" i="0" dirty="0">
                <a:effectLst/>
                <a:ea typeface="Calibri" panose="020F0502020204030204" pitchFamily="34" charset="0"/>
                <a:cs typeface="Calibri" panose="020F0502020204030204" pitchFamily="34" charset="0"/>
              </a:rPr>
              <a:t>&gt;&lt;/em&gt;.</a:t>
            </a:r>
          </a:p>
          <a:p>
            <a:pPr marL="1371600" lvl="2"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Resultado: Formatação incorreta.</a:t>
            </a:r>
          </a:p>
          <a:p>
            <a:pPr marL="914400" lvl="1" indent="-457200" algn="just">
              <a:buFont typeface="Arial" panose="020B0604020202020204" pitchFamily="34" charset="0"/>
              <a:buChar char="•"/>
            </a:pPr>
            <a:endParaRPr lang="pt-BR" sz="2800" b="1" i="0" dirty="0">
              <a:effectLst/>
              <a:ea typeface="Calibri" panose="020F0502020204030204" pitchFamily="34" charset="0"/>
              <a:cs typeface="Calibri" panose="020F0502020204030204" pitchFamily="34" charset="0"/>
            </a:endParaRPr>
          </a:p>
          <a:p>
            <a:pPr marL="914400" lvl="1"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Atributos não fechados:</a:t>
            </a:r>
          </a:p>
          <a:p>
            <a:pPr marL="1371600" lvl="2"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Exemplo: &lt;a </a:t>
            </a:r>
            <a:r>
              <a:rPr lang="pt-BR" sz="2800" b="1" i="0" dirty="0" err="1">
                <a:effectLst/>
                <a:ea typeface="Calibri" panose="020F0502020204030204" pitchFamily="34" charset="0"/>
                <a:cs typeface="Calibri" panose="020F0502020204030204" pitchFamily="34" charset="0"/>
              </a:rPr>
              <a:t>href</a:t>
            </a:r>
            <a:r>
              <a:rPr lang="pt-BR" sz="2800" b="1" i="0" dirty="0">
                <a:effectLst/>
                <a:ea typeface="Calibri" panose="020F0502020204030204" pitchFamily="34" charset="0"/>
                <a:cs typeface="Calibri" panose="020F0502020204030204" pitchFamily="34" charset="0"/>
              </a:rPr>
              <a:t>="https://exemplo.com&gt;Link.</a:t>
            </a:r>
          </a:p>
          <a:p>
            <a:pPr marL="1371600" lvl="2"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Resultado: Link não exibido.</a:t>
            </a:r>
          </a:p>
          <a:p>
            <a:pPr marL="914400" lvl="1"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Impacto: Página pode funcionar, mas com comportamentos inesperados.</a:t>
            </a:r>
          </a:p>
        </p:txBody>
      </p:sp>
    </p:spTree>
    <p:extLst>
      <p:ext uri="{BB962C8B-B14F-4D97-AF65-F5344CB8AC3E}">
        <p14:creationId xmlns:p14="http://schemas.microsoft.com/office/powerpoint/2010/main" val="16778676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A24B87C-29E1-38FF-522D-5E6BC3A99DD9}"/>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F0155121-C3B0-AC8D-5867-2731EEE40017}"/>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7" name="CaixaDeTexto 6">
            <a:extLst>
              <a:ext uri="{FF2B5EF4-FFF2-40B4-BE49-F238E27FC236}">
                <a16:creationId xmlns:a16="http://schemas.microsoft.com/office/drawing/2014/main" id="{0B47C628-7BA2-A780-24EB-24D777955A2E}"/>
              </a:ext>
            </a:extLst>
          </p:cNvPr>
          <p:cNvSpPr txBox="1"/>
          <p:nvPr/>
        </p:nvSpPr>
        <p:spPr>
          <a:xfrm>
            <a:off x="1306634" y="3314700"/>
            <a:ext cx="15838366" cy="5693866"/>
          </a:xfrm>
          <a:prstGeom prst="rect">
            <a:avLst/>
          </a:prstGeom>
          <a:noFill/>
        </p:spPr>
        <p:txBody>
          <a:bodyPr wrap="square">
            <a:spAutoFit/>
          </a:bodyPr>
          <a:lstStyle/>
          <a:p>
            <a:pPr marL="457200"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Ferramentas de Depuração</a:t>
            </a:r>
          </a:p>
          <a:p>
            <a:pPr marL="457200" indent="-457200" algn="just">
              <a:buFont typeface="Arial" panose="020B0604020202020204" pitchFamily="34" charset="0"/>
              <a:buChar char="•"/>
            </a:pPr>
            <a:endParaRPr lang="pt-BR" sz="2800" b="1" dirty="0">
              <a:ea typeface="Calibri" panose="020F0502020204030204" pitchFamily="34" charset="0"/>
              <a:cs typeface="Calibri" panose="020F0502020204030204" pitchFamily="34" charset="0"/>
            </a:endParaRPr>
          </a:p>
          <a:p>
            <a:pPr marL="914400" lvl="1" indent="-457200" algn="just">
              <a:buFont typeface="Arial" panose="020B0604020202020204" pitchFamily="34" charset="0"/>
              <a:buChar char="•"/>
            </a:pPr>
            <a:r>
              <a:rPr lang="pt-BR" sz="2800" b="1" i="0" dirty="0" err="1">
                <a:effectLst/>
                <a:ea typeface="Calibri" panose="020F0502020204030204" pitchFamily="34" charset="0"/>
                <a:cs typeface="Calibri" panose="020F0502020204030204" pitchFamily="34" charset="0"/>
              </a:rPr>
              <a:t>DevTools</a:t>
            </a:r>
            <a:r>
              <a:rPr lang="pt-BR" sz="2800" b="1" i="0" dirty="0">
                <a:effectLst/>
                <a:ea typeface="Calibri" panose="020F0502020204030204" pitchFamily="34" charset="0"/>
                <a:cs typeface="Calibri" panose="020F0502020204030204" pitchFamily="34" charset="0"/>
              </a:rPr>
              <a:t> (Ferramentas do Desenvolvedor)</a:t>
            </a:r>
          </a:p>
          <a:p>
            <a:pPr marL="1371600" lvl="2"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Disponível em: Chrome, Firefox, Safari, Edge, Opera.</a:t>
            </a:r>
          </a:p>
          <a:p>
            <a:pPr marL="1371600" lvl="2" indent="-457200" algn="just">
              <a:buFont typeface="Arial" panose="020B0604020202020204" pitchFamily="34" charset="0"/>
              <a:buChar char="•"/>
            </a:pPr>
            <a:endParaRPr lang="pt-BR" sz="2800" b="1" i="0" dirty="0">
              <a:effectLst/>
              <a:ea typeface="Calibri" panose="020F0502020204030204" pitchFamily="34" charset="0"/>
              <a:cs typeface="Calibri" panose="020F0502020204030204" pitchFamily="34" charset="0"/>
            </a:endParaRPr>
          </a:p>
          <a:p>
            <a:pPr marL="1371600" lvl="2"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Como acessar:</a:t>
            </a:r>
          </a:p>
          <a:p>
            <a:pPr marL="1828800" lvl="3"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Teclado: Ctrl + Shift + I (Windows) ou </a:t>
            </a:r>
            <a:r>
              <a:rPr lang="pt-BR" sz="2800" b="1" i="0" dirty="0" err="1">
                <a:effectLst/>
                <a:ea typeface="Calibri" panose="020F0502020204030204" pitchFamily="34" charset="0"/>
                <a:cs typeface="Calibri" panose="020F0502020204030204" pitchFamily="34" charset="0"/>
              </a:rPr>
              <a:t>Cmd</a:t>
            </a:r>
            <a:r>
              <a:rPr lang="pt-BR" sz="2800" b="1" i="0" dirty="0">
                <a:effectLst/>
                <a:ea typeface="Calibri" panose="020F0502020204030204" pitchFamily="34" charset="0"/>
                <a:cs typeface="Calibri" panose="020F0502020204030204" pitchFamily="34" charset="0"/>
              </a:rPr>
              <a:t> + </a:t>
            </a:r>
            <a:r>
              <a:rPr lang="pt-BR" sz="2800" b="1" i="0" dirty="0" err="1">
                <a:effectLst/>
                <a:ea typeface="Calibri" panose="020F0502020204030204" pitchFamily="34" charset="0"/>
                <a:cs typeface="Calibri" panose="020F0502020204030204" pitchFamily="34" charset="0"/>
              </a:rPr>
              <a:t>Option</a:t>
            </a:r>
            <a:r>
              <a:rPr lang="pt-BR" sz="2800" b="1" i="0" dirty="0">
                <a:effectLst/>
                <a:ea typeface="Calibri" panose="020F0502020204030204" pitchFamily="34" charset="0"/>
                <a:cs typeface="Calibri" panose="020F0502020204030204" pitchFamily="34" charset="0"/>
              </a:rPr>
              <a:t> + I (Mac).</a:t>
            </a:r>
          </a:p>
          <a:p>
            <a:pPr marL="1828800" lvl="3"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Menu: Botão direito &gt; "</a:t>
            </a:r>
            <a:r>
              <a:rPr lang="pt-BR" sz="2800" b="1" i="0" dirty="0" err="1">
                <a:effectLst/>
                <a:ea typeface="Calibri" panose="020F0502020204030204" pitchFamily="34" charset="0"/>
                <a:cs typeface="Calibri" panose="020F0502020204030204" pitchFamily="34" charset="0"/>
              </a:rPr>
              <a:t>Inspect</a:t>
            </a:r>
            <a:r>
              <a:rPr lang="pt-BR" sz="2800" b="1" i="0" dirty="0">
                <a:effectLst/>
                <a:ea typeface="Calibri" panose="020F0502020204030204" pitchFamily="34" charset="0"/>
                <a:cs typeface="Calibri" panose="020F0502020204030204" pitchFamily="34" charset="0"/>
              </a:rPr>
              <a:t> Element".</a:t>
            </a:r>
          </a:p>
          <a:p>
            <a:pPr marL="1371600" lvl="2" indent="-457200" algn="just">
              <a:buFont typeface="Arial" panose="020B0604020202020204" pitchFamily="34" charset="0"/>
              <a:buChar char="•"/>
            </a:pPr>
            <a:endParaRPr lang="pt-BR" sz="2800" b="1" i="0" dirty="0">
              <a:effectLst/>
              <a:ea typeface="Calibri" panose="020F0502020204030204" pitchFamily="34" charset="0"/>
              <a:cs typeface="Calibri" panose="020F0502020204030204" pitchFamily="34" charset="0"/>
            </a:endParaRPr>
          </a:p>
          <a:p>
            <a:pPr marL="1371600" lvl="2"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Funcionalidades:</a:t>
            </a:r>
          </a:p>
          <a:p>
            <a:pPr marL="1828800" lvl="3"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Inspecionar elementos.</a:t>
            </a:r>
          </a:p>
          <a:p>
            <a:pPr marL="1828800" lvl="3"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Editar HTML temporariamente.</a:t>
            </a:r>
          </a:p>
          <a:p>
            <a:pPr marL="1828800" lvl="3"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Identificar erros de renderização.</a:t>
            </a:r>
          </a:p>
        </p:txBody>
      </p:sp>
    </p:spTree>
    <p:extLst>
      <p:ext uri="{BB962C8B-B14F-4D97-AF65-F5344CB8AC3E}">
        <p14:creationId xmlns:p14="http://schemas.microsoft.com/office/powerpoint/2010/main" val="8022217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1D50FC3-39F1-10E8-1252-51272C940963}"/>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45E4F3D9-DA85-3F7B-5C73-41A12D3E0011}"/>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7" name="CaixaDeTexto 6">
            <a:extLst>
              <a:ext uri="{FF2B5EF4-FFF2-40B4-BE49-F238E27FC236}">
                <a16:creationId xmlns:a16="http://schemas.microsoft.com/office/drawing/2014/main" id="{54D12309-E26E-663C-B105-302B435544DC}"/>
              </a:ext>
            </a:extLst>
          </p:cNvPr>
          <p:cNvSpPr txBox="1"/>
          <p:nvPr/>
        </p:nvSpPr>
        <p:spPr>
          <a:xfrm>
            <a:off x="1306634" y="3314700"/>
            <a:ext cx="15838366" cy="5693866"/>
          </a:xfrm>
          <a:prstGeom prst="rect">
            <a:avLst/>
          </a:prstGeom>
          <a:noFill/>
        </p:spPr>
        <p:txBody>
          <a:bodyPr wrap="square">
            <a:spAutoFit/>
          </a:bodyPr>
          <a:lstStyle/>
          <a:p>
            <a:pPr marL="457200"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Exemplo de Validação</a:t>
            </a:r>
          </a:p>
          <a:p>
            <a:pPr marL="457200" indent="-457200" algn="just">
              <a:buFont typeface="Arial" panose="020B0604020202020204" pitchFamily="34" charset="0"/>
              <a:buChar char="•"/>
            </a:pPr>
            <a:endParaRPr lang="pt-BR" sz="2800" b="1" dirty="0">
              <a:ea typeface="Calibri" panose="020F0502020204030204" pitchFamily="34" charset="0"/>
              <a:cs typeface="Calibri" panose="020F0502020204030204" pitchFamily="34" charset="0"/>
            </a:endParaRPr>
          </a:p>
          <a:p>
            <a:pPr marL="914400" lvl="1" indent="-457200" algn="just">
              <a:buFont typeface="Arial" panose="020B0604020202020204" pitchFamily="34" charset="0"/>
              <a:buChar char="•"/>
            </a:pPr>
            <a:r>
              <a:rPr lang="pt-BR" sz="2800" i="0" dirty="0">
                <a:effectLst/>
                <a:ea typeface="Calibri" panose="020F0502020204030204" pitchFamily="34" charset="0"/>
                <a:cs typeface="Calibri" panose="020F0502020204030204" pitchFamily="34" charset="0"/>
              </a:rPr>
              <a:t>Validando um Código com Erros</a:t>
            </a:r>
          </a:p>
          <a:p>
            <a:pPr marL="1371600" lvl="2" indent="-457200" algn="just">
              <a:buFont typeface="Arial" panose="020B0604020202020204" pitchFamily="34" charset="0"/>
              <a:buChar char="•"/>
            </a:pPr>
            <a:r>
              <a:rPr lang="pt-BR" sz="2800" i="0" dirty="0">
                <a:effectLst/>
                <a:ea typeface="Calibri" panose="020F0502020204030204" pitchFamily="34" charset="0"/>
                <a:cs typeface="Calibri" panose="020F0502020204030204" pitchFamily="34" charset="0"/>
              </a:rPr>
              <a:t>Código de exemplo: https://repl.it/@Fbricadede/depurando-html.</a:t>
            </a:r>
          </a:p>
          <a:p>
            <a:pPr marL="1371600" lvl="2" indent="-457200" algn="just">
              <a:buFont typeface="Arial" panose="020B0604020202020204" pitchFamily="34" charset="0"/>
              <a:buChar char="•"/>
            </a:pPr>
            <a:r>
              <a:rPr lang="pt-BR" sz="2800" i="0" dirty="0">
                <a:effectLst/>
                <a:ea typeface="Calibri" panose="020F0502020204030204" pitchFamily="34" charset="0"/>
                <a:cs typeface="Calibri" panose="020F0502020204030204" pitchFamily="34" charset="0"/>
              </a:rPr>
              <a:t>Passos:</a:t>
            </a:r>
          </a:p>
          <a:p>
            <a:pPr marL="1885950" lvl="3" indent="-514350" algn="just">
              <a:buFont typeface="+mj-lt"/>
              <a:buAutoNum type="arabicPeriod"/>
            </a:pPr>
            <a:r>
              <a:rPr lang="pt-BR" sz="2800" i="0" dirty="0">
                <a:effectLst/>
                <a:ea typeface="Calibri" panose="020F0502020204030204" pitchFamily="34" charset="0"/>
                <a:cs typeface="Calibri" panose="020F0502020204030204" pitchFamily="34" charset="0"/>
              </a:rPr>
              <a:t>Insira a URL no validador da W3C.</a:t>
            </a:r>
          </a:p>
          <a:p>
            <a:pPr marL="1885950" lvl="3" indent="-514350" algn="just">
              <a:buFont typeface="+mj-lt"/>
              <a:buAutoNum type="arabicPeriod"/>
            </a:pPr>
            <a:r>
              <a:rPr lang="pt-BR" sz="2800" i="0" dirty="0">
                <a:effectLst/>
                <a:ea typeface="Calibri" panose="020F0502020204030204" pitchFamily="34" charset="0"/>
                <a:cs typeface="Calibri" panose="020F0502020204030204" pitchFamily="34" charset="0"/>
              </a:rPr>
              <a:t>Clique em "</a:t>
            </a:r>
            <a:r>
              <a:rPr lang="pt-BR" sz="2800" i="0" dirty="0" err="1">
                <a:effectLst/>
                <a:ea typeface="Calibri" panose="020F0502020204030204" pitchFamily="34" charset="0"/>
                <a:cs typeface="Calibri" panose="020F0502020204030204" pitchFamily="34" charset="0"/>
              </a:rPr>
              <a:t>Check</a:t>
            </a:r>
            <a:r>
              <a:rPr lang="pt-BR" sz="2800" i="0" dirty="0">
                <a:effectLst/>
                <a:ea typeface="Calibri" panose="020F0502020204030204" pitchFamily="34" charset="0"/>
                <a:cs typeface="Calibri" panose="020F0502020204030204" pitchFamily="34" charset="0"/>
              </a:rPr>
              <a:t>".</a:t>
            </a:r>
          </a:p>
          <a:p>
            <a:pPr marL="1371600" lvl="2" indent="-457200" algn="just">
              <a:buFont typeface="Arial" panose="020B0604020202020204" pitchFamily="34" charset="0"/>
              <a:buChar char="•"/>
            </a:pPr>
            <a:r>
              <a:rPr lang="pt-BR" sz="2800" i="0" dirty="0">
                <a:effectLst/>
                <a:ea typeface="Calibri" panose="020F0502020204030204" pitchFamily="34" charset="0"/>
                <a:cs typeface="Calibri" panose="020F0502020204030204" pitchFamily="34" charset="0"/>
              </a:rPr>
              <a:t>Resultado:</a:t>
            </a:r>
          </a:p>
          <a:p>
            <a:pPr marL="1828800" lvl="3" indent="-457200" algn="just">
              <a:buFont typeface="Arial" panose="020B0604020202020204" pitchFamily="34" charset="0"/>
              <a:buChar char="•"/>
            </a:pPr>
            <a:r>
              <a:rPr lang="pt-BR" sz="2800" i="0" dirty="0">
                <a:effectLst/>
                <a:ea typeface="Calibri" panose="020F0502020204030204" pitchFamily="34" charset="0"/>
                <a:cs typeface="Calibri" panose="020F0502020204030204" pitchFamily="34" charset="0"/>
              </a:rPr>
              <a:t>Erros identificados:</a:t>
            </a:r>
          </a:p>
          <a:p>
            <a:pPr marL="2286000" lvl="4" indent="-457200" algn="just">
              <a:buFont typeface="Arial" panose="020B0604020202020204" pitchFamily="34" charset="0"/>
              <a:buChar char="•"/>
            </a:pPr>
            <a:r>
              <a:rPr lang="pt-BR" sz="2800" i="0" dirty="0" err="1">
                <a:effectLst/>
                <a:ea typeface="Calibri" panose="020F0502020204030204" pitchFamily="34" charset="0"/>
                <a:cs typeface="Calibri" panose="020F0502020204030204" pitchFamily="34" charset="0"/>
              </a:rPr>
              <a:t>Tags</a:t>
            </a:r>
            <a:r>
              <a:rPr lang="pt-BR" sz="2800" i="0" dirty="0">
                <a:effectLst/>
                <a:ea typeface="Calibri" panose="020F0502020204030204" pitchFamily="34" charset="0"/>
                <a:cs typeface="Calibri" panose="020F0502020204030204" pitchFamily="34" charset="0"/>
              </a:rPr>
              <a:t> não fechadas.</a:t>
            </a:r>
          </a:p>
          <a:p>
            <a:pPr marL="2286000" lvl="4" indent="-457200" algn="just">
              <a:buFont typeface="Arial" panose="020B0604020202020204" pitchFamily="34" charset="0"/>
              <a:buChar char="•"/>
            </a:pPr>
            <a:r>
              <a:rPr lang="pt-BR" sz="2800" i="0" dirty="0">
                <a:effectLst/>
                <a:ea typeface="Calibri" panose="020F0502020204030204" pitchFamily="34" charset="0"/>
                <a:cs typeface="Calibri" panose="020F0502020204030204" pitchFamily="34" charset="0"/>
              </a:rPr>
              <a:t>Atributos mal formatados.</a:t>
            </a:r>
          </a:p>
          <a:p>
            <a:pPr marL="2286000" lvl="4" indent="-457200" algn="just">
              <a:buFont typeface="Arial" panose="020B0604020202020204" pitchFamily="34" charset="0"/>
              <a:buChar char="•"/>
            </a:pPr>
            <a:r>
              <a:rPr lang="pt-BR" sz="2800" i="0" dirty="0">
                <a:effectLst/>
                <a:ea typeface="Calibri" panose="020F0502020204030204" pitchFamily="34" charset="0"/>
                <a:cs typeface="Calibri" panose="020F0502020204030204" pitchFamily="34" charset="0"/>
              </a:rPr>
              <a:t>Aninhamento incorreto.</a:t>
            </a:r>
          </a:p>
          <a:p>
            <a:pPr marL="1371600" lvl="2" indent="-457200" algn="just">
              <a:buFont typeface="Arial" panose="020B0604020202020204" pitchFamily="34" charset="0"/>
              <a:buChar char="•"/>
            </a:pPr>
            <a:r>
              <a:rPr lang="pt-BR" sz="2800" i="0" dirty="0">
                <a:effectLst/>
                <a:ea typeface="Calibri" panose="020F0502020204030204" pitchFamily="34" charset="0"/>
                <a:cs typeface="Calibri" panose="020F0502020204030204" pitchFamily="34" charset="0"/>
              </a:rPr>
              <a:t>Benefício: Identificação rápida de problemas em páginas complexas.</a:t>
            </a:r>
          </a:p>
        </p:txBody>
      </p:sp>
    </p:spTree>
    <p:extLst>
      <p:ext uri="{BB962C8B-B14F-4D97-AF65-F5344CB8AC3E}">
        <p14:creationId xmlns:p14="http://schemas.microsoft.com/office/powerpoint/2010/main" val="13798299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5BCE820-7673-909D-934B-0C812ED308C5}"/>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1B86E61E-B970-AD5D-AD3A-6E772768973F}"/>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7" name="CaixaDeTexto 6">
            <a:extLst>
              <a:ext uri="{FF2B5EF4-FFF2-40B4-BE49-F238E27FC236}">
                <a16:creationId xmlns:a16="http://schemas.microsoft.com/office/drawing/2014/main" id="{8F833642-D7DC-5F7F-75F1-ED94FD83104B}"/>
              </a:ext>
            </a:extLst>
          </p:cNvPr>
          <p:cNvSpPr txBox="1"/>
          <p:nvPr/>
        </p:nvSpPr>
        <p:spPr>
          <a:xfrm>
            <a:off x="1306634" y="3314700"/>
            <a:ext cx="15838366" cy="7025000"/>
          </a:xfrm>
          <a:prstGeom prst="rect">
            <a:avLst/>
          </a:prstGeom>
          <a:noFill/>
        </p:spPr>
        <p:txBody>
          <a:bodyPr wrap="square">
            <a:spAutoFit/>
          </a:bodyPr>
          <a:lstStyle/>
          <a:p>
            <a:pPr marL="457200"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Boas Práticas para Depuração</a:t>
            </a:r>
          </a:p>
          <a:p>
            <a:pPr marL="457200" indent="-457200" algn="just">
              <a:buFont typeface="Arial" panose="020B0604020202020204" pitchFamily="34" charset="0"/>
              <a:buChar char="•"/>
            </a:pPr>
            <a:endParaRPr lang="pt-BR" sz="2800" b="1" dirty="0">
              <a:ea typeface="Calibri" panose="020F0502020204030204" pitchFamily="34" charset="0"/>
              <a:cs typeface="Calibri" panose="020F0502020204030204" pitchFamily="34" charset="0"/>
            </a:endParaRPr>
          </a:p>
          <a:p>
            <a:pPr marL="914400" lvl="1" indent="-457200" algn="just">
              <a:buFont typeface="Arial" panose="020B0604020202020204" pitchFamily="34" charset="0"/>
              <a:buChar char="•"/>
            </a:pPr>
            <a:r>
              <a:rPr lang="pt-BR" sz="2800" i="0" dirty="0">
                <a:effectLst/>
                <a:ea typeface="Calibri" panose="020F0502020204030204" pitchFamily="34" charset="0"/>
                <a:cs typeface="Calibri" panose="020F0502020204030204" pitchFamily="34" charset="0"/>
              </a:rPr>
              <a:t>Dicas para Depurar HTML</a:t>
            </a:r>
          </a:p>
          <a:p>
            <a:pPr marL="1428750" lvl="2" indent="-514350" algn="just">
              <a:buFont typeface="+mj-lt"/>
              <a:buAutoNum type="arabicPeriod"/>
            </a:pPr>
            <a:r>
              <a:rPr lang="pt-BR" sz="2800" i="0" dirty="0">
                <a:effectLst/>
                <a:ea typeface="Calibri" panose="020F0502020204030204" pitchFamily="34" charset="0"/>
                <a:cs typeface="Calibri" panose="020F0502020204030204" pitchFamily="34" charset="0"/>
              </a:rPr>
              <a:t>Use o </a:t>
            </a:r>
            <a:r>
              <a:rPr lang="pt-BR" sz="2800" i="0" dirty="0" err="1">
                <a:effectLst/>
                <a:ea typeface="Calibri" panose="020F0502020204030204" pitchFamily="34" charset="0"/>
                <a:cs typeface="Calibri" panose="020F0502020204030204" pitchFamily="34" charset="0"/>
              </a:rPr>
              <a:t>DevTools</a:t>
            </a:r>
            <a:r>
              <a:rPr lang="pt-BR" sz="2800" i="0" dirty="0">
                <a:effectLst/>
                <a:ea typeface="Calibri" panose="020F0502020204030204" pitchFamily="34" charset="0"/>
                <a:cs typeface="Calibri" panose="020F0502020204030204" pitchFamily="34" charset="0"/>
              </a:rPr>
              <a:t>:</a:t>
            </a:r>
          </a:p>
          <a:p>
            <a:pPr marL="1885950" lvl="3" indent="-514350" algn="just">
              <a:buFont typeface="Arial" panose="020B0604020202020204" pitchFamily="34" charset="0"/>
              <a:buChar char="•"/>
            </a:pPr>
            <a:r>
              <a:rPr lang="pt-BR" sz="2800" i="0" dirty="0">
                <a:effectLst/>
                <a:ea typeface="Calibri" panose="020F0502020204030204" pitchFamily="34" charset="0"/>
                <a:cs typeface="Calibri" panose="020F0502020204030204" pitchFamily="34" charset="0"/>
              </a:rPr>
              <a:t>Inspecione elementos e simule correções.</a:t>
            </a:r>
          </a:p>
          <a:p>
            <a:pPr marL="1428750" lvl="2" indent="-514350" algn="just">
              <a:buFont typeface="+mj-lt"/>
              <a:buAutoNum type="arabicPeriod"/>
            </a:pPr>
            <a:r>
              <a:rPr lang="pt-BR" sz="2800" i="0" dirty="0">
                <a:effectLst/>
                <a:ea typeface="Calibri" panose="020F0502020204030204" pitchFamily="34" charset="0"/>
                <a:cs typeface="Calibri" panose="020F0502020204030204" pitchFamily="34" charset="0"/>
              </a:rPr>
              <a:t>Valide com a W3C:</a:t>
            </a:r>
          </a:p>
          <a:p>
            <a:pPr marL="1885950" lvl="3" indent="-514350" algn="just">
              <a:buFont typeface="Arial" panose="020B0604020202020204" pitchFamily="34" charset="0"/>
              <a:buChar char="•"/>
            </a:pPr>
            <a:r>
              <a:rPr lang="pt-BR" sz="2800" i="0" dirty="0">
                <a:effectLst/>
                <a:ea typeface="Calibri" panose="020F0502020204030204" pitchFamily="34" charset="0"/>
                <a:cs typeface="Calibri" panose="020F0502020204030204" pitchFamily="34" charset="0"/>
              </a:rPr>
              <a:t>Certifique-se de que o código está bem escrito.</a:t>
            </a:r>
          </a:p>
          <a:p>
            <a:pPr marL="1428750" lvl="2" indent="-514350" algn="just">
              <a:buFont typeface="+mj-lt"/>
              <a:buAutoNum type="arabicPeriod"/>
            </a:pPr>
            <a:r>
              <a:rPr lang="pt-BR" sz="2800" i="0" dirty="0">
                <a:effectLst/>
                <a:ea typeface="Calibri" panose="020F0502020204030204" pitchFamily="34" charset="0"/>
                <a:cs typeface="Calibri" panose="020F0502020204030204" pitchFamily="34" charset="0"/>
              </a:rPr>
              <a:t>Teste em múltiplos navegadores:</a:t>
            </a:r>
          </a:p>
          <a:p>
            <a:pPr marL="1885950" lvl="3" indent="-514350" algn="just">
              <a:buFont typeface="Arial" panose="020B0604020202020204" pitchFamily="34" charset="0"/>
              <a:buChar char="•"/>
            </a:pPr>
            <a:r>
              <a:rPr lang="pt-BR" sz="2800" i="0" dirty="0">
                <a:effectLst/>
                <a:ea typeface="Calibri" panose="020F0502020204030204" pitchFamily="34" charset="0"/>
                <a:cs typeface="Calibri" panose="020F0502020204030204" pitchFamily="34" charset="0"/>
              </a:rPr>
              <a:t>Verifique comportamentos diferentes.</a:t>
            </a:r>
          </a:p>
          <a:p>
            <a:pPr marL="1428750" lvl="2" indent="-514350" algn="just">
              <a:buFont typeface="+mj-lt"/>
              <a:buAutoNum type="arabicPeriod"/>
            </a:pPr>
            <a:r>
              <a:rPr lang="pt-BR" sz="2800" i="0" dirty="0">
                <a:effectLst/>
                <a:ea typeface="Calibri" panose="020F0502020204030204" pitchFamily="34" charset="0"/>
                <a:cs typeface="Calibri" panose="020F0502020204030204" pitchFamily="34" charset="0"/>
              </a:rPr>
              <a:t>Corrija no código-fonte:</a:t>
            </a:r>
          </a:p>
          <a:p>
            <a:pPr marL="1885950" lvl="3" indent="-514350" algn="just">
              <a:buFont typeface="Arial" panose="020B0604020202020204" pitchFamily="34" charset="0"/>
              <a:buChar char="•"/>
            </a:pPr>
            <a:r>
              <a:rPr lang="pt-BR" sz="2800" i="0" dirty="0">
                <a:effectLst/>
                <a:ea typeface="Calibri" panose="020F0502020204030204" pitchFamily="34" charset="0"/>
                <a:cs typeface="Calibri" panose="020F0502020204030204" pitchFamily="34" charset="0"/>
              </a:rPr>
              <a:t>Aplique as correções no arquivo HTML original.</a:t>
            </a:r>
            <a:endParaRPr lang="pt-BR" sz="2800" dirty="0">
              <a:ea typeface="Calibri" panose="020F0502020204030204" pitchFamily="34" charset="0"/>
              <a:cs typeface="Calibri" panose="020F0502020204030204" pitchFamily="34" charset="0"/>
            </a:endParaRPr>
          </a:p>
          <a:p>
            <a:pPr marL="914400" lvl="1" indent="-457200" algn="just">
              <a:buFont typeface="Arial" panose="020B0604020202020204" pitchFamily="34" charset="0"/>
              <a:buChar char="•"/>
            </a:pPr>
            <a:endParaRPr lang="pt-BR" sz="2800" i="0" dirty="0">
              <a:effectLst/>
              <a:ea typeface="Calibri" panose="020F0502020204030204" pitchFamily="34" charset="0"/>
              <a:cs typeface="Calibri" panose="020F0502020204030204" pitchFamily="34" charset="0"/>
            </a:endParaRPr>
          </a:p>
          <a:p>
            <a:pPr marL="914400" lvl="1" indent="-457200">
              <a:buFont typeface="Arial" panose="020B0604020202020204" pitchFamily="34" charset="0"/>
              <a:buChar char="•"/>
            </a:pPr>
            <a:r>
              <a:rPr lang="pt-BR" sz="2800" b="1" i="0" dirty="0">
                <a:effectLst/>
                <a:latin typeface="Inter"/>
              </a:rPr>
              <a:t>Recursos</a:t>
            </a:r>
            <a:r>
              <a:rPr lang="pt-BR" sz="2800" b="0" i="0" dirty="0">
                <a:effectLst/>
                <a:latin typeface="Inter"/>
              </a:rPr>
              <a:t>:</a:t>
            </a:r>
          </a:p>
          <a:p>
            <a:pPr marL="1371600" lvl="2" indent="-457200">
              <a:buFont typeface="Arial" panose="020B0604020202020204" pitchFamily="34" charset="0"/>
              <a:buChar char="•"/>
            </a:pPr>
            <a:r>
              <a:rPr lang="pt-BR" sz="2800" b="0" i="0" u="none" strike="noStrike" dirty="0">
                <a:solidFill>
                  <a:srgbClr val="467886"/>
                </a:solidFill>
                <a:effectLst/>
                <a:latin typeface="Inter"/>
                <a:hlinkClick r:id="rId3">
                  <a:extLst>
                    <a:ext uri="{A12FA001-AC4F-418D-AE19-62706E023703}">
                      <ahyp:hlinkClr xmlns:ahyp="http://schemas.microsoft.com/office/drawing/2018/hyperlinkcolor" val="tx"/>
                    </a:ext>
                  </a:extLst>
                </a:hlinkClick>
              </a:rPr>
              <a:t>Documentação do </a:t>
            </a:r>
            <a:r>
              <a:rPr lang="pt-BR" sz="2800" b="0" i="0" u="none" strike="noStrike" dirty="0" err="1">
                <a:effectLst/>
                <a:latin typeface="Inter"/>
                <a:hlinkClick r:id="rId3">
                  <a:extLst>
                    <a:ext uri="{A12FA001-AC4F-418D-AE19-62706E023703}">
                      <ahyp:hlinkClr xmlns:ahyp="http://schemas.microsoft.com/office/drawing/2018/hyperlinkcolor" val="tx"/>
                    </a:ext>
                  </a:extLst>
                </a:hlinkClick>
              </a:rPr>
              <a:t>DevTools</a:t>
            </a:r>
            <a:r>
              <a:rPr lang="pt-BR" sz="2800" b="0" i="0" dirty="0">
                <a:effectLst/>
                <a:latin typeface="Inter"/>
              </a:rPr>
              <a:t>.</a:t>
            </a:r>
          </a:p>
          <a:p>
            <a:pPr marL="1371600" lvl="2" indent="-457200">
              <a:spcBef>
                <a:spcPts val="300"/>
              </a:spcBef>
              <a:buFont typeface="Arial" panose="020B0604020202020204" pitchFamily="34" charset="0"/>
              <a:buChar char="•"/>
            </a:pPr>
            <a:r>
              <a:rPr lang="pt-BR" sz="2800" b="0" i="0" u="none" strike="noStrike" dirty="0">
                <a:effectLst/>
                <a:latin typeface="Inter"/>
                <a:hlinkClick r:id="rId4">
                  <a:extLst>
                    <a:ext uri="{A12FA001-AC4F-418D-AE19-62706E023703}">
                      <ahyp:hlinkClr xmlns:ahyp="http://schemas.microsoft.com/office/drawing/2018/hyperlinkcolor" val="tx"/>
                    </a:ext>
                  </a:extLst>
                </a:hlinkClick>
              </a:rPr>
              <a:t>Validador da W3C</a:t>
            </a:r>
            <a:r>
              <a:rPr lang="pt-BR" sz="2800" b="0" i="0" dirty="0">
                <a:effectLst/>
                <a:latin typeface="Inter"/>
              </a:rPr>
              <a:t>.</a:t>
            </a:r>
          </a:p>
          <a:p>
            <a:pPr marL="914400" lvl="1" indent="-457200" algn="just">
              <a:buFont typeface="Arial" panose="020B0604020202020204" pitchFamily="34" charset="0"/>
              <a:buChar char="•"/>
            </a:pPr>
            <a:endParaRPr lang="pt-BR" sz="2800" i="0" dirty="0">
              <a:effectLst/>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63703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B5C2BA7-94BF-B900-9416-B0255AC2BD15}"/>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E601F7BD-7B5F-9790-05A9-CBAC98FF25F2}"/>
              </a:ext>
            </a:extLst>
          </p:cNvPr>
          <p:cNvSpPr txBox="1"/>
          <p:nvPr/>
        </p:nvSpPr>
        <p:spPr>
          <a:xfrm>
            <a:off x="1306634" y="2324100"/>
            <a:ext cx="11707643" cy="677108"/>
          </a:xfrm>
          <a:prstGeom prst="rect">
            <a:avLst/>
          </a:prstGeom>
        </p:spPr>
        <p:txBody>
          <a:bodyPr lIns="0" tIns="0" rIns="0" bIns="0" rtlCol="0" anchor="t">
            <a:spAutoFit/>
          </a:bodyPr>
          <a:lstStyle/>
          <a:p>
            <a:r>
              <a:rPr lang="pt-BR" sz="4400" b="1" i="0" u="none" strike="noStrike" baseline="0" dirty="0"/>
              <a:t>Solução de problemas nas páginas HTML.</a:t>
            </a:r>
            <a:endParaRPr lang="pt-BR" sz="4400" dirty="0"/>
          </a:p>
        </p:txBody>
      </p:sp>
      <p:sp>
        <p:nvSpPr>
          <p:cNvPr id="7" name="CaixaDeTexto 6">
            <a:extLst>
              <a:ext uri="{FF2B5EF4-FFF2-40B4-BE49-F238E27FC236}">
                <a16:creationId xmlns:a16="http://schemas.microsoft.com/office/drawing/2014/main" id="{0894A0AC-B41C-9B9A-607B-4F1AE857F7E2}"/>
              </a:ext>
            </a:extLst>
          </p:cNvPr>
          <p:cNvSpPr txBox="1"/>
          <p:nvPr/>
        </p:nvSpPr>
        <p:spPr>
          <a:xfrm>
            <a:off x="1306634" y="3314700"/>
            <a:ext cx="15838366" cy="4832092"/>
          </a:xfrm>
          <a:prstGeom prst="rect">
            <a:avLst/>
          </a:prstGeom>
          <a:noFill/>
        </p:spPr>
        <p:txBody>
          <a:bodyPr wrap="square">
            <a:spAutoFit/>
          </a:bodyPr>
          <a:lstStyle/>
          <a:p>
            <a:pPr marL="457200" indent="-457200" algn="just">
              <a:buFont typeface="Arial" panose="020B0604020202020204" pitchFamily="34" charset="0"/>
              <a:buChar char="•"/>
            </a:pPr>
            <a:r>
              <a:rPr lang="pt-BR" sz="2800" b="1" i="0" dirty="0">
                <a:effectLst/>
                <a:ea typeface="Calibri" panose="020F0502020204030204" pitchFamily="34" charset="0"/>
                <a:cs typeface="Calibri" panose="020F0502020204030204" pitchFamily="34" charset="0"/>
              </a:rPr>
              <a:t>Boas Práticas para Depuração</a:t>
            </a:r>
          </a:p>
          <a:p>
            <a:pPr marL="457200" indent="-457200" algn="just">
              <a:buFont typeface="Arial" panose="020B0604020202020204" pitchFamily="34" charset="0"/>
              <a:buChar char="•"/>
            </a:pPr>
            <a:endParaRPr lang="pt-BR" sz="2800" b="1" dirty="0">
              <a:ea typeface="Calibri" panose="020F0502020204030204" pitchFamily="34" charset="0"/>
              <a:cs typeface="Calibri" panose="020F0502020204030204" pitchFamily="34" charset="0"/>
            </a:endParaRPr>
          </a:p>
          <a:p>
            <a:pPr marL="914400" lvl="1" indent="-457200" algn="just">
              <a:buFont typeface="Arial" panose="020B0604020202020204" pitchFamily="34" charset="0"/>
              <a:buChar char="•"/>
            </a:pPr>
            <a:r>
              <a:rPr lang="pt-BR" sz="2800" i="0" dirty="0">
                <a:effectLst/>
                <a:ea typeface="Calibri" panose="020F0502020204030204" pitchFamily="34" charset="0"/>
                <a:cs typeface="Calibri" panose="020F0502020204030204" pitchFamily="34" charset="0"/>
              </a:rPr>
              <a:t>Depuração Eficiente</a:t>
            </a:r>
          </a:p>
          <a:p>
            <a:pPr marL="1371600" lvl="2" indent="-457200" algn="just">
              <a:buFont typeface="Arial" panose="020B0604020202020204" pitchFamily="34" charset="0"/>
              <a:buChar char="•"/>
            </a:pPr>
            <a:r>
              <a:rPr lang="pt-BR" sz="2800" i="0" dirty="0">
                <a:effectLst/>
                <a:ea typeface="Calibri" panose="020F0502020204030204" pitchFamily="34" charset="0"/>
                <a:cs typeface="Calibri" panose="020F0502020204030204" pitchFamily="34" charset="0"/>
              </a:rPr>
              <a:t>Por que depurar?:</a:t>
            </a:r>
          </a:p>
          <a:p>
            <a:pPr marL="1828800" lvl="3" indent="-457200" algn="just">
              <a:buFont typeface="Arial" panose="020B0604020202020204" pitchFamily="34" charset="0"/>
              <a:buChar char="•"/>
            </a:pPr>
            <a:r>
              <a:rPr lang="pt-BR" sz="2800" i="0" dirty="0">
                <a:effectLst/>
                <a:ea typeface="Calibri" panose="020F0502020204030204" pitchFamily="34" charset="0"/>
                <a:cs typeface="Calibri" panose="020F0502020204030204" pitchFamily="34" charset="0"/>
              </a:rPr>
              <a:t>Garantir que a página funcione corretamente.</a:t>
            </a:r>
          </a:p>
          <a:p>
            <a:pPr marL="1828800" lvl="3" indent="-457200" algn="just">
              <a:buFont typeface="Arial" panose="020B0604020202020204" pitchFamily="34" charset="0"/>
              <a:buChar char="•"/>
            </a:pPr>
            <a:r>
              <a:rPr lang="pt-BR" sz="2800" i="0" dirty="0">
                <a:effectLst/>
                <a:ea typeface="Calibri" panose="020F0502020204030204" pitchFamily="34" charset="0"/>
                <a:cs typeface="Calibri" panose="020F0502020204030204" pitchFamily="34" charset="0"/>
              </a:rPr>
              <a:t>Evitar comportamentos inesperados.</a:t>
            </a:r>
          </a:p>
          <a:p>
            <a:pPr marL="1371600" lvl="2" indent="-457200" algn="just">
              <a:buFont typeface="Arial" panose="020B0604020202020204" pitchFamily="34" charset="0"/>
              <a:buChar char="•"/>
            </a:pPr>
            <a:r>
              <a:rPr lang="pt-BR" sz="2800" i="0" dirty="0">
                <a:effectLst/>
                <a:ea typeface="Calibri" panose="020F0502020204030204" pitchFamily="34" charset="0"/>
                <a:cs typeface="Calibri" panose="020F0502020204030204" pitchFamily="34" charset="0"/>
              </a:rPr>
              <a:t>Ferramentas essenciais:</a:t>
            </a:r>
          </a:p>
          <a:p>
            <a:pPr marL="1828800" lvl="3" indent="-457200" algn="just">
              <a:buFont typeface="Arial" panose="020B0604020202020204" pitchFamily="34" charset="0"/>
              <a:buChar char="•"/>
            </a:pPr>
            <a:r>
              <a:rPr lang="pt-BR" sz="2800" i="0" dirty="0" err="1">
                <a:effectLst/>
                <a:ea typeface="Calibri" panose="020F0502020204030204" pitchFamily="34" charset="0"/>
                <a:cs typeface="Calibri" panose="020F0502020204030204" pitchFamily="34" charset="0"/>
              </a:rPr>
              <a:t>DevTools</a:t>
            </a:r>
            <a:r>
              <a:rPr lang="pt-BR" sz="2800" i="0" dirty="0">
                <a:effectLst/>
                <a:ea typeface="Calibri" panose="020F0502020204030204" pitchFamily="34" charset="0"/>
                <a:cs typeface="Calibri" panose="020F0502020204030204" pitchFamily="34" charset="0"/>
              </a:rPr>
              <a:t> para análise pontual.</a:t>
            </a:r>
          </a:p>
          <a:p>
            <a:pPr marL="1828800" lvl="3" indent="-457200" algn="just">
              <a:buFont typeface="Arial" panose="020B0604020202020204" pitchFamily="34" charset="0"/>
              <a:buChar char="•"/>
            </a:pPr>
            <a:r>
              <a:rPr lang="pt-BR" sz="2800" i="0" dirty="0">
                <a:effectLst/>
                <a:ea typeface="Calibri" panose="020F0502020204030204" pitchFamily="34" charset="0"/>
                <a:cs typeface="Calibri" panose="020F0502020204030204" pitchFamily="34" charset="0"/>
              </a:rPr>
              <a:t>Validador da W3C para verificação completa.</a:t>
            </a:r>
          </a:p>
          <a:p>
            <a:pPr marL="1371600" lvl="2" indent="-457200" algn="just">
              <a:buFont typeface="Arial" panose="020B0604020202020204" pitchFamily="34" charset="0"/>
              <a:buChar char="•"/>
            </a:pPr>
            <a:r>
              <a:rPr lang="pt-BR" sz="2800" i="0" dirty="0">
                <a:effectLst/>
                <a:ea typeface="Calibri" panose="020F0502020204030204" pitchFamily="34" charset="0"/>
                <a:cs typeface="Calibri" panose="020F0502020204030204" pitchFamily="34" charset="0"/>
              </a:rPr>
              <a:t>Prática constante:</a:t>
            </a:r>
          </a:p>
          <a:p>
            <a:pPr marL="1828800" lvl="3" indent="-457200" algn="just">
              <a:buFont typeface="Arial" panose="020B0604020202020204" pitchFamily="34" charset="0"/>
              <a:buChar char="•"/>
            </a:pPr>
            <a:r>
              <a:rPr lang="pt-BR" sz="2800" i="0" dirty="0">
                <a:effectLst/>
                <a:ea typeface="Calibri" panose="020F0502020204030204" pitchFamily="34" charset="0"/>
                <a:cs typeface="Calibri" panose="020F0502020204030204" pitchFamily="34" charset="0"/>
              </a:rPr>
              <a:t>Quanto mais você depura, mais rápido identifica erros.</a:t>
            </a:r>
          </a:p>
        </p:txBody>
      </p:sp>
    </p:spTree>
    <p:extLst>
      <p:ext uri="{BB962C8B-B14F-4D97-AF65-F5344CB8AC3E}">
        <p14:creationId xmlns:p14="http://schemas.microsoft.com/office/powerpoint/2010/main" val="1329030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F1BA-9019-217D-52CE-D197F50F8C76}"/>
            </a:ext>
          </a:extLst>
        </p:cNvPr>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F82C954F-3472-2A60-793F-7699C1703DA5}"/>
              </a:ext>
            </a:extLst>
          </p:cNvPr>
          <p:cNvSpPr>
            <a:spLocks noGrp="1"/>
          </p:cNvSpPr>
          <p:nvPr>
            <p:ph type="body" sz="quarter" idx="10"/>
          </p:nvPr>
        </p:nvSpPr>
        <p:spPr>
          <a:xfrm>
            <a:off x="1253986" y="3086100"/>
            <a:ext cx="15780027" cy="5758458"/>
          </a:xfrm>
        </p:spPr>
        <p:txBody>
          <a:bodyPr/>
          <a:lstStyle/>
          <a:p>
            <a:pPr marL="0" indent="0">
              <a:buNone/>
            </a:pPr>
            <a:r>
              <a:rPr lang="pt-BR" sz="3200" b="0" i="0" dirty="0">
                <a:effectLst/>
                <a:latin typeface="Calibri" panose="020F0502020204030204" pitchFamily="34" charset="0"/>
                <a:ea typeface="Calibri" panose="020F0502020204030204" pitchFamily="34" charset="0"/>
                <a:cs typeface="Calibri" panose="020F0502020204030204" pitchFamily="34" charset="0"/>
              </a:rPr>
              <a:t>📝 </a:t>
            </a:r>
            <a:r>
              <a:rPr lang="pt-BR" sz="3200" b="1" i="0" dirty="0">
                <a:effectLst/>
                <a:latin typeface="Calibri" panose="020F0502020204030204" pitchFamily="34" charset="0"/>
                <a:ea typeface="Calibri" panose="020F0502020204030204" pitchFamily="34" charset="0"/>
                <a:cs typeface="Calibri" panose="020F0502020204030204" pitchFamily="34" charset="0"/>
              </a:rPr>
              <a:t>Servidores locais: XAMPP, Node.js + Express, </a:t>
            </a:r>
            <a:r>
              <a:rPr lang="pt-BR" sz="3200" b="1" i="0" dirty="0" err="1">
                <a:effectLst/>
                <a:latin typeface="Calibri" panose="020F0502020204030204" pitchFamily="34" charset="0"/>
                <a:ea typeface="Calibri" panose="020F0502020204030204" pitchFamily="34" charset="0"/>
                <a:cs typeface="Calibri" panose="020F0502020204030204" pitchFamily="34" charset="0"/>
              </a:rPr>
              <a:t>LiveReload</a:t>
            </a:r>
            <a:r>
              <a:rPr lang="pt-BR" sz="3200" b="1" i="0" dirty="0">
                <a:effectLst/>
                <a:latin typeface="Calibri" panose="020F0502020204030204" pitchFamily="34" charset="0"/>
                <a:ea typeface="Calibri" panose="020F0502020204030204" pitchFamily="34" charset="0"/>
                <a:cs typeface="Calibri" panose="020F0502020204030204" pitchFamily="34" charset="0"/>
              </a:rPr>
              <a:t> etc</a:t>
            </a:r>
            <a:r>
              <a:rPr lang="pt-BR" sz="3200" b="0" i="0" dirty="0">
                <a:effectLst/>
                <a:latin typeface="Calibri" panose="020F0502020204030204" pitchFamily="34" charset="0"/>
                <a:ea typeface="Calibri" panose="020F0502020204030204" pitchFamily="34" charset="0"/>
                <a:cs typeface="Calibri" panose="020F0502020204030204" pitchFamily="34" charset="0"/>
              </a:rPr>
              <a:t>. </a:t>
            </a:r>
            <a:endParaRPr lang="pt-BR" sz="3200" dirty="0">
              <a:latin typeface="Calibri" panose="020F0502020204030204" pitchFamily="34" charset="0"/>
              <a:ea typeface="Calibri" panose="020F0502020204030204" pitchFamily="34" charset="0"/>
              <a:cs typeface="Calibri" panose="020F0502020204030204" pitchFamily="34" charset="0"/>
              <a:hlinkClick r:id="rId3"/>
            </a:endParaRPr>
          </a:p>
          <a:p>
            <a:endParaRPr lang="pt-BR" sz="3200" dirty="0">
              <a:latin typeface="Calibri" panose="020F0502020204030204" pitchFamily="34" charset="0"/>
              <a:ea typeface="Calibri" panose="020F0502020204030204" pitchFamily="34" charset="0"/>
              <a:cs typeface="Calibri" panose="020F0502020204030204" pitchFamily="34" charset="0"/>
            </a:endParaRPr>
          </a:p>
        </p:txBody>
      </p:sp>
      <p:sp>
        <p:nvSpPr>
          <p:cNvPr id="5" name="Título 4">
            <a:extLst>
              <a:ext uri="{FF2B5EF4-FFF2-40B4-BE49-F238E27FC236}">
                <a16:creationId xmlns:a16="http://schemas.microsoft.com/office/drawing/2014/main" id="{3BDC66A6-257E-4F23-2E8D-FDB9FD7FFF64}"/>
              </a:ext>
            </a:extLst>
          </p:cNvPr>
          <p:cNvSpPr>
            <a:spLocks noGrp="1"/>
          </p:cNvSpPr>
          <p:nvPr>
            <p:ph type="title"/>
          </p:nvPr>
        </p:nvSpPr>
        <p:spPr>
          <a:xfrm>
            <a:off x="1237418" y="1976965"/>
            <a:ext cx="15773400" cy="728135"/>
          </a:xfrm>
        </p:spPr>
        <p:txBody>
          <a:bodyPr/>
          <a:lstStyle/>
          <a:p>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sp>
        <p:nvSpPr>
          <p:cNvPr id="4" name="CaixaDeTexto 3">
            <a:extLst>
              <a:ext uri="{FF2B5EF4-FFF2-40B4-BE49-F238E27FC236}">
                <a16:creationId xmlns:a16="http://schemas.microsoft.com/office/drawing/2014/main" id="{0149BBB4-47F9-FC6E-914D-DB2FD3A08EC0}"/>
              </a:ext>
            </a:extLst>
          </p:cNvPr>
          <p:cNvSpPr txBox="1"/>
          <p:nvPr/>
        </p:nvSpPr>
        <p:spPr>
          <a:xfrm>
            <a:off x="1524000" y="4401849"/>
            <a:ext cx="8153400" cy="3908186"/>
          </a:xfrm>
          <a:prstGeom prst="rect">
            <a:avLst/>
          </a:prstGeom>
          <a:noFill/>
        </p:spPr>
        <p:txBody>
          <a:bodyPr wrap="square">
            <a:spAutoFit/>
          </a:bodyPr>
          <a:lstStyle/>
          <a:p>
            <a:pPr algn="just">
              <a:lnSpc>
                <a:spcPct val="150000"/>
              </a:lnSpc>
            </a:pPr>
            <a:r>
              <a:rPr lang="pt-BR" sz="2800" b="1" dirty="0"/>
              <a:t>Servidores locais</a:t>
            </a:r>
            <a:r>
              <a:rPr lang="pt-BR" sz="2800" dirty="0"/>
              <a:t> são servidores instalados e executados em um computador ou rede privada, em vez de estarem hospedados na nuvem ou em servidores remotos. Eles são amplamente usados para desenvolvimento, testes e até serviços internos em empresas ou redes domésticas</a:t>
            </a:r>
          </a:p>
        </p:txBody>
      </p:sp>
      <p:pic>
        <p:nvPicPr>
          <p:cNvPr id="6" name="Picture 12" descr="Live Server">
            <a:extLst>
              <a:ext uri="{FF2B5EF4-FFF2-40B4-BE49-F238E27FC236}">
                <a16:creationId xmlns:a16="http://schemas.microsoft.com/office/drawing/2014/main" id="{7C0AA6F3-3A9B-A5BE-ADED-6F0851F29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7600" y="4836181"/>
            <a:ext cx="3452481" cy="3452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6445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A7A90-A5FF-5528-11BE-C37837024AAD}"/>
            </a:ext>
          </a:extLst>
        </p:cNvPr>
        <p:cNvGrpSpPr/>
        <p:nvPr/>
      </p:nvGrpSpPr>
      <p:grpSpPr>
        <a:xfrm>
          <a:off x="0" y="0"/>
          <a:ext cx="0" cy="0"/>
          <a:chOff x="0" y="0"/>
          <a:chExt cx="0" cy="0"/>
        </a:xfrm>
      </p:grpSpPr>
      <p:sp>
        <p:nvSpPr>
          <p:cNvPr id="3" name="CaixaDeTexto 2">
            <a:extLst>
              <a:ext uri="{FF2B5EF4-FFF2-40B4-BE49-F238E27FC236}">
                <a16:creationId xmlns:a16="http://schemas.microsoft.com/office/drawing/2014/main" id="{64F2A70E-97C5-EF86-A8C6-D10CF3C8CABD}"/>
              </a:ext>
            </a:extLst>
          </p:cNvPr>
          <p:cNvSpPr txBox="1"/>
          <p:nvPr/>
        </p:nvSpPr>
        <p:spPr>
          <a:xfrm>
            <a:off x="1256003" y="2756210"/>
            <a:ext cx="15316200" cy="3539430"/>
          </a:xfrm>
          <a:prstGeom prst="rect">
            <a:avLst/>
          </a:prstGeom>
          <a:noFill/>
        </p:spPr>
        <p:txBody>
          <a:bodyPr wrap="square">
            <a:spAutoFit/>
          </a:bodyPr>
          <a:lstStyle/>
          <a:p>
            <a:r>
              <a:rPr lang="pt-BR" sz="3200" b="1" dirty="0"/>
              <a:t>Estudo de Caso: Desenvolvimento de um Website de Portfólio Pessoal</a:t>
            </a:r>
            <a:endParaRPr lang="pt-BR" sz="3200" dirty="0"/>
          </a:p>
          <a:p>
            <a:endParaRPr lang="pt-BR" sz="3200" b="1" dirty="0"/>
          </a:p>
          <a:p>
            <a:r>
              <a:rPr lang="pt-BR" sz="3200" b="1" dirty="0"/>
              <a:t>Objetivo do Projeto:</a:t>
            </a:r>
            <a:r>
              <a:rPr lang="pt-BR" sz="3200" dirty="0"/>
              <a:t> Criar um website de portfólio pessoal para um desenvolvedor web, onde ele possa exibir seus projetos, habilidades, experiência e informações de contato.</a:t>
            </a:r>
          </a:p>
          <a:p>
            <a:endParaRPr lang="pt-BR" sz="3200" dirty="0"/>
          </a:p>
          <a:p>
            <a:r>
              <a:rPr lang="pt-BR" sz="3200" b="1" dirty="0"/>
              <a:t>Tecnologias Utilizadas: </a:t>
            </a:r>
          </a:p>
          <a:p>
            <a:endParaRPr lang="pt-BR" sz="3200" b="1" dirty="0"/>
          </a:p>
        </p:txBody>
      </p:sp>
      <p:pic>
        <p:nvPicPr>
          <p:cNvPr id="1030" name="Picture 6" descr="Como criar seu perfil no GitHub do Training Center | by Felipe Limeira |  Training Center | Medium">
            <a:hlinkClick r:id="rId3"/>
            <a:extLst>
              <a:ext uri="{FF2B5EF4-FFF2-40B4-BE49-F238E27FC236}">
                <a16:creationId xmlns:a16="http://schemas.microsoft.com/office/drawing/2014/main" id="{8BD49852-50F2-9040-C2B8-4328EB6262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2376" y="5640341"/>
            <a:ext cx="3963930" cy="14609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ual Studio Code – Nov 2024 (version 1.96.4) (new version) – Gerardo  Rentería Blog">
            <a:hlinkClick r:id="rId5"/>
            <a:extLst>
              <a:ext uri="{FF2B5EF4-FFF2-40B4-BE49-F238E27FC236}">
                <a16:creationId xmlns:a16="http://schemas.microsoft.com/office/drawing/2014/main" id="{241DE0E9-F2F9-CFF4-AFD7-57E4FAA303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2138" y="6423687"/>
            <a:ext cx="3273376" cy="167838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ml Ilustrações, Vetores E Clipart De Stock – (43,925 Stock Illustrations)">
            <a:extLst>
              <a:ext uri="{FF2B5EF4-FFF2-40B4-BE49-F238E27FC236}">
                <a16:creationId xmlns:a16="http://schemas.microsoft.com/office/drawing/2014/main" id="{939B3004-A72D-B228-197C-0B57878E4B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2176" y="6842315"/>
            <a:ext cx="2519518" cy="251951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onheça o W3Css, o framework CSS da W3C">
            <a:extLst>
              <a:ext uri="{FF2B5EF4-FFF2-40B4-BE49-F238E27FC236}">
                <a16:creationId xmlns:a16="http://schemas.microsoft.com/office/drawing/2014/main" id="{4C8B8792-6365-432F-027B-16DDD5BD39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51771" y="6629459"/>
            <a:ext cx="2672020" cy="200143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Live Server">
            <a:extLst>
              <a:ext uri="{FF2B5EF4-FFF2-40B4-BE49-F238E27FC236}">
                <a16:creationId xmlns:a16="http://schemas.microsoft.com/office/drawing/2014/main" id="{827A8717-4FF7-3364-E6DE-F0B3B942D8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42597" y="7262881"/>
            <a:ext cx="2605019" cy="260501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4">
            <a:extLst>
              <a:ext uri="{FF2B5EF4-FFF2-40B4-BE49-F238E27FC236}">
                <a16:creationId xmlns:a16="http://schemas.microsoft.com/office/drawing/2014/main" id="{B2E97D28-60C5-72E0-6694-57B63C8084D9}"/>
              </a:ext>
            </a:extLst>
          </p:cNvPr>
          <p:cNvSpPr>
            <a:spLocks noGrp="1"/>
          </p:cNvSpPr>
          <p:nvPr>
            <p:ph type="title"/>
          </p:nvPr>
        </p:nvSpPr>
        <p:spPr>
          <a:xfrm>
            <a:off x="1237418" y="1976965"/>
            <a:ext cx="15773400" cy="728135"/>
          </a:xfrm>
        </p:spPr>
        <p:txBody>
          <a:bodyPr/>
          <a:lstStyle/>
          <a:p>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spTree>
    <p:extLst>
      <p:ext uri="{BB962C8B-B14F-4D97-AF65-F5344CB8AC3E}">
        <p14:creationId xmlns:p14="http://schemas.microsoft.com/office/powerpoint/2010/main" val="3368699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97F77-8ED8-D24E-7EE9-065FCCEB1BF5}"/>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ECD6B994-D749-101B-5C68-C677125758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E0F48852-07B7-CBA6-7AC9-1C2B934F9D8C}"/>
              </a:ext>
            </a:extLst>
          </p:cNvPr>
          <p:cNvSpPr txBox="1"/>
          <p:nvPr/>
        </p:nvSpPr>
        <p:spPr>
          <a:xfrm>
            <a:off x="1186972" y="2022716"/>
            <a:ext cx="8153400" cy="1010341"/>
          </a:xfrm>
          <a:prstGeom prst="rect">
            <a:avLst/>
          </a:prstGeom>
          <a:noFill/>
        </p:spPr>
        <p:txBody>
          <a:bodyPr wrap="square">
            <a:spAutoFit/>
          </a:bodyPr>
          <a:lstStyle/>
          <a:p>
            <a:pPr>
              <a:lnSpc>
                <a:spcPct val="150000"/>
              </a:lnSpc>
            </a:pPr>
            <a:r>
              <a:rPr lang="pt-BR" sz="4400" b="1" i="0" dirty="0">
                <a:effectLst/>
                <a:ea typeface="Calibri" panose="020F0502020204030204" pitchFamily="34" charset="0"/>
                <a:cs typeface="Calibri" panose="020F0502020204030204" pitchFamily="34" charset="0"/>
              </a:rPr>
              <a:t>Introdução ao HTML</a:t>
            </a:r>
          </a:p>
        </p:txBody>
      </p:sp>
      <p:sp>
        <p:nvSpPr>
          <p:cNvPr id="3" name="AutoShape 2" descr="jupyter logo">
            <a:extLst>
              <a:ext uri="{FF2B5EF4-FFF2-40B4-BE49-F238E27FC236}">
                <a16:creationId xmlns:a16="http://schemas.microsoft.com/office/drawing/2014/main" id="{30FAC27B-4425-AA7B-3145-A7AA5C3BA14A}"/>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4" name="CaixaDeTexto 3">
            <a:extLst>
              <a:ext uri="{FF2B5EF4-FFF2-40B4-BE49-F238E27FC236}">
                <a16:creationId xmlns:a16="http://schemas.microsoft.com/office/drawing/2014/main" id="{F5F2D122-BC45-6B0A-016C-68CD4D1DBCC3}"/>
              </a:ext>
            </a:extLst>
          </p:cNvPr>
          <p:cNvSpPr txBox="1"/>
          <p:nvPr/>
        </p:nvSpPr>
        <p:spPr>
          <a:xfrm>
            <a:off x="1224817" y="3770943"/>
            <a:ext cx="15838366" cy="5262979"/>
          </a:xfrm>
          <a:prstGeom prst="rect">
            <a:avLst/>
          </a:prstGeom>
          <a:noFill/>
        </p:spPr>
        <p:txBody>
          <a:bodyPr wrap="square">
            <a:spAutoFit/>
          </a:bodyPr>
          <a:lstStyle/>
          <a:p>
            <a:pPr marL="457200" indent="-457200">
              <a:buFont typeface="Arial" panose="020B0604020202020204" pitchFamily="34" charset="0"/>
              <a:buChar char="•"/>
            </a:pPr>
            <a:r>
              <a:rPr lang="pt-BR" sz="2800" b="1" dirty="0"/>
              <a:t>HTML vs. Adobe Flash</a:t>
            </a:r>
          </a:p>
          <a:p>
            <a:pPr marL="457200" indent="-457200">
              <a:buFont typeface="Arial" panose="020B0604020202020204" pitchFamily="34" charset="0"/>
              <a:buChar char="•"/>
            </a:pPr>
            <a:endParaRPr lang="pt-BR" sz="2800" b="1" dirty="0"/>
          </a:p>
          <a:p>
            <a:pPr marL="914400" lvl="1" indent="-457200">
              <a:buFont typeface="Arial" panose="020B0604020202020204" pitchFamily="34" charset="0"/>
              <a:buChar char="•"/>
            </a:pPr>
            <a:r>
              <a:rPr lang="pt-BR" sz="2800" b="1" dirty="0"/>
              <a:t>Em 2010, Steve Jobs criticou o Adobe Flash em um artigo intitulado "Pensamentos sobre o Flash".</a:t>
            </a:r>
          </a:p>
          <a:p>
            <a:pPr marL="914400" lvl="1" indent="-457200">
              <a:buFont typeface="Arial" panose="020B0604020202020204" pitchFamily="34" charset="0"/>
              <a:buChar char="•"/>
            </a:pPr>
            <a:endParaRPr lang="pt-BR" sz="2800" b="1" dirty="0"/>
          </a:p>
          <a:p>
            <a:pPr marL="457200" indent="-457200">
              <a:buFont typeface="Arial" panose="020B0604020202020204" pitchFamily="34" charset="0"/>
              <a:buChar char="•"/>
            </a:pPr>
            <a:r>
              <a:rPr lang="pt-BR" sz="2800" b="1" dirty="0"/>
              <a:t>Pontos destacados:</a:t>
            </a:r>
          </a:p>
          <a:p>
            <a:pPr marL="914400" lvl="1" indent="-457200">
              <a:buFont typeface="Arial" panose="020B0604020202020204" pitchFamily="34" charset="0"/>
              <a:buChar char="•"/>
            </a:pPr>
            <a:endParaRPr lang="pt-BR" sz="2800" b="1" dirty="0"/>
          </a:p>
          <a:p>
            <a:pPr marL="914400" lvl="1" indent="-457200">
              <a:buFont typeface="Arial" panose="020B0604020202020204" pitchFamily="34" charset="0"/>
              <a:buChar char="•"/>
            </a:pPr>
            <a:r>
              <a:rPr lang="pt-BR" sz="2800" b="1" dirty="0"/>
              <a:t>HTML5 como substituto do Flash.</a:t>
            </a:r>
          </a:p>
          <a:p>
            <a:pPr marL="914400" lvl="1" indent="-457200">
              <a:buFont typeface="Arial" panose="020B0604020202020204" pitchFamily="34" charset="0"/>
              <a:buChar char="•"/>
            </a:pPr>
            <a:endParaRPr lang="pt-BR" sz="2800" b="1" dirty="0"/>
          </a:p>
          <a:p>
            <a:pPr marL="914400" lvl="1" indent="-457200">
              <a:buFont typeface="Arial" panose="020B0604020202020204" pitchFamily="34" charset="0"/>
              <a:buChar char="•"/>
            </a:pPr>
            <a:r>
              <a:rPr lang="pt-BR" sz="2800" b="1" dirty="0"/>
              <a:t>Flash é 100% proprietário, enquanto HTML5, CSS e </a:t>
            </a:r>
            <a:r>
              <a:rPr lang="pt-BR" sz="2800" b="1" dirty="0" err="1"/>
              <a:t>JavaScript</a:t>
            </a:r>
            <a:r>
              <a:rPr lang="pt-BR" sz="2800" b="1" dirty="0"/>
              <a:t> são padrões abertos.</a:t>
            </a:r>
          </a:p>
          <a:p>
            <a:pPr marL="914400" lvl="1" indent="-457200">
              <a:buFont typeface="Arial" panose="020B0604020202020204" pitchFamily="34" charset="0"/>
              <a:buChar char="•"/>
            </a:pPr>
            <a:endParaRPr lang="pt-BR" sz="2800" b="1" dirty="0"/>
          </a:p>
          <a:p>
            <a:pPr marL="914400" lvl="1" indent="-457200">
              <a:buFont typeface="Arial" panose="020B0604020202020204" pitchFamily="34" charset="0"/>
              <a:buChar char="•"/>
            </a:pPr>
            <a:r>
              <a:rPr lang="pt-BR" sz="2800" b="1" dirty="0"/>
              <a:t>Problemas de segurança e instabilidade do Flash.</a:t>
            </a:r>
            <a:endParaRPr lang="pt-BR" sz="2800" dirty="0"/>
          </a:p>
        </p:txBody>
      </p:sp>
    </p:spTree>
    <p:extLst>
      <p:ext uri="{BB962C8B-B14F-4D97-AF65-F5344CB8AC3E}">
        <p14:creationId xmlns:p14="http://schemas.microsoft.com/office/powerpoint/2010/main" val="11978428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4BFA6B-810C-0540-B113-EB636C857A19}"/>
              </a:ext>
            </a:extLst>
          </p:cNvPr>
          <p:cNvSpPr>
            <a:spLocks noGrp="1"/>
          </p:cNvSpPr>
          <p:nvPr>
            <p:ph type="title" idx="4294967295"/>
          </p:nvPr>
        </p:nvSpPr>
        <p:spPr>
          <a:xfrm>
            <a:off x="0" y="2641600"/>
            <a:ext cx="7386638" cy="4806950"/>
          </a:xfrm>
          <a:prstGeom prst="rect">
            <a:avLst/>
          </a:prstGeom>
        </p:spPr>
        <p:txBody>
          <a:bodyPr vert="horz" lIns="137160" tIns="68580" rIns="137160" bIns="68580" rtlCol="0" anchor="ctr">
            <a:normAutofit/>
          </a:bodyPr>
          <a:lstStyle/>
          <a:p>
            <a:pPr defTabSz="1371600">
              <a:lnSpc>
                <a:spcPct val="90000"/>
              </a:lnSpc>
            </a:pPr>
            <a:r>
              <a:rPr lang="en-US" sz="8100" b="1" dirty="0">
                <a:solidFill>
                  <a:srgbClr val="B6A07D"/>
                </a:solidFill>
              </a:rPr>
              <a:t>DÚVIDAS?</a:t>
            </a:r>
          </a:p>
        </p:txBody>
      </p:sp>
      <p:sp>
        <p:nvSpPr>
          <p:cNvPr id="4" name="Espaço Reservado para Número de Slide 3">
            <a:extLst>
              <a:ext uri="{FF2B5EF4-FFF2-40B4-BE49-F238E27FC236}">
                <a16:creationId xmlns:a16="http://schemas.microsoft.com/office/drawing/2014/main" id="{43B332CD-80D9-BD4E-B6A9-43E406FADF9B}"/>
              </a:ext>
            </a:extLst>
          </p:cNvPr>
          <p:cNvSpPr>
            <a:spLocks noGrp="1"/>
          </p:cNvSpPr>
          <p:nvPr>
            <p:ph type="sldNum" sz="quarter" idx="4294967295"/>
          </p:nvPr>
        </p:nvSpPr>
        <p:spPr>
          <a:xfrm>
            <a:off x="14173200" y="9534525"/>
            <a:ext cx="4114800" cy="547688"/>
          </a:xfrm>
          <a:prstGeom prst="rect">
            <a:avLst/>
          </a:prstGeom>
        </p:spPr>
        <p:txBody>
          <a:bodyPr vert="horz" lIns="137160" tIns="68580" rIns="137160" bIns="68580" rtlCol="0" anchor="ctr">
            <a:normAutofit/>
          </a:bodyPr>
          <a:lstStyle/>
          <a:p>
            <a:pPr defTabSz="1371600">
              <a:spcAft>
                <a:spcPts val="900"/>
              </a:spcAft>
              <a:defRPr/>
            </a:pPr>
            <a:fld id="{A9B0D8CA-817B-9E4B-9DB0-A451089E105D}" type="slidenum">
              <a:rPr lang="en-US" sz="1800">
                <a:solidFill>
                  <a:schemeClr val="bg1"/>
                </a:solidFill>
                <a:latin typeface="Calibri" panose="020F0502020204030204"/>
              </a:rPr>
              <a:pPr defTabSz="1371600">
                <a:spcAft>
                  <a:spcPts val="900"/>
                </a:spcAft>
                <a:defRPr/>
              </a:pPr>
              <a:t>90</a:t>
            </a:fld>
            <a:endParaRPr lang="en-US" sz="1800">
              <a:solidFill>
                <a:schemeClr val="bg1"/>
              </a:solidFill>
              <a:latin typeface="Calibri" panose="020F0502020204030204"/>
            </a:endParaRPr>
          </a:p>
        </p:txBody>
      </p:sp>
    </p:spTree>
    <p:extLst>
      <p:ext uri="{BB962C8B-B14F-4D97-AF65-F5344CB8AC3E}">
        <p14:creationId xmlns:p14="http://schemas.microsoft.com/office/powerpoint/2010/main" val="12400950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E4B98-84EF-1984-5A10-7384B47184B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5A03F3F-2918-8568-51F4-0471E746C1FB}"/>
              </a:ext>
            </a:extLst>
          </p:cNvPr>
          <p:cNvSpPr>
            <a:spLocks noGrp="1"/>
          </p:cNvSpPr>
          <p:nvPr>
            <p:ph type="title" idx="4294967295"/>
          </p:nvPr>
        </p:nvSpPr>
        <p:spPr>
          <a:xfrm>
            <a:off x="0" y="2641600"/>
            <a:ext cx="7386638" cy="4806950"/>
          </a:xfrm>
          <a:prstGeom prst="rect">
            <a:avLst/>
          </a:prstGeom>
        </p:spPr>
        <p:txBody>
          <a:bodyPr vert="horz" lIns="137160" tIns="68580" rIns="137160" bIns="68580" rtlCol="0" anchor="ctr">
            <a:normAutofit/>
          </a:bodyPr>
          <a:lstStyle/>
          <a:p>
            <a:pPr defTabSz="1371600">
              <a:lnSpc>
                <a:spcPct val="90000"/>
              </a:lnSpc>
            </a:pPr>
            <a:r>
              <a:rPr lang="pt-BR" sz="8100" b="1" noProof="0" dirty="0">
                <a:solidFill>
                  <a:srgbClr val="B6A07D"/>
                </a:solidFill>
              </a:rPr>
              <a:t>Próxima aula:</a:t>
            </a:r>
            <a:br>
              <a:rPr lang="pt-BR" sz="8100" b="1" noProof="0" dirty="0">
                <a:solidFill>
                  <a:srgbClr val="B6A07D"/>
                </a:solidFill>
              </a:rPr>
            </a:br>
            <a:r>
              <a:rPr lang="pt-BR" sz="8100" b="1" noProof="0" dirty="0">
                <a:solidFill>
                  <a:srgbClr val="B6A07D"/>
                </a:solidFill>
              </a:rPr>
              <a:t>Arquitetura de Microsserviços</a:t>
            </a:r>
          </a:p>
        </p:txBody>
      </p:sp>
      <p:sp>
        <p:nvSpPr>
          <p:cNvPr id="4" name="Espaço Reservado para Número de Slide 3">
            <a:extLst>
              <a:ext uri="{FF2B5EF4-FFF2-40B4-BE49-F238E27FC236}">
                <a16:creationId xmlns:a16="http://schemas.microsoft.com/office/drawing/2014/main" id="{215AF4B5-69E2-0199-9BF9-C9A37F7509F9}"/>
              </a:ext>
            </a:extLst>
          </p:cNvPr>
          <p:cNvSpPr>
            <a:spLocks noGrp="1"/>
          </p:cNvSpPr>
          <p:nvPr>
            <p:ph type="sldNum" sz="quarter" idx="4294967295"/>
          </p:nvPr>
        </p:nvSpPr>
        <p:spPr>
          <a:xfrm>
            <a:off x="14173200" y="9534525"/>
            <a:ext cx="4114800" cy="547688"/>
          </a:xfrm>
          <a:prstGeom prst="rect">
            <a:avLst/>
          </a:prstGeom>
        </p:spPr>
        <p:txBody>
          <a:bodyPr vert="horz" lIns="137160" tIns="68580" rIns="137160" bIns="68580" rtlCol="0" anchor="ctr">
            <a:normAutofit/>
          </a:bodyPr>
          <a:lstStyle/>
          <a:p>
            <a:pPr defTabSz="1371600">
              <a:spcAft>
                <a:spcPts val="900"/>
              </a:spcAft>
              <a:defRPr/>
            </a:pPr>
            <a:fld id="{A9B0D8CA-817B-9E4B-9DB0-A451089E105D}" type="slidenum">
              <a:rPr lang="pt-BR" sz="1800" noProof="0" smtClean="0">
                <a:solidFill>
                  <a:schemeClr val="bg1"/>
                </a:solidFill>
                <a:latin typeface="Calibri" panose="020F0502020204030204"/>
              </a:rPr>
              <a:pPr defTabSz="1371600">
                <a:spcAft>
                  <a:spcPts val="900"/>
                </a:spcAft>
                <a:defRPr/>
              </a:pPr>
              <a:t>91</a:t>
            </a:fld>
            <a:endParaRPr lang="pt-BR" sz="1800" noProof="0" dirty="0">
              <a:solidFill>
                <a:schemeClr val="bg1"/>
              </a:solidFill>
              <a:latin typeface="Calibri" panose="020F0502020204030204"/>
            </a:endParaRPr>
          </a:p>
        </p:txBody>
      </p:sp>
    </p:spTree>
    <p:extLst>
      <p:ext uri="{BB962C8B-B14F-4D97-AF65-F5344CB8AC3E}">
        <p14:creationId xmlns:p14="http://schemas.microsoft.com/office/powerpoint/2010/main" val="38282895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05AC27BD-7C8B-A161-9E02-E9240F9D2A07}"/>
              </a:ext>
            </a:extLst>
          </p:cNvPr>
          <p:cNvSpPr txBox="1"/>
          <p:nvPr/>
        </p:nvSpPr>
        <p:spPr>
          <a:xfrm>
            <a:off x="685800" y="3250674"/>
            <a:ext cx="10972800" cy="3785652"/>
          </a:xfrm>
          <a:prstGeom prst="rect">
            <a:avLst/>
          </a:prstGeom>
          <a:noFill/>
        </p:spPr>
        <p:txBody>
          <a:bodyPr wrap="square">
            <a:spAutoFit/>
          </a:bodyPr>
          <a:lstStyle/>
          <a:p>
            <a:pPr algn="ctr"/>
            <a:r>
              <a:rPr lang="pt-BR" sz="4800" b="1" noProof="0" dirty="0">
                <a:solidFill>
                  <a:srgbClr val="B6A07D"/>
                </a:solidFill>
              </a:rPr>
              <a:t>Obrigado!</a:t>
            </a:r>
            <a:br>
              <a:rPr lang="pt-BR" sz="4800" b="1" noProof="0" dirty="0">
                <a:solidFill>
                  <a:srgbClr val="B6A07D"/>
                </a:solidFill>
              </a:rPr>
            </a:br>
            <a:br>
              <a:rPr lang="pt-BR" sz="4800" b="1" noProof="0" dirty="0">
                <a:solidFill>
                  <a:srgbClr val="B6A07D"/>
                </a:solidFill>
              </a:rPr>
            </a:br>
            <a:br>
              <a:rPr lang="pt-BR" sz="4800" b="1" noProof="0" dirty="0">
                <a:solidFill>
                  <a:srgbClr val="B6A07D"/>
                </a:solidFill>
              </a:rPr>
            </a:br>
            <a:r>
              <a:rPr lang="pt-BR" sz="4800" b="1" noProof="0" dirty="0">
                <a:solidFill>
                  <a:srgbClr val="B6A07D"/>
                </a:solidFill>
              </a:rPr>
              <a:t>leonardo.guimaraes@newtonpaiva.br</a:t>
            </a:r>
            <a:br>
              <a:rPr lang="pt-BR" sz="4800" b="1" noProof="0" dirty="0">
                <a:solidFill>
                  <a:srgbClr val="B6A07D"/>
                </a:solidFill>
              </a:rPr>
            </a:br>
            <a:endParaRPr lang="pt-BR" sz="4800" dirty="0"/>
          </a:p>
        </p:txBody>
      </p:sp>
    </p:spTree>
    <p:extLst>
      <p:ext uri="{BB962C8B-B14F-4D97-AF65-F5344CB8AC3E}">
        <p14:creationId xmlns:p14="http://schemas.microsoft.com/office/powerpoint/2010/main" val="2499381936"/>
      </p:ext>
    </p:extLst>
  </p:cSld>
  <p:clrMapOvr>
    <a:masterClrMapping/>
  </p:clrMapOvr>
</p:sld>
</file>

<file path=ppt/theme/theme1.xml><?xml version="1.0" encoding="utf-8"?>
<a:theme xmlns:a="http://schemas.openxmlformats.org/drawingml/2006/main" name="1_Personalizar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Personalizar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Personalizar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16273</TotalTime>
  <Words>44560</Words>
  <Application>Microsoft Office PowerPoint</Application>
  <PresentationFormat>Personalizar</PresentationFormat>
  <Paragraphs>4063</Paragraphs>
  <Slides>92</Slides>
  <Notes>89</Notes>
  <HiddenSlides>12</HiddenSlides>
  <MMClips>0</MMClips>
  <ScaleCrop>false</ScaleCrop>
  <HeadingPairs>
    <vt:vector size="6" baseType="variant">
      <vt:variant>
        <vt:lpstr>Fontes usadas</vt:lpstr>
      </vt:variant>
      <vt:variant>
        <vt:i4>16</vt:i4>
      </vt:variant>
      <vt:variant>
        <vt:lpstr>Tema</vt:lpstr>
      </vt:variant>
      <vt:variant>
        <vt:i4>3</vt:i4>
      </vt:variant>
      <vt:variant>
        <vt:lpstr>Títulos de slides</vt:lpstr>
      </vt:variant>
      <vt:variant>
        <vt:i4>92</vt:i4>
      </vt:variant>
    </vt:vector>
  </HeadingPairs>
  <TitlesOfParts>
    <vt:vector size="111" baseType="lpstr">
      <vt:lpstr>OpenSans-Italic</vt:lpstr>
      <vt:lpstr>CenturyGothic</vt:lpstr>
      <vt:lpstr>Wingdings</vt:lpstr>
      <vt:lpstr>Calibri</vt:lpstr>
      <vt:lpstr>CenturyGothic-Bold</vt:lpstr>
      <vt:lpstr>Consolas</vt:lpstr>
      <vt:lpstr>Roboto-Black</vt:lpstr>
      <vt:lpstr>Consolas-Bold</vt:lpstr>
      <vt:lpstr>OpenSans-Regular</vt:lpstr>
      <vt:lpstr>Libre Franklin Light</vt:lpstr>
      <vt:lpstr>Aptos</vt:lpstr>
      <vt:lpstr>Libre Franklin Medium</vt:lpstr>
      <vt:lpstr>Inter</vt:lpstr>
      <vt:lpstr>Arial</vt:lpstr>
      <vt:lpstr>Libre Franklin Thin</vt:lpstr>
      <vt:lpstr>OpenSans-Bold</vt:lpstr>
      <vt:lpstr>1_Personalizar design</vt:lpstr>
      <vt:lpstr>Personalizar design</vt:lpstr>
      <vt:lpstr>2_Personalizar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Ambiente de desenvolvimento e estudo de caso.</vt:lpstr>
      <vt:lpstr>Ambiente de desenvolvimento e estudo de caso</vt:lpstr>
      <vt:lpstr>DÚVIDAS?</vt:lpstr>
      <vt:lpstr>Próxima aula: Arquitetura de Microsserviços</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Leonardo Vieira Guimarães</dc:creator>
  <cp:lastModifiedBy>Leonardo Vieira Guimarães</cp:lastModifiedBy>
  <cp:revision>51</cp:revision>
  <dcterms:created xsi:type="dcterms:W3CDTF">2006-08-16T00:00:00Z</dcterms:created>
  <dcterms:modified xsi:type="dcterms:W3CDTF">2025-03-17T19:53:41Z</dcterms:modified>
  <dc:identifier>DAE4P25H2rs</dc:identifier>
</cp:coreProperties>
</file>